
<file path=[Content_Types].xml><?xml version="1.0" encoding="utf-8"?>
<Types xmlns="http://schemas.openxmlformats.org/package/2006/content-types">
  <Default Extension="mp3" ContentType="audio/mpeg"/>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96" r:id="rId2"/>
    <p:sldId id="297" r:id="rId3"/>
    <p:sldId id="298" r:id="rId4"/>
    <p:sldId id="299" r:id="rId5"/>
    <p:sldId id="300" r:id="rId6"/>
    <p:sldId id="301" r:id="rId7"/>
    <p:sldId id="302" r:id="rId8"/>
    <p:sldId id="321" r:id="rId9"/>
    <p:sldId id="322" r:id="rId10"/>
    <p:sldId id="323" r:id="rId11"/>
    <p:sldId id="324" r:id="rId12"/>
    <p:sldId id="325" r:id="rId13"/>
    <p:sldId id="326" r:id="rId14"/>
    <p:sldId id="327" r:id="rId15"/>
    <p:sldId id="328" r:id="rId16"/>
    <p:sldId id="329" r:id="rId17"/>
    <p:sldId id="330" r:id="rId18"/>
    <p:sldId id="331" r:id="rId19"/>
    <p:sldId id="332" r:id="rId20"/>
    <p:sldId id="333" r:id="rId21"/>
    <p:sldId id="334" r:id="rId22"/>
    <p:sldId id="286" r:id="rId23"/>
    <p:sldId id="287" r:id="rId24"/>
    <p:sldId id="288" r:id="rId25"/>
    <p:sldId id="289" r:id="rId26"/>
    <p:sldId id="293" r:id="rId27"/>
    <p:sldId id="290" r:id="rId28"/>
    <p:sldId id="291" r:id="rId29"/>
    <p:sldId id="294" r:id="rId30"/>
    <p:sldId id="317" r:id="rId31"/>
    <p:sldId id="318" r:id="rId32"/>
    <p:sldId id="319" r:id="rId33"/>
    <p:sldId id="320" r:id="rId34"/>
    <p:sldId id="285" r:id="rId35"/>
    <p:sldId id="284"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534F"/>
    <a:srgbClr val="FFFFFF"/>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398" autoAdjust="0"/>
  </p:normalViewPr>
  <p:slideViewPr>
    <p:cSldViewPr snapToGrid="0">
      <p:cViewPr>
        <p:scale>
          <a:sx n="71" d="100"/>
          <a:sy n="71" d="100"/>
        </p:scale>
        <p:origin x="54" y="-3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hhwqhx\Desktop\&#26032;&#24314;%20Microsoft%20Excel%20&#24037;&#20316;&#34920;.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a:t>搜索</a:t>
            </a:r>
            <a:r>
              <a:rPr lang="en-US" altLang="zh-CN"/>
              <a:t>/</a:t>
            </a:r>
            <a:r>
              <a:rPr lang="zh-CN" altLang="en-US"/>
              <a:t>手机搜索用户规模及使用率</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Sheet2!$A$7</c:f>
              <c:strCache>
                <c:ptCount val="1"/>
                <c:pt idx="0">
                  <c:v>搜索用户规模(万人)</c:v>
                </c:pt>
              </c:strCache>
            </c:strRef>
          </c:tx>
          <c:spPr>
            <a:solidFill>
              <a:schemeClr val="accent1"/>
            </a:solidFill>
            <a:ln>
              <a:noFill/>
            </a:ln>
            <a:effectLst/>
          </c:spPr>
          <c:invertIfNegative val="0"/>
          <c:cat>
            <c:numRef>
              <c:f>Sheet2!$B$6:$C$6</c:f>
              <c:numCache>
                <c:formatCode>General</c:formatCode>
                <c:ptCount val="2"/>
                <c:pt idx="0">
                  <c:v>2015</c:v>
                </c:pt>
                <c:pt idx="1">
                  <c:v>2016</c:v>
                </c:pt>
              </c:numCache>
            </c:numRef>
          </c:cat>
          <c:val>
            <c:numRef>
              <c:f>Sheet2!$B$7:$C$7</c:f>
              <c:numCache>
                <c:formatCode>General</c:formatCode>
                <c:ptCount val="2"/>
                <c:pt idx="0">
                  <c:v>56623</c:v>
                </c:pt>
                <c:pt idx="1">
                  <c:v>59258</c:v>
                </c:pt>
              </c:numCache>
            </c:numRef>
          </c:val>
        </c:ser>
        <c:ser>
          <c:idx val="1"/>
          <c:order val="1"/>
          <c:tx>
            <c:strRef>
              <c:f>Sheet2!$A$8</c:f>
              <c:strCache>
                <c:ptCount val="1"/>
                <c:pt idx="0">
                  <c:v>手机搜索用户规模(万人)</c:v>
                </c:pt>
              </c:strCache>
            </c:strRef>
          </c:tx>
          <c:spPr>
            <a:solidFill>
              <a:schemeClr val="accent2"/>
            </a:solidFill>
            <a:ln>
              <a:noFill/>
            </a:ln>
            <a:effectLst/>
          </c:spPr>
          <c:invertIfNegative val="0"/>
          <c:cat>
            <c:numRef>
              <c:f>Sheet2!$B$6:$C$6</c:f>
              <c:numCache>
                <c:formatCode>General</c:formatCode>
                <c:ptCount val="2"/>
                <c:pt idx="0">
                  <c:v>2015</c:v>
                </c:pt>
                <c:pt idx="1">
                  <c:v>2016</c:v>
                </c:pt>
              </c:numCache>
            </c:numRef>
          </c:cat>
          <c:val>
            <c:numRef>
              <c:f>Sheet2!$B$8:$C$8</c:f>
              <c:numCache>
                <c:formatCode>General</c:formatCode>
                <c:ptCount val="2"/>
                <c:pt idx="0">
                  <c:v>47784</c:v>
                </c:pt>
                <c:pt idx="1">
                  <c:v>52409</c:v>
                </c:pt>
              </c:numCache>
            </c:numRef>
          </c:val>
        </c:ser>
        <c:dLbls>
          <c:showLegendKey val="0"/>
          <c:showVal val="0"/>
          <c:showCatName val="0"/>
          <c:showSerName val="0"/>
          <c:showPercent val="0"/>
          <c:showBubbleSize val="0"/>
        </c:dLbls>
        <c:gapWidth val="219"/>
        <c:overlap val="-27"/>
        <c:axId val="662293744"/>
        <c:axId val="662294304"/>
      </c:barChart>
      <c:lineChart>
        <c:grouping val="standard"/>
        <c:varyColors val="0"/>
        <c:ser>
          <c:idx val="2"/>
          <c:order val="2"/>
          <c:tx>
            <c:strRef>
              <c:f>Sheet2!$A$9</c:f>
              <c:strCache>
                <c:ptCount val="1"/>
                <c:pt idx="0">
                  <c:v>搜索使用率(占网民比例)</c:v>
                </c:pt>
              </c:strCache>
            </c:strRef>
          </c:tx>
          <c:spPr>
            <a:ln w="28575" cap="rnd">
              <a:solidFill>
                <a:schemeClr val="accent3"/>
              </a:solidFill>
              <a:round/>
            </a:ln>
            <a:effectLst/>
          </c:spPr>
          <c:marker>
            <c:symbol val="none"/>
          </c:marker>
          <c:cat>
            <c:numRef>
              <c:f>Sheet2!$B$6:$C$6</c:f>
              <c:numCache>
                <c:formatCode>General</c:formatCode>
                <c:ptCount val="2"/>
                <c:pt idx="0">
                  <c:v>2015</c:v>
                </c:pt>
                <c:pt idx="1">
                  <c:v>2016</c:v>
                </c:pt>
              </c:numCache>
            </c:numRef>
          </c:cat>
          <c:val>
            <c:numRef>
              <c:f>Sheet2!$B$9:$C$9</c:f>
              <c:numCache>
                <c:formatCode>0.00%</c:formatCode>
                <c:ptCount val="2"/>
                <c:pt idx="0">
                  <c:v>0.82299999999999995</c:v>
                </c:pt>
                <c:pt idx="1">
                  <c:v>0.83499999999999996</c:v>
                </c:pt>
              </c:numCache>
            </c:numRef>
          </c:val>
          <c:smooth val="0"/>
        </c:ser>
        <c:ser>
          <c:idx val="3"/>
          <c:order val="3"/>
          <c:tx>
            <c:strRef>
              <c:f>Sheet2!$A$10</c:f>
              <c:strCache>
                <c:ptCount val="1"/>
                <c:pt idx="0">
                  <c:v>手机搜索使用率(占手机网民比例)</c:v>
                </c:pt>
              </c:strCache>
            </c:strRef>
          </c:tx>
          <c:spPr>
            <a:ln w="28575" cap="rnd">
              <a:solidFill>
                <a:schemeClr val="accent4"/>
              </a:solidFill>
              <a:round/>
            </a:ln>
            <a:effectLst/>
          </c:spPr>
          <c:marker>
            <c:symbol val="none"/>
          </c:marker>
          <c:cat>
            <c:numRef>
              <c:f>Sheet2!$B$6:$C$6</c:f>
              <c:numCache>
                <c:formatCode>General</c:formatCode>
                <c:ptCount val="2"/>
                <c:pt idx="0">
                  <c:v>2015</c:v>
                </c:pt>
                <c:pt idx="1">
                  <c:v>2016</c:v>
                </c:pt>
              </c:numCache>
            </c:numRef>
          </c:cat>
          <c:val>
            <c:numRef>
              <c:f>Sheet2!$B$10:$C$10</c:f>
              <c:numCache>
                <c:formatCode>0.00%</c:formatCode>
                <c:ptCount val="2"/>
                <c:pt idx="0">
                  <c:v>0.77100000000000002</c:v>
                </c:pt>
                <c:pt idx="1">
                  <c:v>0.79800000000000004</c:v>
                </c:pt>
              </c:numCache>
            </c:numRef>
          </c:val>
          <c:smooth val="0"/>
        </c:ser>
        <c:dLbls>
          <c:showLegendKey val="0"/>
          <c:showVal val="0"/>
          <c:showCatName val="0"/>
          <c:showSerName val="0"/>
          <c:showPercent val="0"/>
          <c:showBubbleSize val="0"/>
        </c:dLbls>
        <c:marker val="1"/>
        <c:smooth val="0"/>
        <c:axId val="662295424"/>
        <c:axId val="662294864"/>
      </c:lineChart>
      <c:catAx>
        <c:axId val="662293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62294304"/>
        <c:crosses val="autoZero"/>
        <c:auto val="1"/>
        <c:lblAlgn val="ctr"/>
        <c:lblOffset val="100"/>
        <c:noMultiLvlLbl val="0"/>
      </c:catAx>
      <c:valAx>
        <c:axId val="6622943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62293744"/>
        <c:crosses val="autoZero"/>
        <c:crossBetween val="between"/>
      </c:valAx>
      <c:valAx>
        <c:axId val="662294864"/>
        <c:scaling>
          <c:orientation val="minMax"/>
        </c:scaling>
        <c:delete val="0"/>
        <c:axPos val="r"/>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62295424"/>
        <c:crosses val="max"/>
        <c:crossBetween val="between"/>
      </c:valAx>
      <c:catAx>
        <c:axId val="662295424"/>
        <c:scaling>
          <c:orientation val="minMax"/>
        </c:scaling>
        <c:delete val="1"/>
        <c:axPos val="b"/>
        <c:numFmt formatCode="General" sourceLinked="1"/>
        <c:majorTickMark val="none"/>
        <c:minorTickMark val="none"/>
        <c:tickLblPos val="nextTo"/>
        <c:crossAx val="662294864"/>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 Id="rId5" Type="http://schemas.openxmlformats.org/officeDocument/2006/relationships/image" Target="../media/image15.wmf"/><Relationship Id="rId4"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 Id="rId5" Type="http://schemas.openxmlformats.org/officeDocument/2006/relationships/image" Target="../media/image20.wmf"/><Relationship Id="rId4" Type="http://schemas.openxmlformats.org/officeDocument/2006/relationships/image" Target="../media/image1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 Id="rId6" Type="http://schemas.openxmlformats.org/officeDocument/2006/relationships/image" Target="../media/image29.wmf"/><Relationship Id="rId5" Type="http://schemas.openxmlformats.org/officeDocument/2006/relationships/image" Target="../media/image28.wmf"/><Relationship Id="rId4" Type="http://schemas.openxmlformats.org/officeDocument/2006/relationships/image" Target="../media/image27.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FA6297-B8C8-47FD-893C-27DB6BD543EF}" type="datetimeFigureOut">
              <a:rPr lang="zh-CN" altLang="en-US" smtClean="0"/>
              <a:t>2017/6/12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04694C-BDF7-4377-AC5B-A410A2299248}" type="slidenum">
              <a:rPr lang="zh-CN" altLang="en-US" smtClean="0"/>
              <a:t>‹#›</a:t>
            </a:fld>
            <a:endParaRPr lang="zh-CN" altLang="en-US"/>
          </a:p>
        </p:txBody>
      </p:sp>
    </p:spTree>
    <p:extLst>
      <p:ext uri="{BB962C8B-B14F-4D97-AF65-F5344CB8AC3E}">
        <p14:creationId xmlns:p14="http://schemas.microsoft.com/office/powerpoint/2010/main" val="2368097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wangyi120.com/xb/azb/"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大家好，接下来为大家带来我们小组的展示。</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我是胡炘，我是周申豪，我是兰后。</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展示开始之前，我先给大家讲个故事。</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女孩在微信上认识了一个富二代，富二代给她买了很多东西，带着她去了很多地方，他们几乎玩遍了欧洲所有的国家，最后分开时男孩送给女孩一份礼物，并嘱咐她回家再打开。回到家后，女孩拆开了礼盒，发现里面竟是一套花寿衣，上面还放着一张纸，写着“欢迎来到</a:t>
            </a:r>
            <a:r>
              <a:rPr lang="zh-CN" altLang="en-US" sz="1200" b="0" i="0" u="none" strike="noStrike" kern="1200" dirty="0" smtClean="0">
                <a:solidFill>
                  <a:schemeClr val="tx1"/>
                </a:solidFill>
                <a:effectLst/>
                <a:latin typeface="+mn-lt"/>
                <a:ea typeface="+mn-ea"/>
                <a:cs typeface="+mn-cs"/>
                <a:hlinkClick r:id="rId3"/>
              </a:rPr>
              <a:t>艾滋病</a:t>
            </a:r>
            <a:r>
              <a:rPr lang="zh-CN" altLang="en-US" sz="1200" b="0" i="0" kern="1200" dirty="0" smtClean="0">
                <a:solidFill>
                  <a:schemeClr val="tx1"/>
                </a:solidFill>
                <a:effectLst/>
                <a:latin typeface="+mn-lt"/>
                <a:ea typeface="+mn-ea"/>
                <a:cs typeface="+mn-cs"/>
              </a:rPr>
              <a:t>的世界”！</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今天，我们就将带领大家走入艾滋病的世界。接下来，我们将从以下五个方面来进行展示。</a:t>
            </a:r>
            <a:endParaRPr lang="en-US" altLang="zh-CN" sz="1200" b="0" i="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E2E824D4-8AB1-4098-9EF6-0DCB69238AFF}" type="slidenum">
              <a:rPr lang="zh-CN" altLang="en-US" smtClean="0">
                <a:solidFill>
                  <a:prstClr val="black"/>
                </a:solidFill>
              </a:rPr>
              <a:pPr/>
              <a:t>1</a:t>
            </a:fld>
            <a:endParaRPr lang="zh-CN" altLang="en-US">
              <a:solidFill>
                <a:prstClr val="black"/>
              </a:solidFill>
            </a:endParaRPr>
          </a:p>
        </p:txBody>
      </p:sp>
    </p:spTree>
    <p:extLst>
      <p:ext uri="{BB962C8B-B14F-4D97-AF65-F5344CB8AC3E}">
        <p14:creationId xmlns:p14="http://schemas.microsoft.com/office/powerpoint/2010/main" val="2694659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由于我们是想用关键词去预测发病数，那需要关键词数据先行或者一致于发病数数据，当时差数</a:t>
            </a:r>
            <a:r>
              <a:rPr lang="en-US" altLang="zh-CN" smtClean="0"/>
              <a:t>L</a:t>
            </a:r>
            <a:r>
              <a:rPr lang="zh-CN" altLang="en-US" smtClean="0"/>
              <a:t>小于等于</a:t>
            </a:r>
            <a:r>
              <a:rPr lang="en-US" altLang="zh-CN" smtClean="0"/>
              <a:t>0</a:t>
            </a:r>
            <a:r>
              <a:rPr lang="zh-CN" altLang="en-US" smtClean="0"/>
              <a:t>时，表示时间上的先行或一致关系，保留这些关键词，剔除滞后的关键词。</a:t>
            </a:r>
            <a:endParaRPr lang="en-US" altLang="zh-CN" smtClean="0"/>
          </a:p>
        </p:txBody>
      </p:sp>
      <p:sp>
        <p:nvSpPr>
          <p:cNvPr id="4" name="灯片编号占位符 3"/>
          <p:cNvSpPr>
            <a:spLocks noGrp="1"/>
          </p:cNvSpPr>
          <p:nvPr>
            <p:ph type="sldNum" sz="quarter" idx="10"/>
          </p:nvPr>
        </p:nvSpPr>
        <p:spPr/>
        <p:txBody>
          <a:bodyPr/>
          <a:lstStyle/>
          <a:p>
            <a:fld id="{6704694C-BDF7-4377-AC5B-A410A2299248}" type="slidenum">
              <a:rPr lang="zh-CN" altLang="en-US" smtClean="0"/>
              <a:t>12</a:t>
            </a:fld>
            <a:endParaRPr lang="zh-CN" altLang="en-US"/>
          </a:p>
        </p:txBody>
      </p:sp>
    </p:spTree>
    <p:extLst>
      <p:ext uri="{BB962C8B-B14F-4D97-AF65-F5344CB8AC3E}">
        <p14:creationId xmlns:p14="http://schemas.microsoft.com/office/powerpoint/2010/main" val="169463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由于关键词之间存在信息重叠问题，那我们又做了一次</a:t>
            </a:r>
            <a:r>
              <a:rPr lang="zh-CN" altLang="en-US" smtClean="0"/>
              <a:t>逐步回归筛选，</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最终我们筛选出</a:t>
            </a:r>
            <a:r>
              <a:rPr lang="en-US" altLang="zh-CN"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26</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个关键词。</a:t>
            </a:r>
            <a:endParaRPr lang="zh-CN" altLang="en-US"/>
          </a:p>
        </p:txBody>
      </p:sp>
      <p:sp>
        <p:nvSpPr>
          <p:cNvPr id="4" name="灯片编号占位符 3"/>
          <p:cNvSpPr>
            <a:spLocks noGrp="1"/>
          </p:cNvSpPr>
          <p:nvPr>
            <p:ph type="sldNum" sz="quarter" idx="10"/>
          </p:nvPr>
        </p:nvSpPr>
        <p:spPr/>
        <p:txBody>
          <a:bodyPr/>
          <a:lstStyle/>
          <a:p>
            <a:fld id="{6704694C-BDF7-4377-AC5B-A410A2299248}" type="slidenum">
              <a:rPr lang="zh-CN" altLang="en-US" smtClean="0"/>
              <a:t>13</a:t>
            </a:fld>
            <a:endParaRPr lang="zh-CN" altLang="en-US"/>
          </a:p>
        </p:txBody>
      </p:sp>
    </p:spTree>
    <p:extLst>
      <p:ext uri="{BB962C8B-B14F-4D97-AF65-F5344CB8AC3E}">
        <p14:creationId xmlns:p14="http://schemas.microsoft.com/office/powerpoint/2010/main" val="4210079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mtClean="0"/>
              <a:t>这张</a:t>
            </a:r>
            <a:r>
              <a:rPr lang="en-US" altLang="zh-CN" smtClean="0"/>
              <a:t>PPT</a:t>
            </a:r>
            <a:r>
              <a:rPr lang="zh-CN" altLang="en-US" smtClean="0"/>
              <a:t>展示的就是我们数据预处理后成果，最终得到的数据时间跨度是</a:t>
            </a:r>
            <a:r>
              <a:rPr lang="en-US" altLang="zh-CN" smtClean="0"/>
              <a:t>2011</a:t>
            </a:r>
            <a:r>
              <a:rPr lang="zh-CN" altLang="en-US" smtClean="0"/>
              <a:t>年</a:t>
            </a:r>
            <a:r>
              <a:rPr lang="en-US" altLang="zh-CN" smtClean="0"/>
              <a:t>1</a:t>
            </a:r>
            <a:r>
              <a:rPr lang="zh-CN" altLang="en-US" smtClean="0"/>
              <a:t>月至</a:t>
            </a:r>
            <a:r>
              <a:rPr lang="en-US" altLang="zh-CN" smtClean="0"/>
              <a:t>2015</a:t>
            </a:r>
            <a:r>
              <a:rPr lang="zh-CN" altLang="en-US" smtClean="0"/>
              <a:t>年</a:t>
            </a:r>
            <a:r>
              <a:rPr lang="en-US" altLang="zh-CN" smtClean="0"/>
              <a:t>12</a:t>
            </a:r>
            <a:r>
              <a:rPr lang="zh-CN" altLang="en-US" smtClean="0"/>
              <a:t>月，被解释变量是</a:t>
            </a:r>
            <a:r>
              <a:rPr lang="en-US" altLang="zh-CN"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60</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个月的艾滋病病发数月度数据，</a:t>
            </a:r>
            <a:r>
              <a:rPr lang="zh-CN" altLang="en-US" smtClean="0"/>
              <a:t>解释变量是</a:t>
            </a:r>
            <a:r>
              <a:rPr lang="en-US" altLang="zh-CN"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26</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个关键词百度搜索指数的月度数据</a:t>
            </a:r>
            <a:r>
              <a:rPr lang="zh-CN" altLang="en-US" smtClean="0"/>
              <a:t>。那么这些预处理过后数据，就将用于我们后面建模。</a:t>
            </a:r>
            <a:endParaRPr lang="zh-CN" altLang="en-US"/>
          </a:p>
        </p:txBody>
      </p:sp>
      <p:sp>
        <p:nvSpPr>
          <p:cNvPr id="4" name="灯片编号占位符 3"/>
          <p:cNvSpPr>
            <a:spLocks noGrp="1"/>
          </p:cNvSpPr>
          <p:nvPr>
            <p:ph type="sldNum" sz="quarter" idx="10"/>
          </p:nvPr>
        </p:nvSpPr>
        <p:spPr/>
        <p:txBody>
          <a:bodyPr/>
          <a:lstStyle/>
          <a:p>
            <a:fld id="{6704694C-BDF7-4377-AC5B-A410A2299248}" type="slidenum">
              <a:rPr lang="zh-CN" altLang="en-US" smtClean="0"/>
              <a:t>14</a:t>
            </a:fld>
            <a:endParaRPr lang="zh-CN" altLang="en-US"/>
          </a:p>
        </p:txBody>
      </p:sp>
    </p:spTree>
    <p:extLst>
      <p:ext uri="{BB962C8B-B14F-4D97-AF65-F5344CB8AC3E}">
        <p14:creationId xmlns:p14="http://schemas.microsoft.com/office/powerpoint/2010/main" val="623795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mtClean="0"/>
              <a:t>此前为大家分析过用搜索数据预测艾滋病病发数的</a:t>
            </a:r>
            <a:r>
              <a:rPr lang="zh-CN" altLang="en-US" sz="1200" kern="1200" smtClean="0">
                <a:solidFill>
                  <a:schemeClr val="tx1"/>
                </a:solidFill>
                <a:effectLst/>
                <a:latin typeface="+mn-lt"/>
                <a:ea typeface="+mn-ea"/>
                <a:cs typeface="+mn-cs"/>
              </a:rPr>
              <a:t>关联机制，那在这个理论前提下，我们建立了百度搜索指数预测模型。</a:t>
            </a:r>
            <a:endParaRPr lang="en-US" altLang="zh-CN" sz="1200"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smtClean="0">
                <a:solidFill>
                  <a:schemeClr val="tx1"/>
                </a:solidFill>
                <a:effectLst/>
                <a:latin typeface="+mn-lt"/>
                <a:ea typeface="+mn-ea"/>
                <a:cs typeface="+mn-cs"/>
              </a:rPr>
              <a:t>而具体的来讲，我们一共建立了三种百度搜索指数预测模型，那第一种用的是传统研究方法，叫综合搜索指数模型，那第二种和第三种是用的机器学习的方法，分别是</a:t>
            </a:r>
            <a:r>
              <a:rPr lang="en-US" altLang="zh-CN" smtClean="0"/>
              <a:t>BP</a:t>
            </a:r>
            <a:r>
              <a:rPr lang="zh-CN" altLang="en-US" smtClean="0"/>
              <a:t>神经网络和</a:t>
            </a:r>
            <a:r>
              <a:rPr lang="zh-CN" altLang="en-US" dirty="0" smtClean="0"/>
              <a:t>支持</a:t>
            </a:r>
            <a:r>
              <a:rPr lang="zh-CN" altLang="en-US" smtClean="0"/>
              <a:t>向量机。那三种方法具体如何实现，效果怎么样。哎我们先看第一个模型，综合搜索指数模型</a:t>
            </a:r>
            <a:endParaRPr lang="zh-CN" altLang="en-US" dirty="0"/>
          </a:p>
        </p:txBody>
      </p:sp>
      <p:sp>
        <p:nvSpPr>
          <p:cNvPr id="4" name="灯片编号占位符 3"/>
          <p:cNvSpPr>
            <a:spLocks noGrp="1"/>
          </p:cNvSpPr>
          <p:nvPr>
            <p:ph type="sldNum" sz="quarter" idx="10"/>
          </p:nvPr>
        </p:nvSpPr>
        <p:spPr/>
        <p:txBody>
          <a:bodyPr/>
          <a:lstStyle/>
          <a:p>
            <a:fld id="{6704694C-BDF7-4377-AC5B-A410A2299248}" type="slidenum">
              <a:rPr lang="zh-CN" altLang="en-US" smtClean="0"/>
              <a:t>15</a:t>
            </a:fld>
            <a:endParaRPr lang="zh-CN" altLang="en-US"/>
          </a:p>
        </p:txBody>
      </p:sp>
    </p:spTree>
    <p:extLst>
      <p:ext uri="{BB962C8B-B14F-4D97-AF65-F5344CB8AC3E}">
        <p14:creationId xmlns:p14="http://schemas.microsoft.com/office/powerpoint/2010/main" val="17603119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首先使用预处理后的数据，将筛选后的关键词按先行期期数与艾滋病病发数对齐，什么意思呢，</a:t>
            </a:r>
            <a:r>
              <a:rPr lang="en-US" altLang="zh-CN" smtClean="0"/>
              <a:t>【</a:t>
            </a:r>
            <a:r>
              <a:rPr lang="zh-CN" altLang="en-US" smtClean="0"/>
              <a:t>放图</a:t>
            </a:r>
            <a:r>
              <a:rPr lang="en-US" altLang="zh-CN" smtClean="0"/>
              <a:t>】</a:t>
            </a:r>
            <a:r>
              <a:rPr lang="zh-CN" altLang="en-US" smtClean="0"/>
              <a:t>大家可以看这张图</a:t>
            </a:r>
            <a:r>
              <a:rPr lang="en-US" altLang="zh-CN" smtClean="0"/>
              <a:t>【</a:t>
            </a:r>
            <a:r>
              <a:rPr lang="zh-CN" altLang="en-US" smtClean="0"/>
              <a:t>放图</a:t>
            </a:r>
            <a:r>
              <a:rPr lang="en-US" altLang="zh-CN" smtClean="0"/>
              <a:t>】【</a:t>
            </a:r>
            <a:r>
              <a:rPr lang="zh-CN" altLang="en-US" smtClean="0"/>
              <a:t>放图</a:t>
            </a:r>
            <a:r>
              <a:rPr lang="en-US" altLang="zh-CN" smtClean="0"/>
              <a:t>】【</a:t>
            </a:r>
            <a:r>
              <a:rPr lang="zh-CN" altLang="en-US" smtClean="0"/>
              <a:t>放图</a:t>
            </a:r>
            <a:r>
              <a:rPr lang="en-US" altLang="zh-CN" smtClean="0"/>
              <a:t>】</a:t>
            </a:r>
            <a:r>
              <a:rPr lang="zh-CN" altLang="en-US" smtClean="0"/>
              <a:t>。通俗来讲，那我们要做的就是让关键词的数据和它所预测的那一个月的病发数数据保持在同一行，这个就是对齐操作</a:t>
            </a:r>
            <a:r>
              <a:rPr lang="en-US" altLang="zh-CN" smtClean="0"/>
              <a:t>【</a:t>
            </a:r>
            <a:r>
              <a:rPr lang="zh-CN" altLang="en-US" smtClean="0"/>
              <a:t>收图</a:t>
            </a:r>
            <a:r>
              <a:rPr lang="en-US" altLang="zh-CN" smtClean="0"/>
              <a:t>】</a:t>
            </a:r>
            <a:r>
              <a:rPr lang="zh-CN" altLang="en-US" smtClean="0"/>
              <a:t>。对齐之后，必然存在部分行有数据缺失，我们仅使用完整部分的数据，有</a:t>
            </a:r>
            <a:r>
              <a:rPr lang="en-US" altLang="zh-CN" smtClean="0"/>
              <a:t>55</a:t>
            </a:r>
            <a:r>
              <a:rPr lang="zh-CN" altLang="en-US" smtClean="0"/>
              <a:t>个月。对这</a:t>
            </a:r>
            <a:r>
              <a:rPr lang="en-US" altLang="zh-CN" smtClean="0"/>
              <a:t>55</a:t>
            </a:r>
            <a:r>
              <a:rPr lang="zh-CN" altLang="en-US" smtClean="0"/>
              <a:t>个月，按照公式，构建综合搜索指数</a:t>
            </a:r>
            <a:r>
              <a:rPr lang="en-US" altLang="zh-CN" smtClean="0"/>
              <a:t>Q</a:t>
            </a:r>
            <a:r>
              <a:rPr lang="zh-CN" altLang="en-US" smtClean="0"/>
              <a:t>，其实就是一个列向量。经过</a:t>
            </a:r>
            <a:r>
              <a:rPr lang="en-US" altLang="zh-CN" smtClean="0"/>
              <a:t>person</a:t>
            </a:r>
            <a:r>
              <a:rPr lang="zh-CN" altLang="en-US" smtClean="0"/>
              <a:t>相关性检验，综合搜索指数与发病数存在相关系数为</a:t>
            </a:r>
            <a:r>
              <a:rPr lang="en-US" altLang="zh-CN" smtClean="0"/>
              <a:t>0.662</a:t>
            </a:r>
            <a:r>
              <a:rPr lang="zh-CN" altLang="en-US" smtClean="0"/>
              <a:t>的相关关系。</a:t>
            </a:r>
          </a:p>
        </p:txBody>
      </p:sp>
      <p:sp>
        <p:nvSpPr>
          <p:cNvPr id="4" name="灯片编号占位符 3"/>
          <p:cNvSpPr>
            <a:spLocks noGrp="1"/>
          </p:cNvSpPr>
          <p:nvPr>
            <p:ph type="sldNum" sz="quarter" idx="10"/>
          </p:nvPr>
        </p:nvSpPr>
        <p:spPr/>
        <p:txBody>
          <a:bodyPr/>
          <a:lstStyle/>
          <a:p>
            <a:fld id="{6704694C-BDF7-4377-AC5B-A410A2299248}" type="slidenum">
              <a:rPr lang="zh-CN" altLang="en-US" smtClean="0"/>
              <a:t>16</a:t>
            </a:fld>
            <a:endParaRPr lang="zh-CN" altLang="en-US"/>
          </a:p>
        </p:txBody>
      </p:sp>
    </p:spTree>
    <p:extLst>
      <p:ext uri="{BB962C8B-B14F-4D97-AF65-F5344CB8AC3E}">
        <p14:creationId xmlns:p14="http://schemas.microsoft.com/office/powerpoint/2010/main" val="37240450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kern="1200" smtClean="0">
                    <a:solidFill>
                      <a:schemeClr val="tx1"/>
                    </a:solidFill>
                    <a:effectLst/>
                    <a:latin typeface="+mn-lt"/>
                    <a:ea typeface="+mn-ea"/>
                    <a:cs typeface="+mn-cs"/>
                  </a:rPr>
                  <a:t>在具体建模前，</a:t>
                </a:r>
                <a:r>
                  <a:rPr lang="zh-CN" altLang="zh-CN" sz="1200" kern="1200" smtClean="0">
                    <a:solidFill>
                      <a:schemeClr val="tx1"/>
                    </a:solidFill>
                    <a:effectLst/>
                    <a:latin typeface="+mn-lt"/>
                    <a:ea typeface="+mn-ea"/>
                    <a:cs typeface="+mn-cs"/>
                  </a:rPr>
                  <a:t>考虑到</a:t>
                </a:r>
                <a:r>
                  <a:rPr lang="zh-CN" altLang="en-US" sz="1200" kern="1200" smtClean="0">
                    <a:solidFill>
                      <a:schemeClr val="tx1"/>
                    </a:solidFill>
                    <a:effectLst/>
                    <a:latin typeface="+mn-lt"/>
                    <a:ea typeface="+mn-ea"/>
                    <a:cs typeface="+mn-cs"/>
                  </a:rPr>
                  <a:t>我们</a:t>
                </a:r>
                <a:r>
                  <a:rPr lang="zh-CN" altLang="zh-CN" sz="1200" kern="1200" smtClean="0">
                    <a:solidFill>
                      <a:schemeClr val="tx1"/>
                    </a:solidFill>
                    <a:effectLst/>
                    <a:latin typeface="+mn-lt"/>
                    <a:ea typeface="+mn-ea"/>
                    <a:cs typeface="+mn-cs"/>
                  </a:rPr>
                  <a:t>使用</a:t>
                </a:r>
                <a:r>
                  <a:rPr lang="zh-CN" altLang="en-US" sz="1200" kern="1200" smtClean="0">
                    <a:solidFill>
                      <a:schemeClr val="tx1"/>
                    </a:solidFill>
                    <a:effectLst/>
                    <a:latin typeface="+mn-lt"/>
                    <a:ea typeface="+mn-ea"/>
                    <a:cs typeface="+mn-cs"/>
                  </a:rPr>
                  <a:t>是</a:t>
                </a:r>
                <a:r>
                  <a:rPr lang="zh-CN" altLang="zh-CN" sz="1200" kern="1200" smtClean="0">
                    <a:solidFill>
                      <a:schemeClr val="tx1"/>
                    </a:solidFill>
                    <a:effectLst/>
                    <a:latin typeface="+mn-lt"/>
                    <a:ea typeface="+mn-ea"/>
                    <a:cs typeface="+mn-cs"/>
                  </a:rPr>
                  <a:t>时间序列数据，需要检验其平稳性</a:t>
                </a:r>
                <a:r>
                  <a:rPr lang="zh-CN" altLang="en-US" sz="1200" kern="1200" smtClean="0">
                    <a:solidFill>
                      <a:schemeClr val="tx1"/>
                    </a:solidFill>
                    <a:effectLst/>
                    <a:latin typeface="+mn-lt"/>
                    <a:ea typeface="+mn-ea"/>
                    <a:cs typeface="+mn-cs"/>
                  </a:rPr>
                  <a:t>和协整关系。</a:t>
                </a:r>
                <a:endParaRPr lang="en-US" altLang="zh-CN" sz="1200" kern="1200" smtClean="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zh-CN" sz="1200" kern="1200" smtClean="0">
                    <a:solidFill>
                      <a:schemeClr val="tx1"/>
                    </a:solidFill>
                    <a:effectLst/>
                    <a:latin typeface="+mn-lt"/>
                    <a:ea typeface="+mn-ea"/>
                    <a:cs typeface="+mn-cs"/>
                  </a:rPr>
                  <a:t>考虑到本文使用数据为时间序列数据，需要检验其平稳性，并使用</a:t>
                </a:r>
                <a:r>
                  <a:rPr lang="en-US" altLang="zh-CN" sz="1200" kern="1200" smtClean="0">
                    <a:solidFill>
                      <a:schemeClr val="tx1"/>
                    </a:solidFill>
                    <a:effectLst/>
                    <a:latin typeface="+mn-lt"/>
                    <a:ea typeface="+mn-ea"/>
                    <a:cs typeface="+mn-cs"/>
                  </a:rPr>
                  <a:t>EG</a:t>
                </a:r>
                <a:r>
                  <a:rPr lang="zh-CN" altLang="zh-CN" sz="1200" kern="1200" smtClean="0">
                    <a:solidFill>
                      <a:schemeClr val="tx1"/>
                    </a:solidFill>
                    <a:effectLst/>
                    <a:latin typeface="+mn-lt"/>
                    <a:ea typeface="+mn-ea"/>
                    <a:cs typeface="+mn-cs"/>
                  </a:rPr>
                  <a:t>两步法考察它们之间是否存在协整关系。</a:t>
                </a:r>
                <a:endParaRPr lang="en-US" altLang="zh-CN" sz="1200" kern="1200" smtClean="0">
                  <a:solidFill>
                    <a:schemeClr val="tx1"/>
                  </a:solidFill>
                  <a:effectLst/>
                  <a:latin typeface="+mn-lt"/>
                  <a:ea typeface="+mn-ea"/>
                  <a:cs typeface="+mn-cs"/>
                </a:endParaRPr>
              </a:p>
              <a:p>
                <a:r>
                  <a:rPr lang="zh-CN" altLang="en-US" sz="1200" kern="1200" smtClean="0">
                    <a:solidFill>
                      <a:schemeClr val="tx1"/>
                    </a:solidFill>
                    <a:effectLst/>
                    <a:latin typeface="+mn-lt"/>
                    <a:ea typeface="+mn-ea"/>
                    <a:cs typeface="+mn-cs"/>
                  </a:rPr>
                  <a:t>那检验结果是</a:t>
                </a:r>
                <a:r>
                  <a:rPr lang="en-US" altLang="zh-CN" sz="1200" kern="1200" smtClean="0">
                    <a:solidFill>
                      <a:schemeClr val="tx1"/>
                    </a:solidFill>
                    <a:effectLst/>
                    <a:latin typeface="+mn-lt"/>
                    <a:ea typeface="+mn-ea"/>
                    <a:cs typeface="+mn-cs"/>
                  </a:rPr>
                  <a:t>Y</a:t>
                </a:r>
                <a:r>
                  <a:rPr lang="zh-CN" altLang="en-US" sz="1200" kern="1200" smtClean="0">
                    <a:solidFill>
                      <a:schemeClr val="tx1"/>
                    </a:solidFill>
                    <a:effectLst/>
                    <a:latin typeface="+mn-lt"/>
                    <a:ea typeface="+mn-ea"/>
                    <a:cs typeface="+mn-cs"/>
                  </a:rPr>
                  <a:t>与</a:t>
                </a:r>
                <a:r>
                  <a:rPr lang="en-US" altLang="zh-CN" sz="1200" kern="1200" smtClean="0">
                    <a:solidFill>
                      <a:schemeClr val="tx1"/>
                    </a:solidFill>
                    <a:effectLst/>
                    <a:latin typeface="+mn-lt"/>
                    <a:ea typeface="+mn-ea"/>
                    <a:cs typeface="+mn-cs"/>
                  </a:rPr>
                  <a:t>Q</a:t>
                </a:r>
                <a:r>
                  <a:rPr lang="zh-CN" altLang="en-US" sz="1200" kern="1200" smtClean="0">
                    <a:solidFill>
                      <a:schemeClr val="tx1"/>
                    </a:solidFill>
                    <a:effectLst/>
                    <a:latin typeface="+mn-lt"/>
                    <a:ea typeface="+mn-ea"/>
                    <a:cs typeface="+mn-cs"/>
                  </a:rPr>
                  <a:t>都是平稳序列，且</a:t>
                </a:r>
                <a:r>
                  <a:rPr lang="en-US" altLang="zh-CN" sz="1200" kern="1200" smtClean="0">
                    <a:solidFill>
                      <a:schemeClr val="tx1"/>
                    </a:solidFill>
                    <a:effectLst/>
                    <a:latin typeface="+mn-lt"/>
                    <a:ea typeface="+mn-ea"/>
                    <a:cs typeface="+mn-cs"/>
                  </a:rPr>
                  <a:t>Y</a:t>
                </a:r>
                <a:r>
                  <a:rPr lang="zh-CN" altLang="en-US" sz="1200" kern="1200" smtClean="0">
                    <a:solidFill>
                      <a:schemeClr val="tx1"/>
                    </a:solidFill>
                    <a:effectLst/>
                    <a:latin typeface="+mn-lt"/>
                    <a:ea typeface="+mn-ea"/>
                    <a:cs typeface="+mn-cs"/>
                  </a:rPr>
                  <a:t>与</a:t>
                </a:r>
                <a:r>
                  <a:rPr lang="en-US" altLang="zh-CN" sz="1200" kern="1200" smtClean="0">
                    <a:solidFill>
                      <a:schemeClr val="tx1"/>
                    </a:solidFill>
                    <a:effectLst/>
                    <a:latin typeface="+mn-lt"/>
                    <a:ea typeface="+mn-ea"/>
                    <a:cs typeface="+mn-cs"/>
                  </a:rPr>
                  <a:t>Q</a:t>
                </a:r>
                <a:r>
                  <a:rPr lang="zh-CN" altLang="en-US" sz="1200" kern="1200" smtClean="0">
                    <a:solidFill>
                      <a:schemeClr val="tx1"/>
                    </a:solidFill>
                    <a:effectLst/>
                    <a:latin typeface="+mn-lt"/>
                    <a:ea typeface="+mn-ea"/>
                    <a:cs typeface="+mn-cs"/>
                  </a:rPr>
                  <a:t>存在协整关系。</a:t>
                </a:r>
                <a:endParaRPr lang="en-US" altLang="zh-CN" sz="1200" kern="1200" smtClean="0">
                  <a:solidFill>
                    <a:schemeClr val="tx1"/>
                  </a:solidFill>
                  <a:effectLst/>
                  <a:latin typeface="+mn-lt"/>
                  <a:ea typeface="+mn-ea"/>
                  <a:cs typeface="+mn-cs"/>
                </a:endParaRPr>
              </a:p>
              <a:p>
                <a:endParaRPr lang="en-US" altLang="zh-CN" sz="1200" kern="1200" smtClean="0">
                  <a:solidFill>
                    <a:schemeClr val="tx1"/>
                  </a:solidFill>
                  <a:effectLst/>
                  <a:latin typeface="+mn-lt"/>
                  <a:ea typeface="+mn-ea"/>
                  <a:cs typeface="+mn-cs"/>
                </a:endParaRPr>
              </a:p>
              <a:p>
                <a:r>
                  <a:rPr lang="zh-CN" altLang="zh-CN" sz="1200" kern="1200" smtClean="0">
                    <a:solidFill>
                      <a:schemeClr val="tx1"/>
                    </a:solidFill>
                    <a:effectLst/>
                    <a:latin typeface="+mn-lt"/>
                    <a:ea typeface="+mn-ea"/>
                    <a:cs typeface="+mn-cs"/>
                  </a:rPr>
                  <a:t>首先需确定</a:t>
                </a:r>
                <a:r>
                  <a:rPr lang="en-US" altLang="zh-CN" sz="1200" kern="1200" smtClean="0">
                    <a:solidFill>
                      <a:schemeClr val="tx1"/>
                    </a:solidFill>
                    <a:effectLst/>
                    <a:latin typeface="+mn-lt"/>
                    <a:ea typeface="+mn-ea"/>
                    <a:cs typeface="+mn-cs"/>
                  </a:rPr>
                  <a:t>Y</a:t>
                </a:r>
                <a:r>
                  <a:rPr lang="zh-CN" altLang="zh-CN" sz="1200" kern="1200" smtClean="0">
                    <a:solidFill>
                      <a:schemeClr val="tx1"/>
                    </a:solidFill>
                    <a:effectLst/>
                    <a:latin typeface="+mn-lt"/>
                    <a:ea typeface="+mn-ea"/>
                    <a:cs typeface="+mn-cs"/>
                  </a:rPr>
                  <a:t>与</a:t>
                </a:r>
                <a:r>
                  <a:rPr lang="en-US" altLang="zh-CN" sz="1200" kern="1200" smtClean="0">
                    <a:solidFill>
                      <a:schemeClr val="tx1"/>
                    </a:solidFill>
                    <a:effectLst/>
                    <a:latin typeface="+mn-lt"/>
                    <a:ea typeface="+mn-ea"/>
                    <a:cs typeface="+mn-cs"/>
                  </a:rPr>
                  <a:t>Q</a:t>
                </a:r>
                <a:r>
                  <a:rPr lang="zh-CN" altLang="zh-CN" sz="1200" kern="1200" smtClean="0">
                    <a:solidFill>
                      <a:schemeClr val="tx1"/>
                    </a:solidFill>
                    <a:effectLst/>
                    <a:latin typeface="+mn-lt"/>
                    <a:ea typeface="+mn-ea"/>
                    <a:cs typeface="+mn-cs"/>
                  </a:rPr>
                  <a:t>序列是否为非平稳序列，即考察其单整阶数。检验结果表明，</a:t>
                </a:r>
                <a:r>
                  <a:rPr lang="en-US" altLang="zh-CN" sz="1200" kern="1200" smtClean="0">
                    <a:solidFill>
                      <a:schemeClr val="tx1"/>
                    </a:solidFill>
                    <a:effectLst/>
                    <a:latin typeface="+mn-lt"/>
                    <a:ea typeface="+mn-ea"/>
                    <a:cs typeface="+mn-cs"/>
                  </a:rPr>
                  <a:t>Y</a:t>
                </a:r>
                <a:r>
                  <a:rPr lang="zh-CN" altLang="zh-CN" sz="1200" kern="1200" smtClean="0">
                    <a:solidFill>
                      <a:schemeClr val="tx1"/>
                    </a:solidFill>
                    <a:effectLst/>
                    <a:latin typeface="+mn-lt"/>
                    <a:ea typeface="+mn-ea"/>
                    <a:cs typeface="+mn-cs"/>
                  </a:rPr>
                  <a:t>与</a:t>
                </a:r>
                <a:r>
                  <a:rPr lang="en-US" altLang="zh-CN" sz="1200" kern="1200" smtClean="0">
                    <a:solidFill>
                      <a:schemeClr val="tx1"/>
                    </a:solidFill>
                    <a:effectLst/>
                    <a:latin typeface="+mn-lt"/>
                    <a:ea typeface="+mn-ea"/>
                    <a:cs typeface="+mn-cs"/>
                  </a:rPr>
                  <a:t>Q</a:t>
                </a:r>
                <a:r>
                  <a:rPr lang="zh-CN" altLang="zh-CN" sz="1200" kern="1200" smtClean="0">
                    <a:solidFill>
                      <a:schemeClr val="tx1"/>
                    </a:solidFill>
                    <a:effectLst/>
                    <a:latin typeface="+mn-lt"/>
                    <a:ea typeface="+mn-ea"/>
                    <a:cs typeface="+mn-cs"/>
                  </a:rPr>
                  <a:t>序列都是一阶单整的，即</a:t>
                </a:r>
                <a:r>
                  <a:rPr lang="en-US" altLang="zh-CN" sz="1200" kern="1200" smtClean="0">
                    <a:solidFill>
                      <a:schemeClr val="tx1"/>
                    </a:solidFill>
                    <a:effectLst/>
                    <a:latin typeface="+mn-lt"/>
                    <a:ea typeface="+mn-ea"/>
                    <a:cs typeface="+mn-cs"/>
                  </a:rPr>
                  <a:t>Y~I(1)</a:t>
                </a:r>
                <a:r>
                  <a:rPr lang="zh-CN" altLang="zh-CN" sz="1200" kern="1200" smtClean="0">
                    <a:solidFill>
                      <a:schemeClr val="tx1"/>
                    </a:solidFill>
                    <a:effectLst/>
                    <a:latin typeface="+mn-lt"/>
                    <a:ea typeface="+mn-ea"/>
                    <a:cs typeface="+mn-cs"/>
                  </a:rPr>
                  <a:t>，</a:t>
                </a:r>
                <a:r>
                  <a:rPr lang="en-US" altLang="zh-CN" sz="1200" kern="1200" smtClean="0">
                    <a:solidFill>
                      <a:schemeClr val="tx1"/>
                    </a:solidFill>
                    <a:effectLst/>
                    <a:latin typeface="+mn-lt"/>
                    <a:ea typeface="+mn-ea"/>
                    <a:cs typeface="+mn-cs"/>
                  </a:rPr>
                  <a:t>Q~I(1)</a:t>
                </a:r>
                <a:r>
                  <a:rPr lang="zh-CN" altLang="zh-CN" sz="1200" kern="1200" smtClean="0">
                    <a:solidFill>
                      <a:schemeClr val="tx1"/>
                    </a:solidFill>
                    <a:effectLst/>
                    <a:latin typeface="+mn-lt"/>
                    <a:ea typeface="+mn-ea"/>
                    <a:cs typeface="+mn-cs"/>
                  </a:rPr>
                  <a:t>。</a:t>
                </a:r>
                <a:endParaRPr lang="en-US" altLang="zh-CN" sz="1200" kern="1200" smtClean="0">
                  <a:solidFill>
                    <a:schemeClr val="tx1"/>
                  </a:solidFill>
                  <a:effectLst/>
                  <a:latin typeface="+mn-lt"/>
                  <a:ea typeface="+mn-ea"/>
                  <a:cs typeface="+mn-cs"/>
                </a:endParaRPr>
              </a:p>
              <a:p>
                <a:r>
                  <a:rPr lang="zh-CN" altLang="zh-CN" sz="1200" kern="1200" smtClean="0">
                    <a:solidFill>
                      <a:schemeClr val="tx1"/>
                    </a:solidFill>
                    <a:effectLst/>
                    <a:latin typeface="+mn-lt"/>
                    <a:ea typeface="+mn-ea"/>
                    <a:cs typeface="+mn-cs"/>
                  </a:rPr>
                  <a:t>在上述检验的基础上，为了分析</a:t>
                </a:r>
                <a:r>
                  <a:rPr lang="en-US" altLang="zh-CN" sz="1200" kern="1200" smtClean="0">
                    <a:solidFill>
                      <a:schemeClr val="tx1"/>
                    </a:solidFill>
                    <a:effectLst/>
                    <a:latin typeface="+mn-lt"/>
                    <a:ea typeface="+mn-ea"/>
                    <a:cs typeface="+mn-cs"/>
                  </a:rPr>
                  <a:t>Y</a:t>
                </a:r>
                <a:r>
                  <a:rPr lang="zh-CN" altLang="zh-CN" sz="1200" kern="1200" smtClean="0">
                    <a:solidFill>
                      <a:schemeClr val="tx1"/>
                    </a:solidFill>
                    <a:effectLst/>
                    <a:latin typeface="+mn-lt"/>
                    <a:ea typeface="+mn-ea"/>
                    <a:cs typeface="+mn-cs"/>
                  </a:rPr>
                  <a:t>与</a:t>
                </a:r>
                <a:r>
                  <a:rPr lang="en-US" altLang="zh-CN" sz="1200" kern="1200" smtClean="0">
                    <a:solidFill>
                      <a:schemeClr val="tx1"/>
                    </a:solidFill>
                    <a:effectLst/>
                    <a:latin typeface="+mn-lt"/>
                    <a:ea typeface="+mn-ea"/>
                    <a:cs typeface="+mn-cs"/>
                  </a:rPr>
                  <a:t>Q</a:t>
                </a:r>
                <a:r>
                  <a:rPr lang="zh-CN" altLang="zh-CN" sz="1200" kern="1200" smtClean="0">
                    <a:solidFill>
                      <a:schemeClr val="tx1"/>
                    </a:solidFill>
                    <a:effectLst/>
                    <a:latin typeface="+mn-lt"/>
                    <a:ea typeface="+mn-ea"/>
                    <a:cs typeface="+mn-cs"/>
                  </a:rPr>
                  <a:t>之间是否存在协整关系，先作两变量之间的回归，然后验证回归残差的平稳性</a:t>
                </a:r>
                <a:r>
                  <a:rPr lang="zh-CN" altLang="en-US" sz="1200" kern="1200" smtClean="0">
                    <a:solidFill>
                      <a:schemeClr val="tx1"/>
                    </a:solidFill>
                    <a:effectLst/>
                    <a:latin typeface="+mn-lt"/>
                    <a:ea typeface="+mn-ea"/>
                    <a:cs typeface="+mn-cs"/>
                  </a:rPr>
                  <a:t>。</a:t>
                </a:r>
                <a:endParaRPr lang="en-US" altLang="zh-CN" sz="1200"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smtClean="0">
                    <a:solidFill>
                      <a:schemeClr val="tx1"/>
                    </a:solidFill>
                    <a:effectLst/>
                    <a:latin typeface="+mn-lt"/>
                    <a:ea typeface="+mn-ea"/>
                    <a:cs typeface="+mn-cs"/>
                  </a:rPr>
                  <a:t>在</a:t>
                </a:r>
                <a:r>
                  <a:rPr lang="en-US" altLang="zh-CN" sz="1200" kern="1200">
                    <a:solidFill>
                      <a:schemeClr val="tx1"/>
                    </a:solidFill>
                    <a:effectLst/>
                    <a:latin typeface="+mn-lt"/>
                    <a:ea typeface="+mn-ea"/>
                    <a:cs typeface="+mn-cs"/>
                  </a:rPr>
                  <a:t>5%</a:t>
                </a:r>
                <a:r>
                  <a:rPr lang="zh-CN" altLang="zh-CN" sz="1200" kern="1200">
                    <a:solidFill>
                      <a:schemeClr val="tx1"/>
                    </a:solidFill>
                    <a:effectLst/>
                    <a:latin typeface="+mn-lt"/>
                    <a:ea typeface="+mn-ea"/>
                    <a:cs typeface="+mn-cs"/>
                  </a:rPr>
                  <a:t>的显著性水平下，</a:t>
                </a:r>
                <a:r>
                  <a:rPr lang="en-US" altLang="zh-CN" sz="1200" kern="1200">
                    <a:solidFill>
                      <a:schemeClr val="tx1"/>
                    </a:solidFill>
                    <a:effectLst/>
                    <a:latin typeface="+mn-lt"/>
                    <a:ea typeface="+mn-ea"/>
                    <a:cs typeface="+mn-cs"/>
                  </a:rPr>
                  <a:t>t</a:t>
                </a:r>
                <a:r>
                  <a:rPr lang="zh-CN" altLang="zh-CN" sz="1200" kern="1200">
                    <a:solidFill>
                      <a:schemeClr val="tx1"/>
                    </a:solidFill>
                    <a:effectLst/>
                    <a:latin typeface="+mn-lt"/>
                    <a:ea typeface="+mn-ea"/>
                    <a:cs typeface="+mn-cs"/>
                  </a:rPr>
                  <a:t>检验统计量为</a:t>
                </a:r>
                <a:r>
                  <a:rPr lang="en-US" altLang="zh-CN" sz="1200" kern="1200">
                    <a:solidFill>
                      <a:schemeClr val="tx1"/>
                    </a:solidFill>
                    <a:effectLst/>
                    <a:latin typeface="+mn-lt"/>
                    <a:ea typeface="+mn-ea"/>
                    <a:cs typeface="+mn-cs"/>
                  </a:rPr>
                  <a:t>-3.9245</a:t>
                </a:r>
                <a:r>
                  <a:rPr lang="zh-CN" altLang="zh-CN" sz="1200" kern="1200">
                    <a:solidFill>
                      <a:schemeClr val="tx1"/>
                    </a:solidFill>
                    <a:effectLst/>
                    <a:latin typeface="+mn-lt"/>
                    <a:ea typeface="+mn-ea"/>
                    <a:cs typeface="+mn-cs"/>
                  </a:rPr>
                  <a:t>，小于相应临界值，从而拒绝</a:t>
                </a:r>
                <a:r>
                  <a:rPr lang="en-US" altLang="zh-CN" sz="1200" i="0" kern="1200">
                    <a:solidFill>
                      <a:schemeClr val="tx1"/>
                    </a:solidFill>
                    <a:effectLst/>
                    <a:latin typeface="+mn-lt"/>
                    <a:ea typeface="+mn-ea"/>
                    <a:cs typeface="+mn-cs"/>
                  </a:rPr>
                  <a:t>H</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0</a:t>
                </a:r>
                <a:r>
                  <a:rPr lang="zh-CN" altLang="zh-CN" sz="1200" kern="1200">
                    <a:solidFill>
                      <a:schemeClr val="tx1"/>
                    </a:solidFill>
                    <a:effectLst/>
                    <a:latin typeface="+mn-lt"/>
                    <a:ea typeface="+mn-ea"/>
                    <a:cs typeface="+mn-cs"/>
                  </a:rPr>
                  <a:t>，表明残差序列不存在单位根，是平稳序列，说明</a:t>
                </a:r>
                <a:r>
                  <a:rPr lang="en-US" altLang="zh-CN" sz="1200" kern="1200">
                    <a:solidFill>
                      <a:schemeClr val="tx1"/>
                    </a:solidFill>
                    <a:effectLst/>
                    <a:latin typeface="+mn-lt"/>
                    <a:ea typeface="+mn-ea"/>
                    <a:cs typeface="+mn-cs"/>
                  </a:rPr>
                  <a:t>Y</a:t>
                </a:r>
                <a:r>
                  <a:rPr lang="zh-CN" altLang="zh-CN" sz="1200" kern="1200">
                    <a:solidFill>
                      <a:schemeClr val="tx1"/>
                    </a:solidFill>
                    <a:effectLst/>
                    <a:latin typeface="+mn-lt"/>
                    <a:ea typeface="+mn-ea"/>
                    <a:cs typeface="+mn-cs"/>
                  </a:rPr>
                  <a:t>与</a:t>
                </a:r>
                <a:r>
                  <a:rPr lang="en-US" altLang="zh-CN" sz="1200" kern="1200">
                    <a:solidFill>
                      <a:schemeClr val="tx1"/>
                    </a:solidFill>
                    <a:effectLst/>
                    <a:latin typeface="+mn-lt"/>
                    <a:ea typeface="+mn-ea"/>
                    <a:cs typeface="+mn-cs"/>
                  </a:rPr>
                  <a:t>Q</a:t>
                </a:r>
                <a:r>
                  <a:rPr lang="zh-CN" altLang="zh-CN" sz="1200" kern="1200">
                    <a:solidFill>
                      <a:schemeClr val="tx1"/>
                    </a:solidFill>
                    <a:effectLst/>
                    <a:latin typeface="+mn-lt"/>
                    <a:ea typeface="+mn-ea"/>
                    <a:cs typeface="+mn-cs"/>
                  </a:rPr>
                  <a:t>之间存在协整关系</a:t>
                </a:r>
                <a:r>
                  <a:rPr lang="zh-CN" altLang="zh-CN" sz="1200" kern="1200" smtClean="0">
                    <a:solidFill>
                      <a:schemeClr val="tx1"/>
                    </a:solidFill>
                    <a:effectLst/>
                    <a:latin typeface="+mn-lt"/>
                    <a:ea typeface="+mn-ea"/>
                    <a:cs typeface="+mn-cs"/>
                  </a:rPr>
                  <a:t>。</a:t>
                </a:r>
                <a:endParaRPr lang="zh-CN" altLang="zh-CN" sz="1200" kern="1200">
                  <a:solidFill>
                    <a:schemeClr val="tx1"/>
                  </a:solidFill>
                  <a:effectLst/>
                  <a:latin typeface="+mn-lt"/>
                  <a:ea typeface="+mn-ea"/>
                  <a:cs typeface="+mn-cs"/>
                </a:endParaRPr>
              </a:p>
            </p:txBody>
          </p:sp>
        </mc:Fallback>
      </mc:AlternateContent>
      <p:sp>
        <p:nvSpPr>
          <p:cNvPr id="4" name="灯片编号占位符 3"/>
          <p:cNvSpPr>
            <a:spLocks noGrp="1"/>
          </p:cNvSpPr>
          <p:nvPr>
            <p:ph type="sldNum" sz="quarter" idx="10"/>
          </p:nvPr>
        </p:nvSpPr>
        <p:spPr/>
        <p:txBody>
          <a:bodyPr/>
          <a:lstStyle/>
          <a:p>
            <a:fld id="{6704694C-BDF7-4377-AC5B-A410A2299248}" type="slidenum">
              <a:rPr lang="zh-CN" altLang="en-US" smtClean="0"/>
              <a:t>17</a:t>
            </a:fld>
            <a:endParaRPr lang="zh-CN" altLang="en-US"/>
          </a:p>
        </p:txBody>
      </p:sp>
    </p:spTree>
    <p:extLst>
      <p:ext uri="{BB962C8B-B14F-4D97-AF65-F5344CB8AC3E}">
        <p14:creationId xmlns:p14="http://schemas.microsoft.com/office/powerpoint/2010/main" val="34169360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smtClean="0">
                <a:solidFill>
                  <a:schemeClr val="tx1"/>
                </a:solidFill>
                <a:effectLst/>
                <a:latin typeface="+mn-lt"/>
                <a:ea typeface="+mn-ea"/>
                <a:cs typeface="+mn-cs"/>
              </a:rPr>
              <a:t>通过检验后，</a:t>
            </a:r>
            <a:endParaRPr lang="en-US" altLang="zh-CN" sz="1200" kern="1200" smtClean="0">
              <a:solidFill>
                <a:schemeClr val="tx1"/>
              </a:solidFill>
              <a:effectLst/>
              <a:latin typeface="+mn-lt"/>
              <a:ea typeface="+mn-ea"/>
              <a:cs typeface="+mn-cs"/>
            </a:endParaRPr>
          </a:p>
          <a:p>
            <a:r>
              <a:rPr lang="zh-CN" altLang="en-US" sz="1200" kern="1200" smtClean="0">
                <a:solidFill>
                  <a:schemeClr val="tx1"/>
                </a:solidFill>
                <a:effectLst/>
                <a:latin typeface="+mn-lt"/>
                <a:ea typeface="+mn-ea"/>
                <a:cs typeface="+mn-cs"/>
              </a:rPr>
              <a:t>在建模时，我们先后建立了四种模型，第一种</a:t>
            </a:r>
            <a:r>
              <a:rPr lang="en-US" altLang="zh-CN" sz="1200" kern="1200" smtClean="0">
                <a:solidFill>
                  <a:schemeClr val="tx1"/>
                </a:solidFill>
                <a:effectLst/>
                <a:latin typeface="+mn-lt"/>
                <a:ea typeface="+mn-ea"/>
                <a:cs typeface="+mn-cs"/>
              </a:rPr>
              <a:t>…</a:t>
            </a:r>
          </a:p>
          <a:p>
            <a:r>
              <a:rPr lang="zh-CN" altLang="en-US" sz="1200" kern="1200" smtClean="0">
                <a:solidFill>
                  <a:schemeClr val="tx1"/>
                </a:solidFill>
                <a:effectLst/>
                <a:latin typeface="+mn-lt"/>
                <a:ea typeface="+mn-ea"/>
                <a:cs typeface="+mn-cs"/>
              </a:rPr>
              <a:t>上一期发病人数：由艾滋病的传染特性可知，前一期发病数会对下一期发病数有一定的影响</a:t>
            </a:r>
            <a:endParaRPr lang="en-US" altLang="zh-CN" sz="1200" kern="1200" smtClean="0">
              <a:solidFill>
                <a:schemeClr val="tx1"/>
              </a:solidFill>
              <a:effectLst/>
              <a:latin typeface="+mn-lt"/>
              <a:ea typeface="+mn-ea"/>
              <a:cs typeface="+mn-cs"/>
            </a:endParaRPr>
          </a:p>
          <a:p>
            <a:r>
              <a:rPr lang="zh-CN" altLang="en-US" sz="1200" kern="1200" smtClean="0">
                <a:solidFill>
                  <a:schemeClr val="tx1"/>
                </a:solidFill>
                <a:effectLst/>
                <a:latin typeface="+mn-lt"/>
                <a:ea typeface="+mn-ea"/>
                <a:cs typeface="+mn-cs"/>
              </a:rPr>
              <a:t>月度虚拟变量：发病数呈现出了以一年为周期的循环变动特点</a:t>
            </a:r>
            <a:endParaRPr lang="en-US" altLang="zh-CN" sz="1200"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704694C-BDF7-4377-AC5B-A410A2299248}" type="slidenum">
              <a:rPr lang="zh-CN" altLang="en-US" smtClean="0"/>
              <a:t>18</a:t>
            </a:fld>
            <a:endParaRPr lang="zh-CN" altLang="en-US"/>
          </a:p>
        </p:txBody>
      </p:sp>
    </p:spTree>
    <p:extLst>
      <p:ext uri="{BB962C8B-B14F-4D97-AF65-F5344CB8AC3E}">
        <p14:creationId xmlns:p14="http://schemas.microsoft.com/office/powerpoint/2010/main" val="2762705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smtClean="0">
                <a:solidFill>
                  <a:schemeClr val="tx1"/>
                </a:solidFill>
                <a:effectLst/>
                <a:latin typeface="+mn-lt"/>
                <a:ea typeface="+mn-ea"/>
                <a:cs typeface="+mn-cs"/>
              </a:rPr>
              <a:t>那第四种就是考虑到所有因素而建立的模型，对各个模型进行求解和对比后，我们发现模型四的效果最好。</a:t>
            </a:r>
            <a:r>
              <a:rPr lang="en-US" altLang="zh-CN" sz="1200" kern="1200" smtClean="0">
                <a:solidFill>
                  <a:schemeClr val="tx1"/>
                </a:solidFill>
                <a:effectLst/>
                <a:latin typeface="+mn-lt"/>
                <a:ea typeface="+mn-ea"/>
                <a:cs typeface="+mn-cs"/>
              </a:rPr>
              <a:t>【</a:t>
            </a:r>
            <a:r>
              <a:rPr lang="zh-CN" altLang="en-US" sz="1200" kern="1200" smtClean="0">
                <a:solidFill>
                  <a:schemeClr val="tx1"/>
                </a:solidFill>
                <a:effectLst/>
                <a:latin typeface="+mn-lt"/>
                <a:ea typeface="+mn-ea"/>
                <a:cs typeface="+mn-cs"/>
              </a:rPr>
              <a:t>放图</a:t>
            </a:r>
            <a:r>
              <a:rPr lang="en-US" altLang="zh-CN" sz="1200" kern="1200" smtClean="0">
                <a:solidFill>
                  <a:schemeClr val="tx1"/>
                </a:solidFill>
                <a:effectLst/>
                <a:latin typeface="+mn-lt"/>
                <a:ea typeface="+mn-ea"/>
                <a:cs typeface="+mn-cs"/>
              </a:rPr>
              <a:t>】</a:t>
            </a:r>
            <a:r>
              <a:rPr lang="zh-CN" altLang="en-US" sz="1200" kern="1200" smtClean="0">
                <a:solidFill>
                  <a:schemeClr val="tx1"/>
                </a:solidFill>
                <a:effectLst/>
                <a:latin typeface="+mn-lt"/>
                <a:ea typeface="+mn-ea"/>
                <a:cs typeface="+mn-cs"/>
              </a:rPr>
              <a:t>最终我们求解出了模型四，作为综合搜索指数模型</a:t>
            </a:r>
            <a:endParaRPr lang="en-US" altLang="zh-CN" sz="1200"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704694C-BDF7-4377-AC5B-A410A2299248}" type="slidenum">
              <a:rPr lang="zh-CN" altLang="en-US" smtClean="0"/>
              <a:t>19</a:t>
            </a:fld>
            <a:endParaRPr lang="zh-CN" altLang="en-US"/>
          </a:p>
        </p:txBody>
      </p:sp>
    </p:spTree>
    <p:extLst>
      <p:ext uri="{BB962C8B-B14F-4D97-AF65-F5344CB8AC3E}">
        <p14:creationId xmlns:p14="http://schemas.microsoft.com/office/powerpoint/2010/main" val="32357388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smtClean="0">
                <a:solidFill>
                  <a:schemeClr val="tx1"/>
                </a:solidFill>
                <a:effectLst/>
                <a:latin typeface="+mn-lt"/>
                <a:ea typeface="+mn-ea"/>
                <a:cs typeface="+mn-cs"/>
              </a:rPr>
              <a:t>当然我们的模型是通过了相关检验的</a:t>
            </a:r>
            <a:endParaRPr lang="zh-CN" altLang="zh-CN" sz="1200"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704694C-BDF7-4377-AC5B-A410A2299248}" type="slidenum">
              <a:rPr lang="zh-CN" altLang="en-US" smtClean="0"/>
              <a:t>20</a:t>
            </a:fld>
            <a:endParaRPr lang="zh-CN" altLang="en-US"/>
          </a:p>
        </p:txBody>
      </p:sp>
    </p:spTree>
    <p:extLst>
      <p:ext uri="{BB962C8B-B14F-4D97-AF65-F5344CB8AC3E}">
        <p14:creationId xmlns:p14="http://schemas.microsoft.com/office/powerpoint/2010/main" val="835598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smtClean="0">
                <a:solidFill>
                  <a:schemeClr val="tx1"/>
                </a:solidFill>
                <a:effectLst/>
                <a:latin typeface="+mn-lt"/>
                <a:ea typeface="+mn-ea"/>
                <a:cs typeface="+mn-cs"/>
              </a:rPr>
              <a:t>那我们使用综合搜索指数模型，对</a:t>
            </a:r>
            <a:r>
              <a:rPr lang="en-US" altLang="zh-CN" sz="1200" kern="1200" smtClean="0">
                <a:solidFill>
                  <a:schemeClr val="tx1"/>
                </a:solidFill>
                <a:effectLst/>
                <a:latin typeface="+mn-lt"/>
                <a:ea typeface="+mn-ea"/>
                <a:cs typeface="+mn-cs"/>
              </a:rPr>
              <a:t>2015</a:t>
            </a:r>
            <a:r>
              <a:rPr lang="zh-CN" altLang="en-US" sz="1200" kern="1200" smtClean="0">
                <a:solidFill>
                  <a:schemeClr val="tx1"/>
                </a:solidFill>
                <a:effectLst/>
                <a:latin typeface="+mn-lt"/>
                <a:ea typeface="+mn-ea"/>
                <a:cs typeface="+mn-cs"/>
              </a:rPr>
              <a:t>年</a:t>
            </a:r>
            <a:r>
              <a:rPr lang="en-US" altLang="zh-CN" sz="1200" kern="1200" smtClean="0">
                <a:solidFill>
                  <a:schemeClr val="tx1"/>
                </a:solidFill>
                <a:effectLst/>
                <a:latin typeface="+mn-lt"/>
                <a:ea typeface="+mn-ea"/>
                <a:cs typeface="+mn-cs"/>
              </a:rPr>
              <a:t>11</a:t>
            </a:r>
            <a:r>
              <a:rPr lang="zh-CN" altLang="en-US" sz="1200" kern="1200" smtClean="0">
                <a:solidFill>
                  <a:schemeClr val="tx1"/>
                </a:solidFill>
                <a:effectLst/>
                <a:latin typeface="+mn-lt"/>
                <a:ea typeface="+mn-ea"/>
                <a:cs typeface="+mn-cs"/>
              </a:rPr>
              <a:t>月与</a:t>
            </a:r>
            <a:r>
              <a:rPr lang="en-US" altLang="zh-CN" sz="1200" kern="1200" smtClean="0">
                <a:solidFill>
                  <a:schemeClr val="tx1"/>
                </a:solidFill>
                <a:effectLst/>
                <a:latin typeface="+mn-lt"/>
                <a:ea typeface="+mn-ea"/>
                <a:cs typeface="+mn-cs"/>
              </a:rPr>
              <a:t>12</a:t>
            </a:r>
            <a:r>
              <a:rPr lang="zh-CN" altLang="en-US" sz="1200" kern="1200" smtClean="0">
                <a:solidFill>
                  <a:schemeClr val="tx1"/>
                </a:solidFill>
                <a:effectLst/>
                <a:latin typeface="+mn-lt"/>
                <a:ea typeface="+mn-ea"/>
                <a:cs typeface="+mn-cs"/>
              </a:rPr>
              <a:t>月的发病数进行预测，结果表所示，误差分别为</a:t>
            </a:r>
            <a:r>
              <a:rPr lang="en-US" altLang="zh-CN" sz="1200" kern="1200" smtClean="0">
                <a:solidFill>
                  <a:schemeClr val="tx1"/>
                </a:solidFill>
                <a:effectLst/>
                <a:latin typeface="+mn-lt"/>
                <a:ea typeface="+mn-ea"/>
                <a:cs typeface="+mn-cs"/>
              </a:rPr>
              <a:t>2.167%</a:t>
            </a:r>
            <a:r>
              <a:rPr lang="zh-CN" altLang="en-US" sz="1200" kern="1200" smtClean="0">
                <a:solidFill>
                  <a:schemeClr val="tx1"/>
                </a:solidFill>
                <a:effectLst/>
                <a:latin typeface="+mn-lt"/>
                <a:ea typeface="+mn-ea"/>
                <a:cs typeface="+mn-cs"/>
              </a:rPr>
              <a:t>和</a:t>
            </a:r>
            <a:r>
              <a:rPr lang="en-US" altLang="zh-CN" sz="1200" kern="1200" smtClean="0">
                <a:solidFill>
                  <a:schemeClr val="tx1"/>
                </a:solidFill>
                <a:effectLst/>
                <a:latin typeface="+mn-lt"/>
                <a:ea typeface="+mn-ea"/>
                <a:cs typeface="+mn-cs"/>
              </a:rPr>
              <a:t>5.999%</a:t>
            </a:r>
            <a:r>
              <a:rPr lang="zh-CN" altLang="en-US" sz="1200" kern="1200" smtClean="0">
                <a:solidFill>
                  <a:schemeClr val="tx1"/>
                </a:solidFill>
                <a:effectLst/>
                <a:latin typeface="+mn-lt"/>
                <a:ea typeface="+mn-ea"/>
                <a:cs typeface="+mn-cs"/>
              </a:rPr>
              <a:t>。我们阅读以往文献，发现以往的使用灰度预测或者时间序列预测，误差都要在</a:t>
            </a:r>
            <a:r>
              <a:rPr lang="en-US" altLang="zh-CN" sz="1200" kern="1200" smtClean="0">
                <a:solidFill>
                  <a:schemeClr val="tx1"/>
                </a:solidFill>
                <a:effectLst/>
                <a:latin typeface="+mn-lt"/>
                <a:ea typeface="+mn-ea"/>
                <a:cs typeface="+mn-cs"/>
              </a:rPr>
              <a:t>15%-20%</a:t>
            </a:r>
            <a:r>
              <a:rPr lang="zh-CN" altLang="en-US" sz="1200" kern="1200" smtClean="0">
                <a:solidFill>
                  <a:schemeClr val="tx1"/>
                </a:solidFill>
                <a:effectLst/>
                <a:latin typeface="+mn-lt"/>
                <a:ea typeface="+mn-ea"/>
                <a:cs typeface="+mn-cs"/>
              </a:rPr>
              <a:t>左右，我们的效果还是很不错的。那这个就是我们的第一个模型，综合搜索指数预测模型。下面有请兰后为大家介绍我们使用的两种机器学习方法进行预测的模型。</a:t>
            </a:r>
            <a:endParaRPr lang="zh-CN" altLang="zh-CN" sz="1200"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704694C-BDF7-4377-AC5B-A410A2299248}" type="slidenum">
              <a:rPr lang="zh-CN" altLang="en-US" smtClean="0"/>
              <a:t>21</a:t>
            </a:fld>
            <a:endParaRPr lang="zh-CN" altLang="en-US"/>
          </a:p>
        </p:txBody>
      </p:sp>
    </p:spTree>
    <p:extLst>
      <p:ext uri="{BB962C8B-B14F-4D97-AF65-F5344CB8AC3E}">
        <p14:creationId xmlns:p14="http://schemas.microsoft.com/office/powerpoint/2010/main" val="2601203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我国的艾滋病情况</a:t>
            </a:r>
            <a:endParaRPr lang="zh-CN" altLang="en-US" dirty="0"/>
          </a:p>
        </p:txBody>
      </p:sp>
      <p:sp>
        <p:nvSpPr>
          <p:cNvPr id="4" name="灯片编号占位符 3"/>
          <p:cNvSpPr>
            <a:spLocks noGrp="1"/>
          </p:cNvSpPr>
          <p:nvPr>
            <p:ph type="sldNum" sz="quarter" idx="10"/>
          </p:nvPr>
        </p:nvSpPr>
        <p:spPr/>
        <p:txBody>
          <a:bodyPr/>
          <a:lstStyle/>
          <a:p>
            <a:fld id="{E2E824D4-8AB1-4098-9EF6-0DCB69238AFF}" type="slidenum">
              <a:rPr lang="zh-CN" altLang="en-US" smtClean="0"/>
              <a:t>4</a:t>
            </a:fld>
            <a:endParaRPr lang="zh-CN" altLang="en-US"/>
          </a:p>
        </p:txBody>
      </p:sp>
    </p:spTree>
    <p:extLst>
      <p:ext uri="{BB962C8B-B14F-4D97-AF65-F5344CB8AC3E}">
        <p14:creationId xmlns:p14="http://schemas.microsoft.com/office/powerpoint/2010/main" val="29534477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听了生蚝的模型想必大家已经被绕晕了，来，让我们把时间线调回到刚获得</a:t>
            </a:r>
            <a:r>
              <a:rPr lang="en-US" altLang="zh-CN" dirty="0" smtClean="0"/>
              <a:t>26</a:t>
            </a:r>
            <a:r>
              <a:rPr lang="zh-CN" altLang="en-US" dirty="0" smtClean="0"/>
              <a:t>个关键词的时间点，从机器学习的视角解读发病数和百度指数的关系，从而进行预测。</a:t>
            </a:r>
            <a:endParaRPr lang="en-US" altLang="zh-CN" dirty="0" smtClean="0"/>
          </a:p>
          <a:p>
            <a:r>
              <a:rPr lang="zh-CN" altLang="en-US" dirty="0" smtClean="0"/>
              <a:t>首先，拿到数据的第一步，就是数据可视化，查看相关性。</a:t>
            </a:r>
            <a:endParaRPr lang="en-US" altLang="zh-CN" dirty="0" smtClean="0"/>
          </a:p>
          <a:p>
            <a:r>
              <a:rPr lang="zh-CN" altLang="en-US" dirty="0" smtClean="0"/>
              <a:t>这张图是发病数和各个指数变量的线性拟合图。</a:t>
            </a:r>
            <a:endParaRPr lang="en-US" altLang="zh-CN" dirty="0" smtClean="0"/>
          </a:p>
          <a:p>
            <a:r>
              <a:rPr lang="zh-CN" altLang="en-US" dirty="0" smtClean="0"/>
              <a:t>通过这张图我们可以看到，色块越蓝代表相关性越强。由此我们可以知道带状肿瘤与发病数相关性最高</a:t>
            </a:r>
            <a:r>
              <a:rPr lang="zh-CN" altLang="en-US" baseline="0" dirty="0" smtClean="0"/>
              <a:t> 大概为</a:t>
            </a:r>
            <a:r>
              <a:rPr lang="en-US" altLang="zh-CN" baseline="0" dirty="0" smtClean="0"/>
              <a:t>0.6</a:t>
            </a:r>
            <a:r>
              <a:rPr lang="zh-CN" altLang="en-US" baseline="0" dirty="0" smtClean="0"/>
              <a:t>。</a:t>
            </a:r>
            <a:endParaRPr lang="en-US" altLang="zh-CN" baseline="0" dirty="0" smtClean="0"/>
          </a:p>
          <a:p>
            <a:r>
              <a:rPr lang="zh-CN" altLang="en-US" baseline="0" dirty="0" smtClean="0"/>
              <a:t>我们可以进一步的查看发病数与指数变化率之前的关系，以带状肿瘤为例</a:t>
            </a:r>
            <a:endParaRPr lang="en-US" altLang="zh-CN" baseline="0" dirty="0" smtClean="0"/>
          </a:p>
          <a:p>
            <a:r>
              <a:rPr lang="zh-CN" altLang="en-US" dirty="0" smtClean="0"/>
              <a:t>老实说，在做项目之前，我一直觉得机器学习需要大数据。</a:t>
            </a:r>
            <a:endParaRPr lang="en-US" altLang="zh-CN" dirty="0" smtClean="0"/>
          </a:p>
          <a:p>
            <a:r>
              <a:rPr lang="zh-CN" altLang="en-US" dirty="0" smtClean="0"/>
              <a:t>那对于仅有的</a:t>
            </a:r>
            <a:r>
              <a:rPr lang="en-US" altLang="zh-CN" dirty="0" smtClean="0"/>
              <a:t>60</a:t>
            </a:r>
            <a:r>
              <a:rPr lang="zh-CN" altLang="en-US" dirty="0" smtClean="0"/>
              <a:t>个月度数据，我们能选哪些机器学习的模型呢？通过文献</a:t>
            </a:r>
            <a:r>
              <a:rPr lang="zh-CN" altLang="en-US" dirty="0" smtClean="0"/>
              <a:t>查找和已有的知识，</a:t>
            </a:r>
            <a:r>
              <a:rPr lang="zh-CN" altLang="en-US" dirty="0" smtClean="0"/>
              <a:t>我们发现</a:t>
            </a:r>
            <a:r>
              <a:rPr lang="en-US" altLang="zh-CN" dirty="0" smtClean="0"/>
              <a:t>SVM</a:t>
            </a:r>
            <a:r>
              <a:rPr lang="zh-CN" altLang="en-US" dirty="0" smtClean="0"/>
              <a:t>支持向量机和</a:t>
            </a:r>
            <a:r>
              <a:rPr lang="en-US" altLang="zh-CN" dirty="0" smtClean="0"/>
              <a:t>BP</a:t>
            </a:r>
            <a:r>
              <a:rPr lang="zh-CN" altLang="en-US" dirty="0" smtClean="0"/>
              <a:t>神经网络都比较适用于样本少且维度高的数据</a:t>
            </a:r>
            <a:endParaRPr lang="zh-CN" altLang="en-US" dirty="0"/>
          </a:p>
        </p:txBody>
      </p:sp>
      <p:sp>
        <p:nvSpPr>
          <p:cNvPr id="4" name="灯片编号占位符 3"/>
          <p:cNvSpPr>
            <a:spLocks noGrp="1"/>
          </p:cNvSpPr>
          <p:nvPr>
            <p:ph type="sldNum" sz="quarter" idx="10"/>
          </p:nvPr>
        </p:nvSpPr>
        <p:spPr/>
        <p:txBody>
          <a:bodyPr/>
          <a:lstStyle/>
          <a:p>
            <a:fld id="{6704694C-BDF7-4377-AC5B-A410A2299248}" type="slidenum">
              <a:rPr lang="zh-CN" altLang="en-US" smtClean="0"/>
              <a:t>22</a:t>
            </a:fld>
            <a:endParaRPr lang="zh-CN" altLang="en-US"/>
          </a:p>
        </p:txBody>
      </p:sp>
    </p:spTree>
    <p:extLst>
      <p:ext uri="{BB962C8B-B14F-4D97-AF65-F5344CB8AC3E}">
        <p14:creationId xmlns:p14="http://schemas.microsoft.com/office/powerpoint/2010/main" val="41871697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04694C-BDF7-4377-AC5B-A410A2299248}" type="slidenum">
              <a:rPr lang="zh-CN" altLang="en-US" smtClean="0"/>
              <a:t>23</a:t>
            </a:fld>
            <a:endParaRPr lang="zh-CN" altLang="en-US"/>
          </a:p>
        </p:txBody>
      </p:sp>
    </p:spTree>
    <p:extLst>
      <p:ext uri="{BB962C8B-B14F-4D97-AF65-F5344CB8AC3E}">
        <p14:creationId xmlns:p14="http://schemas.microsoft.com/office/powerpoint/2010/main" val="30010097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我们使用的神经网络主要是三层的</a:t>
            </a:r>
            <a:r>
              <a:rPr lang="en-US" altLang="zh-CN" sz="1200" b="0" i="0" kern="1200" dirty="0" smtClean="0">
                <a:solidFill>
                  <a:schemeClr val="tx1"/>
                </a:solidFill>
                <a:effectLst/>
                <a:latin typeface="+mn-lt"/>
                <a:ea typeface="+mn-ea"/>
                <a:cs typeface="+mn-cs"/>
              </a:rPr>
              <a:t>BP</a:t>
            </a:r>
            <a:r>
              <a:rPr lang="zh-CN" altLang="en-US" sz="1200" b="0" i="0" kern="1200" dirty="0" smtClean="0">
                <a:solidFill>
                  <a:schemeClr val="tx1"/>
                </a:solidFill>
                <a:effectLst/>
                <a:latin typeface="+mn-lt"/>
                <a:ea typeface="+mn-ea"/>
                <a:cs typeface="+mn-cs"/>
              </a:rPr>
              <a:t>神经网络，分别为输入层、隐藏层以及输出层。</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训练数据从输入层进入、然后激活函数就像神经递质一样，可以刺激下一层兴奋 使得数据可以逐层向前传递，</a:t>
            </a:r>
            <a:r>
              <a:rPr lang="en-US" altLang="zh-CN" sz="1200" b="0" i="0" kern="1200" dirty="0" smtClean="0">
                <a:solidFill>
                  <a:schemeClr val="tx1"/>
                </a:solidFill>
                <a:effectLst/>
                <a:latin typeface="+mn-lt"/>
                <a:ea typeface="+mn-ea"/>
                <a:cs typeface="+mn-cs"/>
              </a:rPr>
              <a:t>BP</a:t>
            </a:r>
            <a:r>
              <a:rPr lang="zh-CN" altLang="en-US" sz="1200" b="0" i="0" kern="1200" dirty="0" smtClean="0">
                <a:solidFill>
                  <a:schemeClr val="tx1"/>
                </a:solidFill>
                <a:effectLst/>
                <a:latin typeface="+mn-lt"/>
                <a:ea typeface="+mn-ea"/>
                <a:cs typeface="+mn-cs"/>
              </a:rPr>
              <a:t>神经网络和普通的人工神经网络的不同点在于</a:t>
            </a:r>
            <a:r>
              <a:rPr lang="en-US" altLang="zh-CN" sz="1200" b="0" i="0" kern="1200" dirty="0" smtClean="0">
                <a:solidFill>
                  <a:schemeClr val="tx1"/>
                </a:solidFill>
                <a:effectLst/>
                <a:latin typeface="+mn-lt"/>
                <a:ea typeface="+mn-ea"/>
                <a:cs typeface="+mn-cs"/>
              </a:rPr>
              <a:t>BP</a:t>
            </a:r>
            <a:r>
              <a:rPr lang="en-US" altLang="zh-CN" sz="1200" b="0" i="0" kern="1200" baseline="0" dirty="0" smtClean="0">
                <a:solidFill>
                  <a:schemeClr val="tx1"/>
                </a:solidFill>
                <a:effectLst/>
                <a:latin typeface="+mn-lt"/>
                <a:ea typeface="+mn-ea"/>
                <a:cs typeface="+mn-cs"/>
              </a:rPr>
              <a:t> Back-</a:t>
            </a:r>
            <a:r>
              <a:rPr lang="en-US" altLang="zh-CN" sz="1200" b="0" i="0" kern="1200" baseline="0" dirty="0" err="1" smtClean="0">
                <a:solidFill>
                  <a:schemeClr val="tx1"/>
                </a:solidFill>
                <a:effectLst/>
                <a:latin typeface="+mn-lt"/>
                <a:ea typeface="+mn-ea"/>
                <a:cs typeface="+mn-cs"/>
              </a:rPr>
              <a:t>Propogation</a:t>
            </a:r>
            <a:r>
              <a:rPr lang="en-US" altLang="zh-CN" sz="1200" b="0" i="0" kern="1200" baseline="0" dirty="0" smtClean="0">
                <a:solidFill>
                  <a:schemeClr val="tx1"/>
                </a:solidFill>
                <a:effectLst/>
                <a:latin typeface="+mn-lt"/>
                <a:ea typeface="+mn-ea"/>
                <a:cs typeface="+mn-cs"/>
              </a:rPr>
              <a:t> </a:t>
            </a:r>
            <a:r>
              <a:rPr lang="zh-CN" altLang="en-US" sz="1200" b="0" i="0" kern="1200" baseline="0" dirty="0" smtClean="0">
                <a:solidFill>
                  <a:schemeClr val="tx1"/>
                </a:solidFill>
                <a:effectLst/>
                <a:latin typeface="+mn-lt"/>
                <a:ea typeface="+mn-ea"/>
                <a:cs typeface="+mn-cs"/>
              </a:rPr>
              <a:t>逆向传播进行学习 通过优化函数反向调节最开始随机设定的权重。而调节权重的过程事实上就是梯度下降最小化误差值的过程。</a:t>
            </a:r>
            <a:endParaRPr lang="en-US" altLang="zh-CN" sz="1200" b="0" i="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baseline="0" dirty="0" smtClean="0">
                <a:solidFill>
                  <a:schemeClr val="tx1"/>
                </a:solidFill>
                <a:effectLst/>
                <a:latin typeface="+mn-lt"/>
                <a:ea typeface="+mn-ea"/>
                <a:cs typeface="+mn-cs"/>
              </a:rPr>
              <a:t>*权重变化值 等于 输出的值*误差值</a:t>
            </a:r>
            <a:endParaRPr lang="en-US" altLang="zh-CN" sz="1200" b="0" i="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baseline="0" dirty="0" smtClean="0">
                <a:solidFill>
                  <a:schemeClr val="tx1"/>
                </a:solidFill>
                <a:effectLst/>
                <a:latin typeface="+mn-lt"/>
                <a:ea typeface="+mn-ea"/>
                <a:cs typeface="+mn-cs"/>
              </a:rPr>
              <a:t>*所有层的权重变化的累加值*学习率</a:t>
            </a:r>
            <a:r>
              <a:rPr lang="en-US" altLang="zh-CN" sz="1200" b="0" i="0" kern="1200" baseline="0" dirty="0" smtClean="0">
                <a:solidFill>
                  <a:schemeClr val="tx1"/>
                </a:solidFill>
                <a:effectLst/>
                <a:latin typeface="+mn-lt"/>
                <a:ea typeface="+mn-ea"/>
                <a:cs typeface="+mn-cs"/>
              </a:rPr>
              <a:t>+</a:t>
            </a:r>
            <a:r>
              <a:rPr lang="zh-CN" altLang="en-US" sz="1200" b="0" i="0" kern="1200" baseline="0" dirty="0" smtClean="0">
                <a:solidFill>
                  <a:schemeClr val="tx1"/>
                </a:solidFill>
                <a:effectLst/>
                <a:latin typeface="+mn-lt"/>
                <a:ea typeface="+mn-ea"/>
                <a:cs typeface="+mn-cs"/>
              </a:rPr>
              <a:t>原始权重 得到学习之后的权重</a:t>
            </a: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704694C-BDF7-4377-AC5B-A410A2299248}" type="slidenum">
              <a:rPr lang="zh-CN" altLang="en-US" smtClean="0"/>
              <a:t>24</a:t>
            </a:fld>
            <a:endParaRPr lang="zh-CN" altLang="en-US"/>
          </a:p>
        </p:txBody>
      </p:sp>
    </p:spTree>
    <p:extLst>
      <p:ext uri="{BB962C8B-B14F-4D97-AF65-F5344CB8AC3E}">
        <p14:creationId xmlns:p14="http://schemas.microsoft.com/office/powerpoint/2010/main" val="32361916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原理弄明白后，我开始用</a:t>
            </a:r>
            <a:r>
              <a:rPr lang="en-US" altLang="zh-CN" sz="1200" b="0" i="0" kern="1200" dirty="0" err="1" smtClean="0">
                <a:solidFill>
                  <a:schemeClr val="tx1"/>
                </a:solidFill>
                <a:effectLst/>
                <a:latin typeface="+mn-lt"/>
                <a:ea typeface="+mn-ea"/>
                <a:cs typeface="+mn-cs"/>
              </a:rPr>
              <a:t>Python+BP</a:t>
            </a:r>
            <a:r>
              <a:rPr lang="zh-CN" altLang="en-US" sz="1200" b="0" i="0" kern="1200" dirty="0" smtClean="0">
                <a:solidFill>
                  <a:schemeClr val="tx1"/>
                </a:solidFill>
                <a:effectLst/>
                <a:latin typeface="+mn-lt"/>
                <a:ea typeface="+mn-ea"/>
                <a:cs typeface="+mn-cs"/>
              </a:rPr>
              <a:t>神经网络</a:t>
            </a:r>
            <a:r>
              <a:rPr lang="zh-CN" altLang="en-US" sz="1200" b="0" i="0" kern="1200" baseline="0" dirty="0" smtClean="0">
                <a:solidFill>
                  <a:schemeClr val="tx1"/>
                </a:solidFill>
                <a:effectLst/>
                <a:latin typeface="+mn-lt"/>
                <a:ea typeface="+mn-ea"/>
                <a:cs typeface="+mn-cs"/>
              </a:rPr>
              <a:t>作为关键词 进行检索，检索出来的</a:t>
            </a:r>
            <a:r>
              <a:rPr lang="zh-CN" altLang="en-US" sz="1200" b="0" i="0" kern="1200" baseline="0" dirty="0" smtClean="0">
                <a:solidFill>
                  <a:schemeClr val="tx1"/>
                </a:solidFill>
                <a:effectLst/>
                <a:latin typeface="+mn-lt"/>
                <a:ea typeface="+mn-ea"/>
                <a:cs typeface="+mn-cs"/>
              </a:rPr>
              <a:t>标题让人很振奋。</a:t>
            </a:r>
            <a:endParaRPr lang="en-US" altLang="zh-CN" sz="1200" b="0" i="0" kern="1200" baseline="0" dirty="0" smtClean="0">
              <a:solidFill>
                <a:schemeClr val="tx1"/>
              </a:solidFill>
              <a:effectLst/>
              <a:latin typeface="+mn-lt"/>
              <a:ea typeface="+mn-ea"/>
              <a:cs typeface="+mn-cs"/>
            </a:endParaRPr>
          </a:p>
          <a:p>
            <a:r>
              <a:rPr lang="zh-CN" altLang="en-US" sz="1200" b="0" i="0" kern="1200" baseline="0" dirty="0" smtClean="0">
                <a:solidFill>
                  <a:schemeClr val="tx1"/>
                </a:solidFill>
                <a:effectLst/>
                <a:latin typeface="+mn-lt"/>
                <a:ea typeface="+mn-ea"/>
                <a:cs typeface="+mn-cs"/>
              </a:rPr>
              <a:t>果然 点进去就发现了一个神奇的包 </a:t>
            </a:r>
            <a:r>
              <a:rPr lang="en-US" altLang="zh-CN" sz="1200" b="0" i="0" kern="1200" baseline="0" dirty="0" err="1" smtClean="0">
                <a:solidFill>
                  <a:schemeClr val="tx1"/>
                </a:solidFill>
                <a:effectLst/>
                <a:latin typeface="+mn-lt"/>
                <a:ea typeface="+mn-ea"/>
                <a:cs typeface="+mn-cs"/>
              </a:rPr>
              <a:t>Keras</a:t>
            </a:r>
            <a:r>
              <a:rPr lang="zh-CN" altLang="en-US" sz="1200" b="0" i="0" kern="1200" baseline="0" dirty="0" smtClean="0">
                <a:solidFill>
                  <a:schemeClr val="tx1"/>
                </a:solidFill>
                <a:effectLst/>
                <a:latin typeface="+mn-lt"/>
                <a:ea typeface="+mn-ea"/>
                <a:cs typeface="+mn-cs"/>
              </a:rPr>
              <a:t>。利用这个包，只需要建模编译拟合预测四步就可以预测出结果。</a:t>
            </a:r>
            <a:endParaRPr lang="en-US" altLang="zh-CN" sz="1200" b="0" i="0" kern="1200" baseline="0" dirty="0" smtClean="0">
              <a:solidFill>
                <a:schemeClr val="tx1"/>
              </a:solidFill>
              <a:effectLst/>
              <a:latin typeface="+mn-lt"/>
              <a:ea typeface="+mn-ea"/>
              <a:cs typeface="+mn-cs"/>
            </a:endParaRPr>
          </a:p>
          <a:p>
            <a:r>
              <a:rPr lang="en-US" altLang="zh-CN" sz="1200" b="0" i="0" kern="1200" baseline="0" dirty="0" smtClean="0">
                <a:solidFill>
                  <a:schemeClr val="tx1"/>
                </a:solidFill>
                <a:effectLst/>
                <a:latin typeface="+mn-lt"/>
                <a:ea typeface="+mn-ea"/>
                <a:cs typeface="+mn-cs"/>
              </a:rPr>
              <a:t>(</a:t>
            </a:r>
            <a:r>
              <a:rPr lang="zh-CN" altLang="en-US" sz="1200" b="0" i="0" kern="1200" baseline="0" dirty="0" smtClean="0">
                <a:solidFill>
                  <a:schemeClr val="tx1"/>
                </a:solidFill>
                <a:effectLst/>
                <a:latin typeface="+mn-lt"/>
                <a:ea typeface="+mn-ea"/>
                <a:cs typeface="+mn-cs"/>
              </a:rPr>
              <a:t>这个代码一看也很傻瓜</a:t>
            </a:r>
            <a:r>
              <a:rPr lang="en-US" altLang="zh-CN" sz="1200" b="0" i="0" kern="1200" baseline="0" dirty="0" smtClean="0">
                <a:solidFill>
                  <a:schemeClr val="tx1"/>
                </a:solidFill>
                <a:effectLst/>
                <a:latin typeface="+mn-lt"/>
                <a:ea typeface="+mn-ea"/>
                <a:cs typeface="+mn-cs"/>
              </a:rPr>
              <a:t>)</a:t>
            </a:r>
          </a:p>
          <a:p>
            <a:r>
              <a:rPr lang="zh-CN" altLang="en-US" sz="1200" b="0" i="0" kern="1200" baseline="0" dirty="0" smtClean="0">
                <a:solidFill>
                  <a:schemeClr val="tx1"/>
                </a:solidFill>
                <a:effectLst/>
                <a:latin typeface="+mn-lt"/>
                <a:ea typeface="+mn-ea"/>
                <a:cs typeface="+mn-cs"/>
              </a:rPr>
              <a:t>基于之前的文献理论，我们暂定了每次训练的样本个数和激活函数等参数值，然后信心满满地等待结果。</a:t>
            </a:r>
            <a:endParaRPr lang="en-US" altLang="zh-CN" sz="1200" b="0" i="0" kern="1200" baseline="0" dirty="0" smtClean="0">
              <a:solidFill>
                <a:schemeClr val="tx1"/>
              </a:solidFill>
              <a:effectLst/>
              <a:latin typeface="+mn-lt"/>
              <a:ea typeface="+mn-ea"/>
              <a:cs typeface="+mn-cs"/>
            </a:endParaRPr>
          </a:p>
          <a:p>
            <a:r>
              <a:rPr lang="zh-CN" altLang="en-US" sz="1200" b="0" i="0" kern="1200" baseline="0" dirty="0" smtClean="0">
                <a:solidFill>
                  <a:schemeClr val="tx1"/>
                </a:solidFill>
                <a:effectLst/>
                <a:latin typeface="+mn-lt"/>
                <a:ea typeface="+mn-ea"/>
                <a:cs typeface="+mn-cs"/>
              </a:rPr>
              <a:t>究竟是哪里出了问题呢？</a:t>
            </a:r>
            <a:endParaRPr lang="en-US" altLang="zh-CN" sz="1200" b="0" i="0" kern="1200" baseline="0" dirty="0" smtClean="0">
              <a:solidFill>
                <a:schemeClr val="tx1"/>
              </a:solidFill>
              <a:effectLst/>
              <a:latin typeface="+mn-lt"/>
              <a:ea typeface="+mn-ea"/>
              <a:cs typeface="+mn-cs"/>
            </a:endParaRPr>
          </a:p>
          <a:p>
            <a:r>
              <a:rPr lang="zh-CN" altLang="en-US" sz="1200" b="0" i="0" kern="1200" baseline="0" dirty="0" smtClean="0">
                <a:solidFill>
                  <a:schemeClr val="tx1"/>
                </a:solidFill>
                <a:effectLst/>
                <a:latin typeface="+mn-lt"/>
                <a:ea typeface="+mn-ea"/>
                <a:cs typeface="+mn-cs"/>
              </a:rPr>
              <a:t>① 我们回忆一下数据预处理：是不是只做数据标准化不够？之前课堂上也提到过，发现拟合不好就试试取变化率</a:t>
            </a: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704694C-BDF7-4377-AC5B-A410A2299248}" type="slidenum">
              <a:rPr lang="zh-CN" altLang="en-US" smtClean="0"/>
              <a:t>25</a:t>
            </a:fld>
            <a:endParaRPr lang="zh-CN" altLang="en-US"/>
          </a:p>
        </p:txBody>
      </p:sp>
    </p:spTree>
    <p:extLst>
      <p:ext uri="{BB962C8B-B14F-4D97-AF65-F5344CB8AC3E}">
        <p14:creationId xmlns:p14="http://schemas.microsoft.com/office/powerpoint/2010/main" val="19194344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这个想法在</a:t>
            </a:r>
            <a:r>
              <a:rPr lang="en-US" altLang="zh-CN" dirty="0" smtClean="0"/>
              <a:t>Nature</a:t>
            </a:r>
            <a:r>
              <a:rPr lang="zh-CN" altLang="en-US" dirty="0" smtClean="0"/>
              <a:t>上</a:t>
            </a:r>
            <a:r>
              <a:rPr lang="zh-CN" altLang="en-US" dirty="0" smtClean="0"/>
              <a:t>的一篇</a:t>
            </a:r>
            <a:r>
              <a:rPr lang="zh-CN" altLang="en-US" dirty="0" smtClean="0"/>
              <a:t>研究股票和谷歌指数的论文上得到了验证。</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baseline="0" dirty="0" smtClean="0">
                <a:solidFill>
                  <a:schemeClr val="tx1"/>
                </a:solidFill>
                <a:effectLst/>
                <a:latin typeface="+mn-lt"/>
                <a:ea typeface="+mn-ea"/>
                <a:cs typeface="+mn-cs"/>
              </a:rPr>
              <a:t>② 为什么还是拟合不好？联想到之前</a:t>
            </a:r>
            <a:r>
              <a:rPr lang="en-US" altLang="zh-CN" sz="1200" b="0" i="0" kern="1200" baseline="0" dirty="0" smtClean="0">
                <a:solidFill>
                  <a:schemeClr val="tx1"/>
                </a:solidFill>
                <a:effectLst/>
                <a:latin typeface="+mn-lt"/>
                <a:ea typeface="+mn-ea"/>
                <a:cs typeface="+mn-cs"/>
              </a:rPr>
              <a:t>DBSCAN</a:t>
            </a:r>
            <a:r>
              <a:rPr lang="zh-CN" altLang="en-US" sz="1200" b="0" i="0" kern="1200" baseline="0" dirty="0" smtClean="0">
                <a:solidFill>
                  <a:schemeClr val="tx1"/>
                </a:solidFill>
                <a:effectLst/>
                <a:latin typeface="+mn-lt"/>
                <a:ea typeface="+mn-ea"/>
                <a:cs typeface="+mn-cs"/>
              </a:rPr>
              <a:t>的应用上密度</a:t>
            </a:r>
            <a:r>
              <a:rPr lang="zh-CN" altLang="en-US" sz="1200" b="0" i="0" kern="1200" baseline="0" dirty="0" smtClean="0">
                <a:solidFill>
                  <a:schemeClr val="tx1"/>
                </a:solidFill>
                <a:effectLst/>
                <a:latin typeface="+mn-lt"/>
                <a:ea typeface="+mn-ea"/>
                <a:cs typeface="+mn-cs"/>
              </a:rPr>
              <a:t>可达的半径对聚类的影响，我们考虑到应该是参数问题。通过翻阅博客，了解到我们之前使用的激活函数</a:t>
            </a:r>
            <a:r>
              <a:rPr lang="en-US" altLang="zh-CN" sz="1200" b="0" i="0" kern="1200" baseline="0" dirty="0" smtClean="0">
                <a:solidFill>
                  <a:schemeClr val="tx1"/>
                </a:solidFill>
                <a:effectLst/>
                <a:latin typeface="+mn-lt"/>
                <a:ea typeface="+mn-ea"/>
                <a:cs typeface="+mn-cs"/>
              </a:rPr>
              <a:t>sigmoid</a:t>
            </a:r>
            <a:r>
              <a:rPr lang="zh-CN" altLang="en-US" sz="1200" b="0" i="0" kern="1200" baseline="0" dirty="0" smtClean="0">
                <a:solidFill>
                  <a:schemeClr val="tx1"/>
                </a:solidFill>
                <a:effectLst/>
                <a:latin typeface="+mn-lt"/>
                <a:ea typeface="+mn-ea"/>
                <a:cs typeface="+mn-cs"/>
              </a:rPr>
              <a:t>正切函数，它的作用是将数据平滑到</a:t>
            </a:r>
            <a:r>
              <a:rPr lang="en-US" altLang="zh-CN" sz="1200" b="0" i="0" kern="1200" baseline="0" dirty="0" smtClean="0">
                <a:solidFill>
                  <a:schemeClr val="tx1"/>
                </a:solidFill>
                <a:effectLst/>
                <a:latin typeface="+mn-lt"/>
                <a:ea typeface="+mn-ea"/>
                <a:cs typeface="+mn-cs"/>
              </a:rPr>
              <a:t>0-1</a:t>
            </a:r>
            <a:r>
              <a:rPr lang="zh-CN" altLang="en-US" sz="1200" b="0" i="0" kern="1200" baseline="0" dirty="0" smtClean="0">
                <a:solidFill>
                  <a:schemeClr val="tx1"/>
                </a:solidFill>
                <a:effectLst/>
                <a:latin typeface="+mn-lt"/>
                <a:ea typeface="+mn-ea"/>
                <a:cs typeface="+mn-cs"/>
              </a:rPr>
              <a:t>区间，其主要的应用也在于二分类。</a:t>
            </a:r>
            <a:endParaRPr lang="en-US" altLang="zh-CN" sz="1200" b="0" i="0" kern="1200" dirty="0" smtClean="0">
              <a:solidFill>
                <a:schemeClr val="tx1"/>
              </a:solidFill>
              <a:effectLst/>
              <a:latin typeface="+mn-lt"/>
              <a:ea typeface="+mn-ea"/>
              <a:cs typeface="+mn-cs"/>
            </a:endParaRPr>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6704694C-BDF7-4377-AC5B-A410A2299248}" type="slidenum">
              <a:rPr lang="zh-CN" altLang="en-US" smtClean="0"/>
              <a:t>26</a:t>
            </a:fld>
            <a:endParaRPr lang="zh-CN" altLang="en-US"/>
          </a:p>
        </p:txBody>
      </p:sp>
    </p:spTree>
    <p:extLst>
      <p:ext uri="{BB962C8B-B14F-4D97-AF65-F5344CB8AC3E}">
        <p14:creationId xmlns:p14="http://schemas.microsoft.com/office/powerpoint/2010/main" val="11456857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那参数怎么确定呢？于是再次集齐众网友的智慧，找到了</a:t>
            </a:r>
            <a:r>
              <a:rPr lang="en-US" altLang="zh-CN" dirty="0" err="1" smtClean="0"/>
              <a:t>GridSearchCV</a:t>
            </a:r>
            <a:r>
              <a:rPr lang="zh-CN" altLang="en-US" baseline="0" dirty="0" smtClean="0"/>
              <a:t> 简而言之 就是专门用来调节参数的</a:t>
            </a:r>
            <a:r>
              <a:rPr lang="en-US" altLang="zh-CN" baseline="0" dirty="0" err="1" smtClean="0"/>
              <a:t>sklearn</a:t>
            </a:r>
            <a:r>
              <a:rPr lang="zh-CN" altLang="en-US" baseline="0" dirty="0" smtClean="0"/>
              <a:t>下的一个包。</a:t>
            </a: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它的主要思想是在构建模型时，把固定的参数设定成可变参数范围的，然后自行运行，找出最佳参数。在我们这个例子里我们把度量方法确定为</a:t>
            </a:r>
            <a:r>
              <a:rPr lang="en-US" altLang="zh-CN" baseline="0" dirty="0" smtClean="0"/>
              <a:t>MSE</a:t>
            </a:r>
            <a:r>
              <a:rPr lang="zh-CN" altLang="en-US" baseline="0" dirty="0" smtClean="0"/>
              <a:t>均方误差</a:t>
            </a: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是不是</a:t>
            </a:r>
            <a:r>
              <a:rPr lang="zh-CN" altLang="en-US" baseline="0" dirty="0" smtClean="0"/>
              <a:t>每步都</a:t>
            </a:r>
            <a:r>
              <a:rPr lang="zh-CN" altLang="en-US" baseline="0" dirty="0" smtClean="0"/>
              <a:t>要取</a:t>
            </a:r>
            <a:r>
              <a:rPr lang="en-US" altLang="zh-CN" baseline="0" dirty="0" smtClean="0"/>
              <a:t>MSE</a:t>
            </a:r>
            <a:r>
              <a:rPr lang="zh-CN" altLang="en-US" baseline="0" dirty="0" smtClean="0"/>
              <a:t>最小的呢？也不一定，以调节激活函数为例，最后我们发现</a:t>
            </a:r>
            <a:r>
              <a:rPr lang="en-US" altLang="zh-CN" baseline="0" dirty="0" smtClean="0"/>
              <a:t>linear</a:t>
            </a:r>
            <a:r>
              <a:rPr lang="zh-CN" altLang="en-US" baseline="0" dirty="0" smtClean="0"/>
              <a:t>的结果最好，而它在这一步并不是最优结果。具体地可能就要通过试探</a:t>
            </a:r>
            <a:r>
              <a:rPr lang="en-US" altLang="zh-CN" baseline="0" dirty="0" smtClean="0"/>
              <a:t>+</a:t>
            </a:r>
            <a:r>
              <a:rPr lang="zh-CN" altLang="en-US" baseline="0" dirty="0" smtClean="0"/>
              <a:t>一定的经验规律比如学习率一般较小 动量较大 这样有助于快速收敛。</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6704694C-BDF7-4377-AC5B-A410A2299248}" type="slidenum">
              <a:rPr lang="zh-CN" altLang="en-US" smtClean="0"/>
              <a:t>27</a:t>
            </a:fld>
            <a:endParaRPr lang="zh-CN" altLang="en-US"/>
          </a:p>
        </p:txBody>
      </p:sp>
    </p:spTree>
    <p:extLst>
      <p:ext uri="{BB962C8B-B14F-4D97-AF65-F5344CB8AC3E}">
        <p14:creationId xmlns:p14="http://schemas.microsoft.com/office/powerpoint/2010/main" val="8973105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04694C-BDF7-4377-AC5B-A410A2299248}" type="slidenum">
              <a:rPr lang="zh-CN" altLang="en-US" smtClean="0"/>
              <a:t>28</a:t>
            </a:fld>
            <a:endParaRPr lang="zh-CN" altLang="en-US"/>
          </a:p>
        </p:txBody>
      </p:sp>
    </p:spTree>
    <p:extLst>
      <p:ext uri="{BB962C8B-B14F-4D97-AF65-F5344CB8AC3E}">
        <p14:creationId xmlns:p14="http://schemas.microsoft.com/office/powerpoint/2010/main" val="33265040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其中</a:t>
            </a:r>
            <a:r>
              <a:rPr lang="en-US" altLang="zh-CN" sz="1200" b="0" i="0" kern="1200" dirty="0" smtClean="0">
                <a:solidFill>
                  <a:schemeClr val="tx1"/>
                </a:solidFill>
                <a:effectLst/>
                <a:latin typeface="+mn-lt"/>
                <a:ea typeface="+mn-ea"/>
                <a:cs typeface="+mn-cs"/>
              </a:rPr>
              <a:t>Linear SVM</a:t>
            </a:r>
            <a:r>
              <a:rPr lang="zh-CN" altLang="en-US" sz="1200" b="0" i="0" kern="1200" dirty="0" smtClean="0">
                <a:solidFill>
                  <a:schemeClr val="tx1"/>
                </a:solidFill>
                <a:effectLst/>
                <a:latin typeface="+mn-lt"/>
                <a:ea typeface="+mn-ea"/>
                <a:cs typeface="+mn-cs"/>
              </a:rPr>
              <a:t>依赖数据表达的距离测度，所以需要对数据先做</a:t>
            </a:r>
            <a:r>
              <a:rPr lang="en-US" altLang="zh-CN" sz="1200" b="0" i="0" kern="1200" dirty="0" smtClean="0">
                <a:solidFill>
                  <a:schemeClr val="tx1"/>
                </a:solidFill>
                <a:effectLst/>
                <a:latin typeface="+mn-lt"/>
                <a:ea typeface="+mn-ea"/>
                <a:cs typeface="+mn-cs"/>
              </a:rPr>
              <a:t>normalization</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LR</a:t>
            </a:r>
            <a:r>
              <a:rPr lang="zh-CN" altLang="en-US" sz="1200" b="0" i="0" kern="1200" dirty="0" smtClean="0">
                <a:solidFill>
                  <a:schemeClr val="tx1"/>
                </a:solidFill>
                <a:effectLst/>
                <a:latin typeface="+mn-lt"/>
                <a:ea typeface="+mn-ea"/>
                <a:cs typeface="+mn-cs"/>
              </a:rPr>
              <a:t>不受其影响</a:t>
            </a:r>
          </a:p>
          <a:p>
            <a:r>
              <a:rPr lang="zh-CN" altLang="en-US" dirty="0" smtClean="0"/>
              <a:t/>
            </a:r>
            <a:br>
              <a:rPr lang="zh-CN" altLang="en-US" dirty="0" smtClean="0"/>
            </a:br>
            <a:endParaRPr lang="zh-CN" altLang="en-US" dirty="0"/>
          </a:p>
        </p:txBody>
      </p:sp>
      <p:sp>
        <p:nvSpPr>
          <p:cNvPr id="4" name="灯片编号占位符 3"/>
          <p:cNvSpPr>
            <a:spLocks noGrp="1"/>
          </p:cNvSpPr>
          <p:nvPr>
            <p:ph type="sldNum" sz="quarter" idx="10"/>
          </p:nvPr>
        </p:nvSpPr>
        <p:spPr/>
        <p:txBody>
          <a:bodyPr/>
          <a:lstStyle/>
          <a:p>
            <a:fld id="{6704694C-BDF7-4377-AC5B-A410A2299248}" type="slidenum">
              <a:rPr lang="zh-CN" altLang="en-US" smtClean="0"/>
              <a:t>29</a:t>
            </a:fld>
            <a:endParaRPr lang="zh-CN" altLang="en-US"/>
          </a:p>
        </p:txBody>
      </p:sp>
    </p:spTree>
    <p:extLst>
      <p:ext uri="{BB962C8B-B14F-4D97-AF65-F5344CB8AC3E}">
        <p14:creationId xmlns:p14="http://schemas.microsoft.com/office/powerpoint/2010/main" val="38673301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选取的对比指标</a:t>
            </a:r>
            <a:r>
              <a:rPr lang="en-US" altLang="zh-CN" dirty="0" smtClean="0"/>
              <a:t>——</a:t>
            </a:r>
            <a:r>
              <a:rPr lang="zh-CN" altLang="en-US" dirty="0" smtClean="0"/>
              <a:t>预测误差</a:t>
            </a:r>
            <a:endParaRPr lang="en-US" altLang="zh-CN" dirty="0" smtClean="0"/>
          </a:p>
          <a:p>
            <a:endParaRPr lang="en-US" altLang="zh-CN" dirty="0" smtClean="0"/>
          </a:p>
          <a:p>
            <a:r>
              <a:rPr lang="zh-CN" altLang="en-US" dirty="0" smtClean="0"/>
              <a:t>选取的对比指标</a:t>
            </a:r>
            <a:r>
              <a:rPr lang="en-US" altLang="zh-CN" dirty="0" smtClean="0"/>
              <a:t>——</a:t>
            </a:r>
            <a:r>
              <a:rPr lang="zh-CN" altLang="en-US" dirty="0" smtClean="0"/>
              <a:t>均方根误差（</a:t>
            </a:r>
            <a:r>
              <a:rPr lang="en-US" altLang="zh-CN" dirty="0" smtClean="0"/>
              <a:t>RMSE</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E2E824D4-8AB1-4098-9EF6-0DCB69238AFF}" type="slidenum">
              <a:rPr lang="zh-CN" altLang="en-US" smtClean="0"/>
              <a:t>31</a:t>
            </a:fld>
            <a:endParaRPr lang="zh-CN" altLang="en-US"/>
          </a:p>
        </p:txBody>
      </p:sp>
    </p:spTree>
    <p:extLst>
      <p:ext uri="{BB962C8B-B14F-4D97-AF65-F5344CB8AC3E}">
        <p14:creationId xmlns:p14="http://schemas.microsoft.com/office/powerpoint/2010/main" val="525479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5000"/>
              </a:lnSpc>
            </a:pP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rPr>
              <a:t>在整体网民、手机网民中，搜索引擎都是</a:t>
            </a: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rPr>
              <a:t>第二大</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rPr>
              <a:t>互联网应用。</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endParaRPr>
          </a:p>
          <a:p>
            <a:pPr algn="just">
              <a:lnSpc>
                <a:spcPct val="125000"/>
              </a:lnSpc>
            </a:pP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endParaRPr>
          </a:p>
          <a:p>
            <a:pPr algn="just">
              <a:lnSpc>
                <a:spcPct val="125000"/>
              </a:lnSpc>
            </a:pP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rPr>
              <a:t>网民在互联网上搜索信息并产生丰富的数据，这些数据被搜索引擎记录下来。我们可以通过对这些数据的探索来发现网民的行为特征。</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endParaRPr>
          </a:p>
          <a:p>
            <a:pPr algn="just">
              <a:lnSpc>
                <a:spcPct val="125000"/>
              </a:lnSpc>
            </a:pP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endParaRPr>
          </a:p>
          <a:p>
            <a:pPr algn="just">
              <a:lnSpc>
                <a:spcPct val="125000"/>
              </a:lnSpc>
            </a:pP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rPr>
              <a:t>从而产生了新的研究方向：利用网络数据对社会各种活动进行预测。</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endParaRPr>
          </a:p>
          <a:p>
            <a:endParaRPr lang="zh-CN" altLang="en-US" dirty="0"/>
          </a:p>
        </p:txBody>
      </p:sp>
      <p:sp>
        <p:nvSpPr>
          <p:cNvPr id="4" name="灯片编号占位符 3"/>
          <p:cNvSpPr>
            <a:spLocks noGrp="1"/>
          </p:cNvSpPr>
          <p:nvPr>
            <p:ph type="sldNum" sz="quarter" idx="10"/>
          </p:nvPr>
        </p:nvSpPr>
        <p:spPr/>
        <p:txBody>
          <a:bodyPr/>
          <a:lstStyle/>
          <a:p>
            <a:fld id="{E2E824D4-8AB1-4098-9EF6-0DCB69238AFF}" type="slidenum">
              <a:rPr lang="zh-CN" altLang="en-US" smtClean="0"/>
              <a:t>5</a:t>
            </a:fld>
            <a:endParaRPr lang="zh-CN" altLang="en-US"/>
          </a:p>
        </p:txBody>
      </p:sp>
    </p:spTree>
    <p:extLst>
      <p:ext uri="{BB962C8B-B14F-4D97-AF65-F5344CB8AC3E}">
        <p14:creationId xmlns:p14="http://schemas.microsoft.com/office/powerpoint/2010/main" val="973368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这种研究方法的机制</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关联机制</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艾滋病疑似发病者怀疑自己可能感染后，会通过各种渠道获取相关信息</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以检</a:t>
            </a:r>
            <a:r>
              <a:rPr lang="zh-CN" altLang="en-US" sz="1200" kern="1200" dirty="0" smtClean="0">
                <a:solidFill>
                  <a:schemeClr val="tx1"/>
                </a:solidFill>
                <a:effectLst/>
                <a:latin typeface="+mn-lt"/>
                <a:ea typeface="+mn-ea"/>
                <a:cs typeface="+mn-cs"/>
              </a:rPr>
              <a:t>测</a:t>
            </a:r>
            <a:r>
              <a:rPr lang="zh-CN" altLang="zh-CN" sz="1200" kern="1200" dirty="0" smtClean="0">
                <a:solidFill>
                  <a:schemeClr val="tx1"/>
                </a:solidFill>
                <a:effectLst/>
                <a:latin typeface="+mn-lt"/>
                <a:ea typeface="+mn-ea"/>
                <a:cs typeface="+mn-cs"/>
              </a:rPr>
              <a:t>自己是否</a:t>
            </a:r>
            <a:r>
              <a:rPr lang="zh-CN" altLang="en-US" sz="1200" kern="1200" dirty="0" smtClean="0">
                <a:solidFill>
                  <a:schemeClr val="tx1"/>
                </a:solidFill>
                <a:effectLst/>
                <a:latin typeface="+mn-lt"/>
                <a:ea typeface="+mn-ea"/>
                <a:cs typeface="+mn-cs"/>
              </a:rPr>
              <a:t>被感染</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现实中</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可供</a:t>
            </a:r>
            <a:r>
              <a:rPr lang="zh-CN" altLang="en-US" sz="1200" kern="1200" dirty="0" smtClean="0">
                <a:solidFill>
                  <a:schemeClr val="tx1"/>
                </a:solidFill>
                <a:effectLst/>
                <a:latin typeface="+mn-lt"/>
                <a:ea typeface="+mn-ea"/>
                <a:cs typeface="+mn-cs"/>
              </a:rPr>
              <a:t>我们</a:t>
            </a:r>
            <a:r>
              <a:rPr lang="zh-CN" altLang="zh-CN" sz="1200" kern="1200" dirty="0" smtClean="0">
                <a:solidFill>
                  <a:schemeClr val="tx1"/>
                </a:solidFill>
                <a:effectLst/>
                <a:latin typeface="+mn-lt"/>
                <a:ea typeface="+mn-ea"/>
                <a:cs typeface="+mn-cs"/>
              </a:rPr>
              <a:t>选择的信息渠道</a:t>
            </a:r>
            <a:r>
              <a:rPr lang="zh-CN" altLang="en-US" sz="1200" kern="1200" dirty="0" smtClean="0">
                <a:solidFill>
                  <a:schemeClr val="tx1"/>
                </a:solidFill>
                <a:effectLst/>
                <a:latin typeface="+mn-lt"/>
                <a:ea typeface="+mn-ea"/>
                <a:cs typeface="+mn-cs"/>
              </a:rPr>
              <a:t>主要</a:t>
            </a:r>
            <a:r>
              <a:rPr lang="zh-CN" altLang="zh-CN" sz="1200" kern="1200" dirty="0" smtClean="0">
                <a:solidFill>
                  <a:schemeClr val="tx1"/>
                </a:solidFill>
                <a:effectLst/>
                <a:latin typeface="+mn-lt"/>
                <a:ea typeface="+mn-ea"/>
                <a:cs typeface="+mn-cs"/>
              </a:rPr>
              <a:t>分为</a:t>
            </a:r>
            <a:r>
              <a:rPr lang="zh-CN" altLang="en-US" sz="1200" kern="1200" dirty="0" smtClean="0">
                <a:solidFill>
                  <a:schemeClr val="tx1"/>
                </a:solidFill>
                <a:effectLst/>
                <a:latin typeface="+mn-lt"/>
                <a:ea typeface="+mn-ea"/>
                <a:cs typeface="+mn-cs"/>
              </a:rPr>
              <a:t>线下、线上</a:t>
            </a:r>
            <a:r>
              <a:rPr lang="zh-CN" altLang="zh-CN" sz="1200" kern="1200" dirty="0" smtClean="0">
                <a:solidFill>
                  <a:schemeClr val="tx1"/>
                </a:solidFill>
                <a:effectLst/>
                <a:latin typeface="+mn-lt"/>
                <a:ea typeface="+mn-ea"/>
                <a:cs typeface="+mn-cs"/>
              </a:rPr>
              <a:t>两类</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线下</a:t>
            </a:r>
            <a:r>
              <a:rPr lang="zh-CN" altLang="zh-CN" sz="1200" kern="1200" dirty="0" smtClean="0">
                <a:solidFill>
                  <a:schemeClr val="tx1"/>
                </a:solidFill>
                <a:effectLst/>
                <a:latin typeface="+mn-lt"/>
                <a:ea typeface="+mn-ea"/>
                <a:cs typeface="+mn-cs"/>
              </a:rPr>
              <a:t>方式</a:t>
            </a:r>
            <a:r>
              <a:rPr lang="zh-CN" altLang="en-US" sz="1200" kern="1200" dirty="0" smtClean="0">
                <a:solidFill>
                  <a:schemeClr val="tx1"/>
                </a:solidFill>
                <a:effectLst/>
                <a:latin typeface="+mn-lt"/>
                <a:ea typeface="+mn-ea"/>
                <a:cs typeface="+mn-cs"/>
              </a:rPr>
              <a:t>主要包括这三个方面</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查阅</a:t>
            </a:r>
            <a:r>
              <a:rPr lang="zh-CN" altLang="zh-CN" sz="1200" kern="1200" dirty="0" smtClean="0">
                <a:solidFill>
                  <a:schemeClr val="tx1"/>
                </a:solidFill>
                <a:effectLst/>
                <a:latin typeface="+mn-lt"/>
                <a:ea typeface="+mn-ea"/>
                <a:cs typeface="+mn-cs"/>
              </a:rPr>
              <a:t>相关纸质书籍资料</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向亲朋好友咨询，</a:t>
            </a:r>
            <a:r>
              <a:rPr lang="zh-CN" altLang="en-US" sz="1200" kern="1200" dirty="0" smtClean="0">
                <a:solidFill>
                  <a:schemeClr val="tx1"/>
                </a:solidFill>
                <a:effectLst/>
                <a:latin typeface="+mn-lt"/>
                <a:ea typeface="+mn-ea"/>
                <a:cs typeface="+mn-cs"/>
              </a:rPr>
              <a:t>直接</a:t>
            </a:r>
            <a:r>
              <a:rPr lang="zh-CN" altLang="zh-CN" sz="1200" kern="1200" dirty="0" smtClean="0">
                <a:solidFill>
                  <a:schemeClr val="tx1"/>
                </a:solidFill>
                <a:effectLst/>
                <a:latin typeface="+mn-lt"/>
                <a:ea typeface="+mn-ea"/>
                <a:cs typeface="+mn-cs"/>
              </a:rPr>
              <a:t>去医院检查等；</a:t>
            </a: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线</a:t>
            </a:r>
            <a:r>
              <a:rPr lang="zh-CN" altLang="en-US" sz="1200" kern="1200" dirty="0" smtClean="0">
                <a:solidFill>
                  <a:schemeClr val="tx1"/>
                </a:solidFill>
                <a:effectLst/>
                <a:latin typeface="+mn-lt"/>
                <a:ea typeface="+mn-ea"/>
                <a:cs typeface="+mn-cs"/>
              </a:rPr>
              <a:t>上</a:t>
            </a:r>
            <a:r>
              <a:rPr lang="zh-CN" altLang="zh-CN" sz="1200" kern="1200" dirty="0" smtClean="0">
                <a:solidFill>
                  <a:schemeClr val="tx1"/>
                </a:solidFill>
                <a:effectLst/>
                <a:latin typeface="+mn-lt"/>
                <a:ea typeface="+mn-ea"/>
                <a:cs typeface="+mn-cs"/>
              </a:rPr>
              <a:t>方式，</a:t>
            </a:r>
            <a:r>
              <a:rPr lang="zh-CN" altLang="en-US" sz="1200" kern="1200" dirty="0" smtClean="0">
                <a:solidFill>
                  <a:schemeClr val="tx1"/>
                </a:solidFill>
                <a:effectLst/>
                <a:latin typeface="+mn-lt"/>
                <a:ea typeface="+mn-ea"/>
                <a:cs typeface="+mn-cs"/>
              </a:rPr>
              <a:t>在</a:t>
            </a:r>
            <a:r>
              <a:rPr lang="zh-CN" altLang="zh-CN" sz="1200" kern="1200" dirty="0" smtClean="0">
                <a:solidFill>
                  <a:schemeClr val="tx1"/>
                </a:solidFill>
                <a:effectLst/>
                <a:latin typeface="+mn-lt"/>
                <a:ea typeface="+mn-ea"/>
                <a:cs typeface="+mn-cs"/>
              </a:rPr>
              <a:t>搜索引擎</a:t>
            </a:r>
            <a:r>
              <a:rPr lang="zh-CN" altLang="en-US" sz="1200" kern="1200" dirty="0" smtClean="0">
                <a:solidFill>
                  <a:schemeClr val="tx1"/>
                </a:solidFill>
                <a:effectLst/>
                <a:latin typeface="+mn-lt"/>
                <a:ea typeface="+mn-ea"/>
                <a:cs typeface="+mn-cs"/>
              </a:rPr>
              <a:t>上</a:t>
            </a:r>
            <a:r>
              <a:rPr lang="zh-CN" altLang="zh-CN" sz="1200" kern="1200" dirty="0" smtClean="0">
                <a:solidFill>
                  <a:schemeClr val="tx1"/>
                </a:solidFill>
                <a:effectLst/>
                <a:latin typeface="+mn-lt"/>
                <a:ea typeface="+mn-ea"/>
                <a:cs typeface="+mn-cs"/>
              </a:rPr>
              <a:t>输入</a:t>
            </a:r>
            <a:r>
              <a:rPr lang="zh-CN" altLang="en-US" sz="1200" kern="1200" dirty="0" smtClean="0">
                <a:solidFill>
                  <a:schemeClr val="tx1"/>
                </a:solidFill>
                <a:effectLst/>
                <a:latin typeface="+mn-lt"/>
                <a:ea typeface="+mn-ea"/>
                <a:cs typeface="+mn-cs"/>
              </a:rPr>
              <a:t>与</a:t>
            </a:r>
            <a:r>
              <a:rPr lang="zh-CN" altLang="zh-CN" sz="1200" kern="1200" dirty="0" smtClean="0">
                <a:solidFill>
                  <a:schemeClr val="tx1"/>
                </a:solidFill>
                <a:effectLst/>
                <a:latin typeface="+mn-lt"/>
                <a:ea typeface="+mn-ea"/>
                <a:cs typeface="+mn-cs"/>
              </a:rPr>
              <a:t>艾滋病</a:t>
            </a:r>
            <a:r>
              <a:rPr lang="zh-CN" altLang="en-US" sz="1200" kern="1200" dirty="0" smtClean="0">
                <a:solidFill>
                  <a:schemeClr val="tx1"/>
                </a:solidFill>
                <a:effectLst/>
                <a:latin typeface="+mn-lt"/>
                <a:ea typeface="+mn-ea"/>
                <a:cs typeface="+mn-cs"/>
              </a:rPr>
              <a:t>相</a:t>
            </a:r>
            <a:r>
              <a:rPr lang="zh-CN" altLang="zh-CN" sz="1200" kern="1200" dirty="0" smtClean="0">
                <a:solidFill>
                  <a:schemeClr val="tx1"/>
                </a:solidFill>
                <a:effectLst/>
                <a:latin typeface="+mn-lt"/>
                <a:ea typeface="+mn-ea"/>
                <a:cs typeface="+mn-cs"/>
              </a:rPr>
              <a:t>关的</a:t>
            </a:r>
            <a:r>
              <a:rPr lang="zh-CN" altLang="en-US" sz="1200" kern="1200" dirty="0" smtClean="0">
                <a:solidFill>
                  <a:schemeClr val="tx1"/>
                </a:solidFill>
                <a:effectLst/>
                <a:latin typeface="+mn-lt"/>
                <a:ea typeface="+mn-ea"/>
                <a:cs typeface="+mn-cs"/>
              </a:rPr>
              <a:t>关键词，</a:t>
            </a:r>
            <a:r>
              <a:rPr lang="zh-CN" altLang="zh-CN" sz="1200" kern="1200" dirty="0" smtClean="0">
                <a:solidFill>
                  <a:schemeClr val="tx1"/>
                </a:solidFill>
                <a:effectLst/>
                <a:latin typeface="+mn-lt"/>
                <a:ea typeface="+mn-ea"/>
                <a:cs typeface="+mn-cs"/>
              </a:rPr>
              <a:t>网上专家咨询、网上论坛、网络书籍资料等界面进行信息在线收集。</a:t>
            </a:r>
            <a:endParaRPr lang="en-US" altLang="zh-CN" sz="120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此外，在通过网络搜索成功获取艾滋病有关信息后，当时的搜索行为主体又可能会将自己的体会、经验等信息以匿名方式分享在网络上，这又会成为后期艾滋病疑似发病者搜索的信息源，如此往复形成信息传导链环。</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毋庸置疑，</a:t>
            </a:r>
            <a:r>
              <a:rPr lang="zh-CN" altLang="zh-CN" sz="1200" kern="1200" dirty="0" smtClean="0">
                <a:solidFill>
                  <a:schemeClr val="tx1"/>
                </a:solidFill>
                <a:effectLst/>
                <a:latin typeface="+mn-lt"/>
                <a:ea typeface="+mn-ea"/>
                <a:cs typeface="+mn-cs"/>
              </a:rPr>
              <a:t>搜索引擎为人们提供了更符合私密需求、更开放快捷的信息获取渠道。</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艾滋病疑似患者出于伦理的顾忌，大都不会向身边的亲朋咨询或者直接去医院检查，而是通过网络搜索引擎进行匿名搜索获得有关信息，进而进行自我诊断。</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搜索引擎下搜索行为的匿名性可以满足艾滋病疑似患者的隐私顾忌</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信息的丰富性又可以为艾滋病疑似患者提供充足的信息进行自我患病诊断</a:t>
            </a:r>
            <a:endParaRPr lang="zh-CN" altLang="en-US" dirty="0"/>
          </a:p>
        </p:txBody>
      </p:sp>
      <p:sp>
        <p:nvSpPr>
          <p:cNvPr id="4" name="灯片编号占位符 3"/>
          <p:cNvSpPr>
            <a:spLocks noGrp="1"/>
          </p:cNvSpPr>
          <p:nvPr>
            <p:ph type="sldNum" sz="quarter" idx="10"/>
          </p:nvPr>
        </p:nvSpPr>
        <p:spPr/>
        <p:txBody>
          <a:bodyPr/>
          <a:lstStyle/>
          <a:p>
            <a:fld id="{E2E824D4-8AB1-4098-9EF6-0DCB69238AFF}" type="slidenum">
              <a:rPr lang="zh-CN" altLang="en-US" smtClean="0"/>
              <a:t>6</a:t>
            </a:fld>
            <a:endParaRPr lang="zh-CN" altLang="en-US"/>
          </a:p>
        </p:txBody>
      </p:sp>
    </p:spTree>
    <p:extLst>
      <p:ext uri="{BB962C8B-B14F-4D97-AF65-F5344CB8AC3E}">
        <p14:creationId xmlns:p14="http://schemas.microsoft.com/office/powerpoint/2010/main" val="4263933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tx1">
                    <a:lumMod val="75000"/>
                    <a:lumOff val="25000"/>
                  </a:schemeClr>
                </a:solidFill>
                <a:ea typeface="Dotum" panose="020B0600000101010101" pitchFamily="34" charset="-127"/>
                <a:cs typeface="Segoe UI Semilight" panose="020B0402040204020203" pitchFamily="34" charset="0"/>
              </a:rPr>
              <a:t>虽说与艾滋病有关的搜索量数据，不一定都是由艾滋病疑似发病者搜索产生的</a:t>
            </a:r>
            <a:endParaRPr lang="en-US" altLang="zh-CN" dirty="0" smtClean="0">
              <a:solidFill>
                <a:schemeClr val="tx1">
                  <a:lumMod val="75000"/>
                  <a:lumOff val="25000"/>
                </a:schemeClr>
              </a:solidFill>
              <a:ea typeface="Dotum" panose="020B0600000101010101" pitchFamily="34" charset="-127"/>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tx1">
                    <a:lumMod val="75000"/>
                    <a:lumOff val="25000"/>
                  </a:schemeClr>
                </a:solidFill>
                <a:ea typeface="Dotum" panose="020B0600000101010101" pitchFamily="34" charset="-127"/>
                <a:cs typeface="Segoe UI Semilight" panose="020B0402040204020203" pitchFamily="34" charset="0"/>
              </a:rPr>
              <a:t>但从统计学角度上百度中与艾滋病有关的部分关键词搜索量与艾滋病发病情况之间存在一定的相关性</a:t>
            </a:r>
            <a:endParaRPr lang="en-US" altLang="zh-CN" dirty="0" smtClean="0">
              <a:solidFill>
                <a:schemeClr val="tx1">
                  <a:lumMod val="75000"/>
                  <a:lumOff val="25000"/>
                </a:schemeClr>
              </a:solidFill>
              <a:ea typeface="Dotum" panose="020B0600000101010101" pitchFamily="34" charset="-127"/>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solidFill>
                <a:schemeClr val="tx1">
                  <a:lumMod val="75000"/>
                  <a:lumOff val="25000"/>
                </a:schemeClr>
              </a:solidFill>
              <a:ea typeface="Dotum" panose="020B0600000101010101" pitchFamily="34" charset="-127"/>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tx1">
                    <a:lumMod val="75000"/>
                    <a:lumOff val="25000"/>
                  </a:schemeClr>
                </a:solidFill>
                <a:ea typeface="Dotum" panose="020B0600000101010101" pitchFamily="34" charset="-127"/>
                <a:cs typeface="Segoe UI Semilight" panose="020B0402040204020203" pitchFamily="34" charset="0"/>
              </a:rPr>
              <a:t>这是关键词的搜索量与艾滋病并发数的变化曲线图，“阿昔洛韦”是一种药物，“丘疹”是一种症状</a:t>
            </a:r>
            <a:endParaRPr lang="en-US" altLang="zh-CN" dirty="0" smtClean="0">
              <a:solidFill>
                <a:schemeClr val="tx1">
                  <a:lumMod val="75000"/>
                  <a:lumOff val="25000"/>
                </a:schemeClr>
              </a:solidFill>
              <a:ea typeface="Dotum" panose="020B0600000101010101" pitchFamily="34" charset="-127"/>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tx1">
                    <a:lumMod val="75000"/>
                    <a:lumOff val="25000"/>
                  </a:schemeClr>
                </a:solidFill>
                <a:ea typeface="Dotum" panose="020B0600000101010101" pitchFamily="34" charset="-127"/>
                <a:cs typeface="Segoe UI Semilight" panose="020B0402040204020203" pitchFamily="34" charset="0"/>
              </a:rPr>
              <a:t>理论上，它们都与艾滋病有关</a:t>
            </a:r>
            <a:endParaRPr lang="en-US" altLang="zh-CN" dirty="0" smtClean="0">
              <a:solidFill>
                <a:schemeClr val="tx1">
                  <a:lumMod val="75000"/>
                  <a:lumOff val="25000"/>
                </a:schemeClr>
              </a:solidFill>
              <a:ea typeface="Dotum" panose="020B0600000101010101" pitchFamily="34" charset="-127"/>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solidFill>
                <a:schemeClr val="tx1">
                  <a:lumMod val="75000"/>
                  <a:lumOff val="25000"/>
                </a:schemeClr>
              </a:solidFill>
              <a:ea typeface="Dotum" panose="020B0600000101010101" pitchFamily="34" charset="-127"/>
              <a:cs typeface="Segoe UI Semilight" panose="020B0402040204020203" pitchFamily="34" charset="0"/>
            </a:endParaRPr>
          </a:p>
          <a:p>
            <a:endParaRPr lang="zh-CN" altLang="en-US" dirty="0"/>
          </a:p>
        </p:txBody>
      </p:sp>
      <p:sp>
        <p:nvSpPr>
          <p:cNvPr id="4" name="灯片编号占位符 3"/>
          <p:cNvSpPr>
            <a:spLocks noGrp="1"/>
          </p:cNvSpPr>
          <p:nvPr>
            <p:ph type="sldNum" sz="quarter" idx="10"/>
          </p:nvPr>
        </p:nvSpPr>
        <p:spPr/>
        <p:txBody>
          <a:bodyPr/>
          <a:lstStyle/>
          <a:p>
            <a:fld id="{E2E824D4-8AB1-4098-9EF6-0DCB69238AFF}" type="slidenum">
              <a:rPr lang="zh-CN" altLang="en-US" smtClean="0"/>
              <a:t>7</a:t>
            </a:fld>
            <a:endParaRPr lang="zh-CN" altLang="en-US"/>
          </a:p>
        </p:txBody>
      </p:sp>
    </p:spTree>
    <p:extLst>
      <p:ext uri="{BB962C8B-B14F-4D97-AF65-F5344CB8AC3E}">
        <p14:creationId xmlns:p14="http://schemas.microsoft.com/office/powerpoint/2010/main" val="2528267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然后由我来为大家接着介绍第二部分，数据采集与处理</a:t>
            </a:r>
            <a:endParaRPr lang="zh-CN" altLang="en-US"/>
          </a:p>
        </p:txBody>
      </p:sp>
      <p:sp>
        <p:nvSpPr>
          <p:cNvPr id="4" name="灯片编号占位符 3"/>
          <p:cNvSpPr>
            <a:spLocks noGrp="1"/>
          </p:cNvSpPr>
          <p:nvPr>
            <p:ph type="sldNum" sz="quarter" idx="10"/>
          </p:nvPr>
        </p:nvSpPr>
        <p:spPr/>
        <p:txBody>
          <a:bodyPr/>
          <a:lstStyle/>
          <a:p>
            <a:fld id="{6704694C-BDF7-4377-AC5B-A410A2299248}" type="slidenum">
              <a:rPr lang="zh-CN" altLang="en-US" smtClean="0"/>
              <a:t>8</a:t>
            </a:fld>
            <a:endParaRPr lang="zh-CN" altLang="en-US"/>
          </a:p>
        </p:txBody>
      </p:sp>
    </p:spTree>
    <p:extLst>
      <p:ext uri="{BB962C8B-B14F-4D97-AF65-F5344CB8AC3E}">
        <p14:creationId xmlns:p14="http://schemas.microsoft.com/office/powerpoint/2010/main" val="35365805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首先是数据采集，那第一个方面我们需要的数据就是艾滋病病发数数据，我们从公共卫生科学数据中心采集到</a:t>
            </a:r>
            <a:r>
              <a:rPr lang="en-US" altLang="zh-CN" smtClean="0"/>
              <a:t>2011</a:t>
            </a:r>
            <a:r>
              <a:rPr lang="zh-CN" altLang="en-US" smtClean="0"/>
              <a:t>年</a:t>
            </a:r>
            <a:r>
              <a:rPr lang="en-US" altLang="zh-CN" smtClean="0"/>
              <a:t>1</a:t>
            </a:r>
            <a:r>
              <a:rPr lang="zh-CN" altLang="en-US" smtClean="0"/>
              <a:t>月至</a:t>
            </a:r>
            <a:r>
              <a:rPr lang="en-US" altLang="zh-CN" smtClean="0"/>
              <a:t>2015</a:t>
            </a:r>
            <a:r>
              <a:rPr lang="zh-CN" altLang="en-US" smtClean="0"/>
              <a:t>年</a:t>
            </a:r>
            <a:r>
              <a:rPr lang="en-US" altLang="zh-CN" smtClean="0"/>
              <a:t>12</a:t>
            </a:r>
            <a:r>
              <a:rPr lang="zh-CN" altLang="en-US" smtClean="0"/>
              <a:t>月共</a:t>
            </a:r>
            <a:r>
              <a:rPr lang="en-US" altLang="zh-CN" smtClean="0"/>
              <a:t>60</a:t>
            </a:r>
            <a:r>
              <a:rPr lang="zh-CN" altLang="en-US" smtClean="0"/>
              <a:t>个月的月度数据</a:t>
            </a:r>
            <a:endParaRPr lang="zh-CN" altLang="en-US"/>
          </a:p>
        </p:txBody>
      </p:sp>
      <p:sp>
        <p:nvSpPr>
          <p:cNvPr id="4" name="灯片编号占位符 3"/>
          <p:cNvSpPr>
            <a:spLocks noGrp="1"/>
          </p:cNvSpPr>
          <p:nvPr>
            <p:ph type="sldNum" sz="quarter" idx="10"/>
          </p:nvPr>
        </p:nvSpPr>
        <p:spPr/>
        <p:txBody>
          <a:bodyPr/>
          <a:lstStyle/>
          <a:p>
            <a:fld id="{6704694C-BDF7-4377-AC5B-A410A2299248}" type="slidenum">
              <a:rPr lang="zh-CN" altLang="en-US" smtClean="0"/>
              <a:t>9</a:t>
            </a:fld>
            <a:endParaRPr lang="zh-CN" altLang="en-US"/>
          </a:p>
        </p:txBody>
      </p:sp>
    </p:spTree>
    <p:extLst>
      <p:ext uri="{BB962C8B-B14F-4D97-AF65-F5344CB8AC3E}">
        <p14:creationId xmlns:p14="http://schemas.microsoft.com/office/powerpoint/2010/main" val="695426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那第二个方面的数据就是百度搜索指数数据，就是说，当用户查找艾滋病的信息时，他们需要输入一些关键词，我们需要的就是这些关键词的百度搜索指数。</a:t>
            </a:r>
            <a:endParaRPr lang="en-US" altLang="zh-CN" smtClean="0"/>
          </a:p>
          <a:p>
            <a:r>
              <a:rPr lang="zh-CN" altLang="en-US" smtClean="0"/>
              <a:t>在关键词的确定上，我们运用文献综述法、百度相关关键词推荐、手工查找补充等办法选取与艾滋病相关的</a:t>
            </a:r>
            <a:r>
              <a:rPr lang="en-US" altLang="zh-CN" smtClean="0"/>
              <a:t>68</a:t>
            </a:r>
            <a:r>
              <a:rPr lang="zh-CN" altLang="en-US" smtClean="0"/>
              <a:t>个关键词，那对于这</a:t>
            </a:r>
            <a:r>
              <a:rPr lang="en-US" altLang="zh-CN" smtClean="0"/>
              <a:t>68</a:t>
            </a:r>
            <a:r>
              <a:rPr lang="zh-CN" altLang="en-US" smtClean="0"/>
              <a:t>个每一个关键词，我们都可以看到这样一张百度搜索指数图，上面就有他们的百度搜索指数。</a:t>
            </a:r>
            <a:r>
              <a:rPr lang="en-US" altLang="zh-CN" smtClean="0"/>
              <a:t>【</a:t>
            </a:r>
            <a:r>
              <a:rPr lang="zh-CN" altLang="en-US" smtClean="0"/>
              <a:t>放图</a:t>
            </a:r>
            <a:r>
              <a:rPr lang="en-US" altLang="zh-CN" smtClean="0"/>
              <a:t>】</a:t>
            </a:r>
            <a:r>
              <a:rPr lang="zh-CN" altLang="en-US" smtClean="0"/>
              <a:t>。比如说这里的</a:t>
            </a:r>
            <a:r>
              <a:rPr lang="en-US" altLang="zh-CN" smtClean="0"/>
              <a:t>2640</a:t>
            </a:r>
            <a:r>
              <a:rPr lang="zh-CN" altLang="en-US" smtClean="0"/>
              <a:t>，就是关键词“艾滋病能活多久”的百度搜索指数。当我们尝试下载这些数据时，发现并不能下载，百度不免费提供这些数据。于是我们编写了图像识别的程序，用程序去识别图片上的数据，比如这里的</a:t>
            </a:r>
            <a:r>
              <a:rPr lang="en-US" altLang="zh-CN" smtClean="0"/>
              <a:t>2640</a:t>
            </a:r>
            <a:r>
              <a:rPr lang="zh-CN" altLang="en-US" smtClean="0"/>
              <a:t>，然后再把它爬取下来。</a:t>
            </a:r>
            <a:endParaRPr lang="en-US" altLang="zh-CN" smtClean="0"/>
          </a:p>
          <a:p>
            <a:r>
              <a:rPr lang="en-US" altLang="zh-CN" smtClean="0"/>
              <a:t>【</a:t>
            </a:r>
            <a:r>
              <a:rPr lang="zh-CN" altLang="en-US" smtClean="0"/>
              <a:t>要改</a:t>
            </a:r>
            <a:r>
              <a:rPr lang="en-US" altLang="zh-CN" smtClean="0"/>
              <a:t>】</a:t>
            </a:r>
          </a:p>
          <a:p>
            <a:r>
              <a:rPr lang="zh-CN" altLang="en-US" smtClean="0"/>
              <a:t>在我们展示的最后，我们有一小段录屏，展现我们识别并爬取数据的过程。</a:t>
            </a:r>
            <a:endParaRPr lang="en-US" altLang="zh-CN" smtClean="0"/>
          </a:p>
          <a:p>
            <a:r>
              <a:rPr lang="zh-CN" altLang="en-US" sz="120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好，到这里，现在我们有了两方面的数据：艾滋病病发数和关键词百度搜索指数，数据是权威的、科学的。接下来我们要做的是数据预处理。</a:t>
            </a:r>
            <a:endParaRPr lang="zh-CN" altLang="en-US" smtClean="0"/>
          </a:p>
          <a:p>
            <a:endParaRPr lang="zh-CN" altLang="en-US"/>
          </a:p>
        </p:txBody>
      </p:sp>
      <p:sp>
        <p:nvSpPr>
          <p:cNvPr id="4" name="灯片编号占位符 3"/>
          <p:cNvSpPr>
            <a:spLocks noGrp="1"/>
          </p:cNvSpPr>
          <p:nvPr>
            <p:ph type="sldNum" sz="quarter" idx="10"/>
          </p:nvPr>
        </p:nvSpPr>
        <p:spPr/>
        <p:txBody>
          <a:bodyPr/>
          <a:lstStyle/>
          <a:p>
            <a:fld id="{6704694C-BDF7-4377-AC5B-A410A2299248}" type="slidenum">
              <a:rPr lang="zh-CN" altLang="en-US" smtClean="0"/>
              <a:t>10</a:t>
            </a:fld>
            <a:endParaRPr lang="zh-CN" altLang="en-US"/>
          </a:p>
        </p:txBody>
      </p:sp>
    </p:spTree>
    <p:extLst>
      <p:ext uri="{BB962C8B-B14F-4D97-AF65-F5344CB8AC3E}">
        <p14:creationId xmlns:p14="http://schemas.microsoft.com/office/powerpoint/2010/main" val="2750717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首先我们要对病发数和关键词进行时差相关分析，得到时差相关系数</a:t>
            </a:r>
            <a:r>
              <a:rPr lang="en-US" altLang="zh-CN" sz="120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Rl</a:t>
            </a:r>
            <a:r>
              <a:rPr lang="zh-CN" altLang="en-US" sz="120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20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R</a:t>
            </a:r>
            <a:r>
              <a:rPr lang="zh-CN" altLang="en-US" sz="120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代表两者相关关系大小，</a:t>
            </a:r>
            <a:r>
              <a:rPr lang="en-US" altLang="zh-CN" sz="120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l</a:t>
            </a:r>
            <a:r>
              <a:rPr lang="zh-CN" altLang="en-US" sz="120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代表两者的先行、一致或滞后关系。</a:t>
            </a:r>
            <a:endParaRPr lang="en-US" altLang="zh-CN" sz="120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灯片编号占位符 3"/>
          <p:cNvSpPr>
            <a:spLocks noGrp="1"/>
          </p:cNvSpPr>
          <p:nvPr>
            <p:ph type="sldNum" sz="quarter" idx="10"/>
          </p:nvPr>
        </p:nvSpPr>
        <p:spPr/>
        <p:txBody>
          <a:bodyPr/>
          <a:lstStyle/>
          <a:p>
            <a:fld id="{6704694C-BDF7-4377-AC5B-A410A2299248}" type="slidenum">
              <a:rPr lang="zh-CN" altLang="en-US" smtClean="0"/>
              <a:t>11</a:t>
            </a:fld>
            <a:endParaRPr lang="zh-CN" altLang="en-US"/>
          </a:p>
        </p:txBody>
      </p:sp>
    </p:spTree>
    <p:extLst>
      <p:ext uri="{BB962C8B-B14F-4D97-AF65-F5344CB8AC3E}">
        <p14:creationId xmlns:p14="http://schemas.microsoft.com/office/powerpoint/2010/main" val="3827572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86403FE-2BE6-439D-A5AD-45E17546E377}" type="datetimeFigureOut">
              <a:rPr lang="zh-CN" altLang="en-US" smtClean="0"/>
              <a:t>2017/6/12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373857-B5D5-4EE9-8D18-998E457E1034}" type="slidenum">
              <a:rPr lang="zh-CN" altLang="en-US" smtClean="0"/>
              <a:t>‹#›</a:t>
            </a:fld>
            <a:endParaRPr lang="zh-CN" altLang="en-US"/>
          </a:p>
        </p:txBody>
      </p:sp>
    </p:spTree>
    <p:extLst>
      <p:ext uri="{BB962C8B-B14F-4D97-AF65-F5344CB8AC3E}">
        <p14:creationId xmlns:p14="http://schemas.microsoft.com/office/powerpoint/2010/main" val="2383047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86403FE-2BE6-439D-A5AD-45E17546E377}" type="datetimeFigureOut">
              <a:rPr lang="zh-CN" altLang="en-US" smtClean="0"/>
              <a:t>2017/6/12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373857-B5D5-4EE9-8D18-998E457E1034}" type="slidenum">
              <a:rPr lang="zh-CN" altLang="en-US" smtClean="0"/>
              <a:t>‹#›</a:t>
            </a:fld>
            <a:endParaRPr lang="zh-CN" altLang="en-US"/>
          </a:p>
        </p:txBody>
      </p:sp>
    </p:spTree>
    <p:extLst>
      <p:ext uri="{BB962C8B-B14F-4D97-AF65-F5344CB8AC3E}">
        <p14:creationId xmlns:p14="http://schemas.microsoft.com/office/powerpoint/2010/main" val="2192442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86403FE-2BE6-439D-A5AD-45E17546E377}" type="datetimeFigureOut">
              <a:rPr lang="zh-CN" altLang="en-US" smtClean="0"/>
              <a:t>2017/6/12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373857-B5D5-4EE9-8D18-998E457E1034}" type="slidenum">
              <a:rPr lang="zh-CN" altLang="en-US" smtClean="0"/>
              <a:t>‹#›</a:t>
            </a:fld>
            <a:endParaRPr lang="zh-CN" altLang="en-US"/>
          </a:p>
        </p:txBody>
      </p:sp>
    </p:spTree>
    <p:extLst>
      <p:ext uri="{BB962C8B-B14F-4D97-AF65-F5344CB8AC3E}">
        <p14:creationId xmlns:p14="http://schemas.microsoft.com/office/powerpoint/2010/main" val="758149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86403FE-2BE6-439D-A5AD-45E17546E377}" type="datetimeFigureOut">
              <a:rPr lang="zh-CN" altLang="en-US" smtClean="0"/>
              <a:t>2017/6/12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373857-B5D5-4EE9-8D18-998E457E1034}" type="slidenum">
              <a:rPr lang="zh-CN" altLang="en-US" smtClean="0"/>
              <a:t>‹#›</a:t>
            </a:fld>
            <a:endParaRPr lang="zh-CN" altLang="en-US"/>
          </a:p>
        </p:txBody>
      </p:sp>
    </p:spTree>
    <p:extLst>
      <p:ext uri="{BB962C8B-B14F-4D97-AF65-F5344CB8AC3E}">
        <p14:creationId xmlns:p14="http://schemas.microsoft.com/office/powerpoint/2010/main" val="4265751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86403FE-2BE6-439D-A5AD-45E17546E377}" type="datetimeFigureOut">
              <a:rPr lang="zh-CN" altLang="en-US" smtClean="0"/>
              <a:t>2017/6/12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373857-B5D5-4EE9-8D18-998E457E1034}" type="slidenum">
              <a:rPr lang="zh-CN" altLang="en-US" smtClean="0"/>
              <a:t>‹#›</a:t>
            </a:fld>
            <a:endParaRPr lang="zh-CN" altLang="en-US"/>
          </a:p>
        </p:txBody>
      </p:sp>
    </p:spTree>
    <p:extLst>
      <p:ext uri="{BB962C8B-B14F-4D97-AF65-F5344CB8AC3E}">
        <p14:creationId xmlns:p14="http://schemas.microsoft.com/office/powerpoint/2010/main" val="2865637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86403FE-2BE6-439D-A5AD-45E17546E377}" type="datetimeFigureOut">
              <a:rPr lang="zh-CN" altLang="en-US" smtClean="0"/>
              <a:t>2017/6/12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2373857-B5D5-4EE9-8D18-998E457E1034}" type="slidenum">
              <a:rPr lang="zh-CN" altLang="en-US" smtClean="0"/>
              <a:t>‹#›</a:t>
            </a:fld>
            <a:endParaRPr lang="zh-CN" altLang="en-US"/>
          </a:p>
        </p:txBody>
      </p:sp>
    </p:spTree>
    <p:extLst>
      <p:ext uri="{BB962C8B-B14F-4D97-AF65-F5344CB8AC3E}">
        <p14:creationId xmlns:p14="http://schemas.microsoft.com/office/powerpoint/2010/main" val="2751600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86403FE-2BE6-439D-A5AD-45E17546E377}" type="datetimeFigureOut">
              <a:rPr lang="zh-CN" altLang="en-US" smtClean="0"/>
              <a:t>2017/6/12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2373857-B5D5-4EE9-8D18-998E457E1034}" type="slidenum">
              <a:rPr lang="zh-CN" altLang="en-US" smtClean="0"/>
              <a:t>‹#›</a:t>
            </a:fld>
            <a:endParaRPr lang="zh-CN" altLang="en-US"/>
          </a:p>
        </p:txBody>
      </p:sp>
    </p:spTree>
    <p:extLst>
      <p:ext uri="{BB962C8B-B14F-4D97-AF65-F5344CB8AC3E}">
        <p14:creationId xmlns:p14="http://schemas.microsoft.com/office/powerpoint/2010/main" val="3163641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86403FE-2BE6-439D-A5AD-45E17546E377}" type="datetimeFigureOut">
              <a:rPr lang="zh-CN" altLang="en-US" smtClean="0"/>
              <a:t>2017/6/12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2373857-B5D5-4EE9-8D18-998E457E1034}" type="slidenum">
              <a:rPr lang="zh-CN" altLang="en-US" smtClean="0"/>
              <a:t>‹#›</a:t>
            </a:fld>
            <a:endParaRPr lang="zh-CN" altLang="en-US"/>
          </a:p>
        </p:txBody>
      </p:sp>
    </p:spTree>
    <p:extLst>
      <p:ext uri="{BB962C8B-B14F-4D97-AF65-F5344CB8AC3E}">
        <p14:creationId xmlns:p14="http://schemas.microsoft.com/office/powerpoint/2010/main" val="826322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86403FE-2BE6-439D-A5AD-45E17546E377}" type="datetimeFigureOut">
              <a:rPr lang="zh-CN" altLang="en-US" smtClean="0"/>
              <a:t>2017/6/12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2373857-B5D5-4EE9-8D18-998E457E1034}" type="slidenum">
              <a:rPr lang="zh-CN" altLang="en-US" smtClean="0"/>
              <a:t>‹#›</a:t>
            </a:fld>
            <a:endParaRPr lang="zh-CN" altLang="en-US"/>
          </a:p>
        </p:txBody>
      </p:sp>
    </p:spTree>
    <p:extLst>
      <p:ext uri="{BB962C8B-B14F-4D97-AF65-F5344CB8AC3E}">
        <p14:creationId xmlns:p14="http://schemas.microsoft.com/office/powerpoint/2010/main" val="1951602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86403FE-2BE6-439D-A5AD-45E17546E377}" type="datetimeFigureOut">
              <a:rPr lang="zh-CN" altLang="en-US" smtClean="0"/>
              <a:t>2017/6/12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2373857-B5D5-4EE9-8D18-998E457E1034}" type="slidenum">
              <a:rPr lang="zh-CN" altLang="en-US" smtClean="0"/>
              <a:t>‹#›</a:t>
            </a:fld>
            <a:endParaRPr lang="zh-CN" altLang="en-US"/>
          </a:p>
        </p:txBody>
      </p:sp>
    </p:spTree>
    <p:extLst>
      <p:ext uri="{BB962C8B-B14F-4D97-AF65-F5344CB8AC3E}">
        <p14:creationId xmlns:p14="http://schemas.microsoft.com/office/powerpoint/2010/main" val="15230739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86403FE-2BE6-439D-A5AD-45E17546E377}" type="datetimeFigureOut">
              <a:rPr lang="zh-CN" altLang="en-US" smtClean="0"/>
              <a:t>2017/6/12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2373857-B5D5-4EE9-8D18-998E457E1034}" type="slidenum">
              <a:rPr lang="zh-CN" altLang="en-US" smtClean="0"/>
              <a:t>‹#›</a:t>
            </a:fld>
            <a:endParaRPr lang="zh-CN" altLang="en-US"/>
          </a:p>
        </p:txBody>
      </p:sp>
    </p:spTree>
    <p:extLst>
      <p:ext uri="{BB962C8B-B14F-4D97-AF65-F5344CB8AC3E}">
        <p14:creationId xmlns:p14="http://schemas.microsoft.com/office/powerpoint/2010/main" val="395508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6403FE-2BE6-439D-A5AD-45E17546E377}" type="datetimeFigureOut">
              <a:rPr lang="zh-CN" altLang="en-US" smtClean="0"/>
              <a:t>2017/6/12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373857-B5D5-4EE9-8D18-998E457E1034}" type="slidenum">
              <a:rPr lang="zh-CN" altLang="en-US" smtClean="0"/>
              <a:t>‹#›</a:t>
            </a:fld>
            <a:endParaRPr lang="zh-CN" altLang="en-US"/>
          </a:p>
        </p:txBody>
      </p:sp>
    </p:spTree>
    <p:extLst>
      <p:ext uri="{BB962C8B-B14F-4D97-AF65-F5344CB8AC3E}">
        <p14:creationId xmlns:p14="http://schemas.microsoft.com/office/powerpoint/2010/main" val="22810413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5.wmf"/><Relationship Id="rId3" Type="http://schemas.openxmlformats.org/officeDocument/2006/relationships/notesSlide" Target="../notesSlides/notesSlide9.xml"/><Relationship Id="rId7" Type="http://schemas.openxmlformats.org/officeDocument/2006/relationships/image" Target="../media/image12.wmf"/><Relationship Id="rId12" Type="http://schemas.openxmlformats.org/officeDocument/2006/relationships/oleObject" Target="../embeddings/oleObject5.bin"/><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4.wmf"/><Relationship Id="rId5" Type="http://schemas.openxmlformats.org/officeDocument/2006/relationships/image" Target="../media/image11.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3.wmf"/></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image" Target="../media/image20.wmf"/><Relationship Id="rId3" Type="http://schemas.openxmlformats.org/officeDocument/2006/relationships/notesSlide" Target="../notesSlides/notesSlide10.xml"/><Relationship Id="rId7" Type="http://schemas.openxmlformats.org/officeDocument/2006/relationships/image" Target="../media/image17.wmf"/><Relationship Id="rId12" Type="http://schemas.openxmlformats.org/officeDocument/2006/relationships/oleObject" Target="../embeddings/oleObject10.bin"/><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oleObject" Target="../embeddings/oleObject7.bin"/><Relationship Id="rId11" Type="http://schemas.openxmlformats.org/officeDocument/2006/relationships/image" Target="../media/image19.wmf"/><Relationship Id="rId5" Type="http://schemas.openxmlformats.org/officeDocument/2006/relationships/image" Target="../media/image16.wmf"/><Relationship Id="rId10" Type="http://schemas.openxmlformats.org/officeDocument/2006/relationships/oleObject" Target="../embeddings/oleObject9.bin"/><Relationship Id="rId4" Type="http://schemas.openxmlformats.org/officeDocument/2006/relationships/oleObject" Target="../embeddings/oleObject6.bin"/><Relationship Id="rId9" Type="http://schemas.openxmlformats.org/officeDocument/2006/relationships/image" Target="../media/image18.wmf"/><Relationship Id="rId14" Type="http://schemas.openxmlformats.org/officeDocument/2006/relationships/oleObject" Target="../embeddings/oleObject11.bin"/></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22.png"/><Relationship Id="rId5" Type="http://schemas.openxmlformats.org/officeDocument/2006/relationships/image" Target="../media/image21.wmf"/><Relationship Id="rId4" Type="http://schemas.openxmlformats.org/officeDocument/2006/relationships/oleObject" Target="../embeddings/oleObject12.bin"/></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15.bin"/><Relationship Id="rId13" Type="http://schemas.openxmlformats.org/officeDocument/2006/relationships/oleObject" Target="../embeddings/oleObject18.bin"/><Relationship Id="rId3" Type="http://schemas.openxmlformats.org/officeDocument/2006/relationships/notesSlide" Target="../notesSlides/notesSlide16.xml"/><Relationship Id="rId7" Type="http://schemas.openxmlformats.org/officeDocument/2006/relationships/image" Target="../media/image25.wmf"/><Relationship Id="rId12" Type="http://schemas.openxmlformats.org/officeDocument/2006/relationships/oleObject" Target="../embeddings/oleObject17.bin"/><Relationship Id="rId17" Type="http://schemas.openxmlformats.org/officeDocument/2006/relationships/image" Target="../media/image29.wmf"/><Relationship Id="rId2" Type="http://schemas.openxmlformats.org/officeDocument/2006/relationships/slideLayout" Target="../slideLayouts/slideLayout1.xml"/><Relationship Id="rId16" Type="http://schemas.openxmlformats.org/officeDocument/2006/relationships/oleObject" Target="../embeddings/oleObject20.bin"/><Relationship Id="rId1" Type="http://schemas.openxmlformats.org/officeDocument/2006/relationships/vmlDrawing" Target="../drawings/vmlDrawing4.vml"/><Relationship Id="rId6" Type="http://schemas.openxmlformats.org/officeDocument/2006/relationships/oleObject" Target="../embeddings/oleObject14.bin"/><Relationship Id="rId11" Type="http://schemas.openxmlformats.org/officeDocument/2006/relationships/image" Target="../media/image27.wmf"/><Relationship Id="rId5" Type="http://schemas.openxmlformats.org/officeDocument/2006/relationships/image" Target="../media/image24.wmf"/><Relationship Id="rId15" Type="http://schemas.openxmlformats.org/officeDocument/2006/relationships/oleObject" Target="../embeddings/oleObject19.bin"/><Relationship Id="rId10" Type="http://schemas.openxmlformats.org/officeDocument/2006/relationships/oleObject" Target="../embeddings/oleObject16.bin"/><Relationship Id="rId4" Type="http://schemas.openxmlformats.org/officeDocument/2006/relationships/oleObject" Target="../embeddings/oleObject13.bin"/><Relationship Id="rId9" Type="http://schemas.openxmlformats.org/officeDocument/2006/relationships/image" Target="../media/image26.wmf"/><Relationship Id="rId14" Type="http://schemas.openxmlformats.org/officeDocument/2006/relationships/image" Target="../media/image28.wm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1.wmf"/><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oleObject" Target="../embeddings/oleObject22.bin"/><Relationship Id="rId5" Type="http://schemas.openxmlformats.org/officeDocument/2006/relationships/image" Target="../media/image30.wmf"/><Relationship Id="rId4" Type="http://schemas.openxmlformats.org/officeDocument/2006/relationships/oleObject" Target="../embeddings/oleObject21.bin"/></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5.jpg"/><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9.jp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0.jpg"/><Relationship Id="rId5" Type="http://schemas.openxmlformats.org/officeDocument/2006/relationships/image" Target="../media/image49.jpeg"/><Relationship Id="rId4" Type="http://schemas.openxmlformats.org/officeDocument/2006/relationships/slide" Target="slide1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PicPr>
            <a:picLocks noChangeAspect="1"/>
          </p:cNvPicPr>
          <p:nvPr/>
        </p:nvPicPr>
        <p:blipFill rotWithShape="1">
          <a:blip r:embed="rId5" cstate="print">
            <a:extLst>
              <a:ext uri="{28A0092B-C50C-407E-A947-70E740481C1C}">
                <a14:useLocalDpi xmlns:a14="http://schemas.microsoft.com/office/drawing/2010/main" val="0"/>
              </a:ext>
            </a:extLst>
          </a:blip>
          <a:srcRect t="80400"/>
          <a:stretch/>
        </p:blipFill>
        <p:spPr>
          <a:xfrm>
            <a:off x="0" y="5513832"/>
            <a:ext cx="12192000" cy="1344168"/>
          </a:xfrm>
          <a:prstGeom prst="rect">
            <a:avLst/>
          </a:prstGeom>
        </p:spPr>
      </p:pic>
      <p:sp>
        <p:nvSpPr>
          <p:cNvPr id="6" name="圆角矩形 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3204847" y="-1009933"/>
            <a:ext cx="5843266" cy="4776716"/>
          </a:xfrm>
          <a:prstGeom prst="roundRect">
            <a:avLst>
              <a:gd name="adj" fmla="val 11174"/>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圆角矩形 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3191199" y="5175913"/>
            <a:ext cx="5843266" cy="2739788"/>
          </a:xfrm>
          <a:prstGeom prst="roundRect">
            <a:avLst>
              <a:gd name="adj" fmla="val 11174"/>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矩形 7"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5261284" y="5770417"/>
            <a:ext cx="1685654" cy="830997"/>
          </a:xfrm>
          <a:prstGeom prst="rect">
            <a:avLst/>
          </a:prstGeom>
        </p:spPr>
        <p:txBody>
          <a:bodyPr wrap="none">
            <a:spAutoFit/>
          </a:bodyPr>
          <a:lstStyle/>
          <a:p>
            <a:r>
              <a:rPr lang="en-US" altLang="zh-CN" sz="4800" b="1" spc="-150" dirty="0" smtClean="0">
                <a:solidFill>
                  <a:prstClr val="white"/>
                </a:solidFill>
                <a:ea typeface="Microsoft YaHei UI" panose="020B0503020204020204" pitchFamily="34" charset="-122"/>
                <a:cs typeface="Meiryo UI" panose="020B0604030504040204" pitchFamily="34" charset="-128"/>
              </a:rPr>
              <a:t>BEGIN</a:t>
            </a:r>
            <a:endParaRPr lang="zh-CN" altLang="en-US" sz="4800" b="1" dirty="0">
              <a:solidFill>
                <a:prstClr val="white"/>
              </a:solidFill>
            </a:endParaRPr>
          </a:p>
        </p:txBody>
      </p:sp>
      <p:sp>
        <p:nvSpPr>
          <p:cNvPr id="11" name="矩形 1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3438863" y="1448103"/>
            <a:ext cx="5314275" cy="707886"/>
          </a:xfrm>
          <a:prstGeom prst="rect">
            <a:avLst/>
          </a:prstGeom>
        </p:spPr>
        <p:txBody>
          <a:bodyPr wrap="none">
            <a:spAutoFit/>
          </a:bodyPr>
          <a:lstStyle/>
          <a:p>
            <a:r>
              <a:rPr lang="zh-CN" altLang="en-US" sz="4000" b="1" dirty="0" smtClean="0">
                <a:solidFill>
                  <a:prstClr val="white"/>
                </a:solidFill>
                <a:latin typeface="微软雅黑" panose="020B0503020204020204" pitchFamily="34" charset="-122"/>
                <a:ea typeface="微软雅黑" panose="020B0503020204020204" pitchFamily="34" charset="-122"/>
              </a:rPr>
              <a:t>欢迎来到艾滋病的世界</a:t>
            </a:r>
            <a:endParaRPr lang="zh-CN" altLang="en-US" sz="4000" b="1" dirty="0">
              <a:solidFill>
                <a:prstClr val="white"/>
              </a:solidFill>
              <a:latin typeface="微软雅黑" panose="020B0503020204020204" pitchFamily="34" charset="-122"/>
              <a:ea typeface="微软雅黑" panose="020B0503020204020204" pitchFamily="34" charset="-122"/>
            </a:endParaRPr>
          </a:p>
        </p:txBody>
      </p:sp>
      <p:sp>
        <p:nvSpPr>
          <p:cNvPr id="12" name="TextBox 62"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txBox="1"/>
          <p:nvPr/>
        </p:nvSpPr>
        <p:spPr>
          <a:xfrm>
            <a:off x="4383871" y="2284281"/>
            <a:ext cx="3457922" cy="830997"/>
          </a:xfrm>
          <a:prstGeom prst="rect">
            <a:avLst/>
          </a:prstGeom>
          <a:noFill/>
          <a:effectLst/>
        </p:spPr>
        <p:txBody>
          <a:bodyPr wrap="square" rtlCol="0">
            <a:spAutoFit/>
          </a:bodyPr>
          <a:lstStyle/>
          <a:p>
            <a:pPr algn="ctr">
              <a:lnSpc>
                <a:spcPct val="150000"/>
              </a:lnSpc>
            </a:pPr>
            <a:r>
              <a:rPr lang="en-US" altLang="zh-CN" sz="1600" dirty="0" smtClean="0">
                <a:solidFill>
                  <a:prstClr val="white"/>
                </a:solidFill>
                <a:ea typeface="Microsoft JhengHei Light" panose="020B0304030504040204" pitchFamily="34" charset="-120"/>
                <a:cs typeface="Helvetica" panose="020B0604020202020204" pitchFamily="34" charset="0"/>
              </a:rPr>
              <a:t>2014 </a:t>
            </a:r>
            <a:r>
              <a:rPr lang="zh-CN" altLang="en-US" sz="1600" dirty="0" smtClean="0">
                <a:solidFill>
                  <a:prstClr val="white"/>
                </a:solidFill>
                <a:ea typeface="Microsoft JhengHei Light" panose="020B0304030504040204" pitchFamily="34" charset="-120"/>
                <a:cs typeface="Helvetica" panose="020B0604020202020204" pitchFamily="34" charset="0"/>
              </a:rPr>
              <a:t>级金融智能与信息管理实验班</a:t>
            </a:r>
            <a:endParaRPr lang="en-US" altLang="zh-CN" sz="1600" dirty="0" smtClean="0">
              <a:solidFill>
                <a:prstClr val="white"/>
              </a:solidFill>
              <a:ea typeface="Microsoft JhengHei Light" panose="020B0304030504040204" pitchFamily="34" charset="-120"/>
              <a:cs typeface="Helvetica" panose="020B0604020202020204" pitchFamily="34" charset="0"/>
            </a:endParaRPr>
          </a:p>
          <a:p>
            <a:pPr algn="ctr">
              <a:lnSpc>
                <a:spcPct val="150000"/>
              </a:lnSpc>
            </a:pPr>
            <a:r>
              <a:rPr lang="zh-CN" altLang="en-US" sz="1600" dirty="0" smtClean="0">
                <a:solidFill>
                  <a:prstClr val="white"/>
                </a:solidFill>
                <a:ea typeface="Microsoft JhengHei Light" panose="020B0304030504040204" pitchFamily="34" charset="-120"/>
                <a:cs typeface="Helvetica" panose="020B0604020202020204" pitchFamily="34" charset="0"/>
              </a:rPr>
              <a:t>胡炘 周申豪 兰后</a:t>
            </a:r>
            <a:endParaRPr lang="en-US" altLang="zh-CN" sz="1600" dirty="0">
              <a:solidFill>
                <a:prstClr val="white"/>
              </a:solidFill>
              <a:ea typeface="Microsoft JhengHei Light" panose="020B0304030504040204" pitchFamily="34" charset="-120"/>
              <a:cs typeface="Helvetica" panose="020B0604020202020204" pitchFamily="34" charset="0"/>
            </a:endParaRPr>
          </a:p>
        </p:txBody>
      </p:sp>
      <p:sp>
        <p:nvSpPr>
          <p:cNvPr id="13" name="矩形 12"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989745" y="187058"/>
            <a:ext cx="2185214" cy="1323439"/>
          </a:xfrm>
          <a:prstGeom prst="rect">
            <a:avLst/>
          </a:prstGeom>
        </p:spPr>
        <p:txBody>
          <a:bodyPr wrap="none">
            <a:spAutoFit/>
          </a:bodyPr>
          <a:lstStyle/>
          <a:p>
            <a:r>
              <a:rPr lang="en-US" altLang="zh-CN" sz="8000" b="1" spc="-150" dirty="0" smtClean="0">
                <a:solidFill>
                  <a:prstClr val="white"/>
                </a:solidFill>
                <a:ea typeface="Microsoft YaHei UI" panose="020B0503020204020204" pitchFamily="34" charset="-122"/>
                <a:cs typeface="Meiryo UI" panose="020B0604030504040204" pitchFamily="34" charset="-128"/>
              </a:rPr>
              <a:t>2017</a:t>
            </a:r>
            <a:endParaRPr lang="zh-CN" altLang="en-US" sz="8000" b="1" dirty="0">
              <a:solidFill>
                <a:prstClr val="white"/>
              </a:solidFill>
            </a:endParaRPr>
          </a:p>
        </p:txBody>
      </p:sp>
      <p:pic>
        <p:nvPicPr>
          <p:cNvPr id="9" name="BJ托马斯-Raindrops Keep Falling On My Head" descr="e7d195523061f1c0205959036996ad55c215b892a7aac5c0B9ADEF7896FB48F2EF97163A2DE1401E1875DEDC438B7864AD24CA23553DBBBD975DAF4CAD4A2592689FFB6CEE59FFA55B2702D0E5EE29CDFC0DD98BC7D6A39AC4E055256EE11BBEDCDB7C9722D66262996B68DE860BD3C77EBCAECB599909EC0E07B61811075331ABCDE6990254B8C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057381" y="8253620"/>
            <a:ext cx="609600" cy="609600"/>
          </a:xfrm>
          <a:prstGeom prst="rect">
            <a:avLst/>
          </a:prstGeom>
        </p:spPr>
      </p:pic>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solidFill>
                  <a:prstClr val="black"/>
                </a:solidFill>
              </a:rPr>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solidFill>
                <a:prstClr val="black"/>
              </a:solidFill>
            </a:endParaRPr>
          </a:p>
        </p:txBody>
      </p:sp>
      <p:sp>
        <p:nvSpPr>
          <p:cNvPr id="14" name="矩形 13"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5120349" y="1378425"/>
            <a:ext cx="1951303" cy="707886"/>
          </a:xfrm>
          <a:prstGeom prst="rect">
            <a:avLst/>
          </a:prstGeom>
        </p:spPr>
        <p:txBody>
          <a:bodyPr wrap="none">
            <a:spAutoFit/>
          </a:bodyPr>
          <a:lstStyle/>
          <a:p>
            <a:r>
              <a:rPr lang="en-US" altLang="zh-CN" sz="4000" b="1" dirty="0" smtClean="0">
                <a:solidFill>
                  <a:prstClr val="white"/>
                </a:solidFill>
                <a:latin typeface="微软雅黑" panose="020B0503020204020204" pitchFamily="34" charset="-122"/>
                <a:ea typeface="微软雅黑" panose="020B0503020204020204" pitchFamily="34" charset="-122"/>
              </a:rPr>
              <a:t>Report</a:t>
            </a:r>
            <a:endParaRPr lang="zh-CN" altLang="en-US" sz="4000" b="1"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46284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par>
                                <p:cTn id="8" presetID="22" presetClass="entr" presetSubtype="8"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00000" numSld="999" showWhenStopped="0">
                <p:cTn id="11" repeatCount="indefinite" fill="remove" display="0">
                  <p:stCondLst>
                    <p:cond delay="indefinite"/>
                  </p:stCondLst>
                  <p:endCondLst>
                    <p:cond evt="onStopAudio" delay="0">
                      <p:tgtEl>
                        <p:sldTgt/>
                      </p:tgtEl>
                    </p:cond>
                  </p:endCondLst>
                </p:cTn>
                <p:tgtEl>
                  <p:spTgt spid="9"/>
                </p:tgtEl>
              </p:cMediaNode>
            </p:audio>
          </p:childTnLst>
        </p:cTn>
      </p:par>
    </p:tnLst>
    <p:bldLst>
      <p:bldP spid="11" grpId="0"/>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19" name="矩形 18"/>
          <p:cNvSpPr/>
          <p:nvPr/>
        </p:nvSpPr>
        <p:spPr>
          <a:xfrm>
            <a:off x="1299831" y="1166381"/>
            <a:ext cx="10252188" cy="1292662"/>
          </a:xfrm>
          <a:prstGeom prst="rect">
            <a:avLst/>
          </a:prstGeom>
        </p:spPr>
        <p:txBody>
          <a:bodyPr wrap="square">
            <a:spAutoFit/>
          </a:bodyPr>
          <a:lstStyle/>
          <a:p>
            <a:r>
              <a:rPr lang="en-US" altLang="zh-CN" sz="2400" b="1" smtClean="0">
                <a:solidFill>
                  <a:srgbClr val="404040"/>
                </a:solidFill>
                <a:latin typeface="微软雅黑" panose="020B0503020204020204" pitchFamily="34" charset="-122"/>
                <a:ea typeface="微软雅黑" panose="020B0503020204020204" pitchFamily="34" charset="-122"/>
                <a:cs typeface="Arial" panose="020B0604020202020204" pitchFamily="34" charset="0"/>
              </a:rPr>
              <a:t>2.</a:t>
            </a:r>
            <a:r>
              <a:rPr lang="zh-CN" altLang="en-US" sz="2400" b="1" smtClean="0">
                <a:solidFill>
                  <a:srgbClr val="404040"/>
                </a:solidFill>
                <a:latin typeface="微软雅黑" panose="020B0503020204020204" pitchFamily="34" charset="-122"/>
                <a:ea typeface="微软雅黑" panose="020B0503020204020204" pitchFamily="34" charset="-122"/>
                <a:cs typeface="Arial" panose="020B0604020202020204" pitchFamily="34" charset="0"/>
              </a:rPr>
              <a:t>百度搜索指数数据</a:t>
            </a:r>
            <a:endParaRPr lang="en-US" altLang="zh-CN" sz="2400" b="1" smtClean="0">
              <a:solidFill>
                <a:srgbClr val="404040"/>
              </a:solidFill>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pP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运用</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文献综述法、百度相关关键词</a:t>
            </a:r>
            <a:r>
              <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推荐</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、手工</a:t>
            </a:r>
            <a:r>
              <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查找</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补充等办法</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选取与艾滋病</a:t>
            </a:r>
            <a:r>
              <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相关</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的</a:t>
            </a:r>
            <a:r>
              <a:rPr lang="en-US" altLang="zh-CN" b="1"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68</a:t>
            </a:r>
            <a:r>
              <a:rPr lang="zh-CN" altLang="en-US" b="1"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个</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关键词</a:t>
            </a:r>
            <a:endParaRPr lang="en-US" altLang="zh-CN"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pP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可获得从</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2011</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年</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月</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日到</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2015</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年</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12</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月</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31</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日的日数据，将之按月份合并成</a:t>
            </a:r>
            <a:r>
              <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相应</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的</a:t>
            </a:r>
            <a:r>
              <a:rPr lang="en-US" altLang="zh-CN" b="1"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60</a:t>
            </a:r>
            <a:r>
              <a:rPr lang="zh-CN" altLang="en-US" b="1"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个月</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的月度</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数据。</a:t>
            </a:r>
          </a:p>
        </p:txBody>
      </p:sp>
      <p:pic>
        <p:nvPicPr>
          <p:cNvPr id="31" name="图片 30"/>
          <p:cNvPicPr>
            <a:picLocks noChangeAspect="1"/>
          </p:cNvPicPr>
          <p:nvPr/>
        </p:nvPicPr>
        <p:blipFill>
          <a:blip r:embed="rId3"/>
          <a:stretch>
            <a:fillRect/>
          </a:stretch>
        </p:blipFill>
        <p:spPr>
          <a:xfrm>
            <a:off x="1655877" y="2896774"/>
            <a:ext cx="8880246" cy="3401185"/>
          </a:xfrm>
          <a:prstGeom prst="rect">
            <a:avLst/>
          </a:prstGeom>
          <a:effectLst>
            <a:outerShdw blurRad="63500" sx="102000" sy="102000" algn="ctr" rotWithShape="0">
              <a:prstClr val="black">
                <a:alpha val="40000"/>
              </a:prstClr>
            </a:outerShdw>
          </a:effectLst>
        </p:spPr>
      </p:pic>
      <p:grpSp>
        <p:nvGrpSpPr>
          <p:cNvPr id="30" name="组合 29"/>
          <p:cNvGrpSpPr/>
          <p:nvPr/>
        </p:nvGrpSpPr>
        <p:grpSpPr>
          <a:xfrm>
            <a:off x="3719349" y="4020829"/>
            <a:ext cx="3119656" cy="1398577"/>
            <a:chOff x="4083385" y="3880247"/>
            <a:chExt cx="3119656" cy="1398577"/>
          </a:xfrm>
        </p:grpSpPr>
        <p:pic>
          <p:nvPicPr>
            <p:cNvPr id="26" name="图片 25"/>
            <p:cNvPicPr>
              <a:picLocks noChangeAspect="1"/>
            </p:cNvPicPr>
            <p:nvPr/>
          </p:nvPicPr>
          <p:blipFill rotWithShape="1">
            <a:blip r:embed="rId4">
              <a:extLst>
                <a:ext uri="{28A0092B-C50C-407E-A947-70E740481C1C}">
                  <a14:useLocalDpi xmlns:a14="http://schemas.microsoft.com/office/drawing/2010/main" val="0"/>
                </a:ext>
              </a:extLst>
            </a:blip>
            <a:srcRect t="22912" b="2"/>
            <a:stretch/>
          </p:blipFill>
          <p:spPr>
            <a:xfrm>
              <a:off x="5648808" y="3880247"/>
              <a:ext cx="1554233" cy="739270"/>
            </a:xfrm>
            <a:prstGeom prst="rect">
              <a:avLst/>
            </a:prstGeom>
          </p:spPr>
        </p:pic>
        <p:grpSp>
          <p:nvGrpSpPr>
            <p:cNvPr id="29" name="组合 28"/>
            <p:cNvGrpSpPr/>
            <p:nvPr/>
          </p:nvGrpSpPr>
          <p:grpSpPr>
            <a:xfrm>
              <a:off x="4083385" y="3880247"/>
              <a:ext cx="3119656" cy="1398577"/>
              <a:chOff x="4083385" y="3880247"/>
              <a:chExt cx="3119656" cy="1398577"/>
            </a:xfrm>
          </p:grpSpPr>
          <p:sp>
            <p:nvSpPr>
              <p:cNvPr id="4" name="椭圆 3"/>
              <p:cNvSpPr/>
              <p:nvPr/>
            </p:nvSpPr>
            <p:spPr>
              <a:xfrm>
                <a:off x="4083385" y="4925291"/>
                <a:ext cx="353533" cy="353533"/>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flipV="1">
                <a:off x="4343400" y="4249883"/>
                <a:ext cx="413763" cy="6949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757163" y="4249882"/>
                <a:ext cx="8954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5648808" y="3880247"/>
                <a:ext cx="1554233" cy="73927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2" name="圆角矩形 31"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57200" y="360913"/>
            <a:ext cx="679470"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mtClean="0"/>
              <a:t>2-1</a:t>
            </a:r>
            <a:endParaRPr lang="zh-CN" altLang="en-US" sz="2400" b="1" dirty="0"/>
          </a:p>
        </p:txBody>
      </p:sp>
      <p:grpSp>
        <p:nvGrpSpPr>
          <p:cNvPr id="33" name="组合 32"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34" name="矩形 33"/>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rgbClr val="EE534F"/>
                  </a:solidFill>
                  <a:ea typeface="Microsoft YaHei UI" panose="020B0503020204020204" pitchFamily="34" charset="-122"/>
                </a:rPr>
                <a:t>数据</a:t>
              </a:r>
              <a:r>
                <a:rPr lang="zh-CN" altLang="en-US" sz="2400" dirty="0" smtClean="0">
                  <a:solidFill>
                    <a:schemeClr val="tx1">
                      <a:lumMod val="75000"/>
                      <a:lumOff val="25000"/>
                    </a:schemeClr>
                  </a:solidFill>
                  <a:ea typeface="Microsoft YaHei UI" panose="020B0503020204020204" pitchFamily="34" charset="-122"/>
                </a:rPr>
                <a:t>采集</a:t>
              </a:r>
              <a:endParaRPr lang="zh-CN" altLang="en-US" sz="2400" dirty="0">
                <a:solidFill>
                  <a:schemeClr val="tx1">
                    <a:lumMod val="75000"/>
                    <a:lumOff val="25000"/>
                  </a:schemeClr>
                </a:solidFill>
                <a:ea typeface="Microsoft YaHei UI" panose="020B0503020204020204" pitchFamily="34" charset="-122"/>
              </a:endParaRPr>
            </a:p>
          </p:txBody>
        </p:sp>
        <p:sp>
          <p:nvSpPr>
            <p:cNvPr id="35" name="矩形 34"/>
            <p:cNvSpPr/>
            <p:nvPr/>
          </p:nvSpPr>
          <p:spPr>
            <a:xfrm>
              <a:off x="1299831" y="686775"/>
              <a:ext cx="3654940" cy="276999"/>
            </a:xfrm>
            <a:prstGeom prst="rect">
              <a:avLst/>
            </a:prstGeom>
          </p:spPr>
          <p:txBody>
            <a:bodyPr wrap="square">
              <a:spAutoFit/>
            </a:bodyPr>
            <a:lstStyle/>
            <a:p>
              <a:pPr algn="just"/>
              <a:r>
                <a:rPr lang="en-US" altLang="zh-CN" sz="1200" dirty="0">
                  <a:solidFill>
                    <a:srgbClr val="262425"/>
                  </a:solidFill>
                  <a:ea typeface="Roboto" panose="02000000000000000000" pitchFamily="2" charset="0"/>
                  <a:cs typeface="Open Sans" panose="020B0606030504020204" pitchFamily="34" charset="0"/>
                </a:rPr>
                <a:t>Data Collection</a:t>
              </a:r>
            </a:p>
          </p:txBody>
        </p:sp>
      </p:grpSp>
    </p:spTree>
    <p:extLst>
      <p:ext uri="{BB962C8B-B14F-4D97-AF65-F5344CB8AC3E}">
        <p14:creationId xmlns:p14="http://schemas.microsoft.com/office/powerpoint/2010/main" val="368301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16" name="圆角矩形 1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57200" y="360913"/>
            <a:ext cx="679470"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mtClean="0"/>
              <a:t>2-2</a:t>
            </a:r>
            <a:endParaRPr lang="zh-CN" altLang="en-US" sz="2400" b="1" dirty="0"/>
          </a:p>
        </p:txBody>
      </p:sp>
      <p:grpSp>
        <p:nvGrpSpPr>
          <p:cNvPr id="17" name="组合 1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18" name="矩形 17"/>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smtClean="0">
                  <a:solidFill>
                    <a:srgbClr val="EE534F"/>
                  </a:solidFill>
                  <a:ea typeface="Microsoft YaHei UI" panose="020B0503020204020204" pitchFamily="34" charset="-122"/>
                </a:rPr>
                <a:t>数据</a:t>
              </a:r>
              <a:r>
                <a:rPr lang="zh-CN" altLang="en-US" sz="2400">
                  <a:solidFill>
                    <a:schemeClr val="tx1">
                      <a:lumMod val="75000"/>
                      <a:lumOff val="25000"/>
                    </a:schemeClr>
                  </a:solidFill>
                  <a:ea typeface="Microsoft YaHei UI" panose="020B0503020204020204" pitchFamily="34" charset="-122"/>
                </a:rPr>
                <a:t>处理</a:t>
              </a:r>
              <a:endParaRPr lang="zh-CN" altLang="en-US" sz="2400" dirty="0">
                <a:solidFill>
                  <a:schemeClr val="tx1">
                    <a:lumMod val="75000"/>
                    <a:lumOff val="25000"/>
                  </a:schemeClr>
                </a:solidFill>
                <a:ea typeface="Microsoft YaHei UI" panose="020B0503020204020204" pitchFamily="34" charset="-122"/>
              </a:endParaRPr>
            </a:p>
          </p:txBody>
        </p:sp>
        <p:sp>
          <p:nvSpPr>
            <p:cNvPr id="20" name="矩形 19"/>
            <p:cNvSpPr/>
            <p:nvPr/>
          </p:nvSpPr>
          <p:spPr>
            <a:xfrm>
              <a:off x="1299831" y="686775"/>
              <a:ext cx="3654940" cy="276999"/>
            </a:xfrm>
            <a:prstGeom prst="rect">
              <a:avLst/>
            </a:prstGeom>
          </p:spPr>
          <p:txBody>
            <a:bodyPr wrap="square">
              <a:spAutoFit/>
            </a:bodyPr>
            <a:lstStyle/>
            <a:p>
              <a:pPr algn="just"/>
              <a:r>
                <a:rPr lang="en-US" altLang="zh-CN" sz="1200" smtClean="0">
                  <a:solidFill>
                    <a:srgbClr val="262425"/>
                  </a:solidFill>
                  <a:ea typeface="Roboto" panose="02000000000000000000" pitchFamily="2" charset="0"/>
                  <a:cs typeface="Open Sans" panose="020B0606030504020204" pitchFamily="34" charset="0"/>
                </a:rPr>
                <a:t>Data processing </a:t>
              </a:r>
              <a:endParaRPr lang="en-US" altLang="zh-CN" sz="1200" dirty="0">
                <a:solidFill>
                  <a:srgbClr val="262425"/>
                </a:solidFill>
                <a:ea typeface="Roboto" panose="02000000000000000000" pitchFamily="2" charset="0"/>
                <a:cs typeface="Open Sans" panose="020B0606030504020204" pitchFamily="34" charset="0"/>
              </a:endParaRPr>
            </a:p>
          </p:txBody>
        </p:sp>
      </p:grpSp>
      <p:sp>
        <p:nvSpPr>
          <p:cNvPr id="25" name="矩形 24"/>
          <p:cNvSpPr/>
          <p:nvPr/>
        </p:nvSpPr>
        <p:spPr>
          <a:xfrm>
            <a:off x="457200" y="3095048"/>
            <a:ext cx="4104193" cy="1338828"/>
          </a:xfrm>
          <a:prstGeom prst="rect">
            <a:avLst/>
          </a:prstGeom>
        </p:spPr>
        <p:txBody>
          <a:bodyPr wrap="square">
            <a:spAutoFit/>
          </a:bodyPr>
          <a:lstStyle/>
          <a:p>
            <a:pPr>
              <a:lnSpc>
                <a:spcPct val="150000"/>
              </a:lnSpc>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时差相关分析法，是利用时差相关系数来确定整个时间序列内两个或更多个序列之间的平均关系的一种</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方法。</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7" name="矩形 26"/>
          <p:cNvSpPr/>
          <p:nvPr/>
        </p:nvSpPr>
        <p:spPr>
          <a:xfrm>
            <a:off x="372980" y="2453692"/>
            <a:ext cx="2815388" cy="523220"/>
          </a:xfrm>
          <a:prstGeom prst="rect">
            <a:avLst/>
          </a:prstGeom>
          <a:noFill/>
        </p:spPr>
        <p:txBody>
          <a:bodyPr wrap="square" lIns="91440" tIns="45720" rIns="91440" bIns="45720">
            <a:spAutoFit/>
          </a:bodyPr>
          <a:lstStyle/>
          <a:p>
            <a:pPr algn="ctr"/>
            <a:r>
              <a:rPr lang="en-US" altLang="zh-CN" sz="2800" b="1"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sz="2800" b="1"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时差</a:t>
            </a:r>
            <a:r>
              <a:rPr lang="zh-CN" altLang="en-US" sz="28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相关分析</a:t>
            </a:r>
            <a:endParaRPr lang="zh-CN" altLang="en-US" sz="2800" b="1" cap="none" spc="0" dirty="0">
              <a:ln w="0"/>
              <a:solidFill>
                <a:srgbClr val="EE534F"/>
              </a:solidFill>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32" name="对象 31"/>
          <p:cNvGraphicFramePr>
            <a:graphicFrameLocks noChangeAspect="1"/>
          </p:cNvGraphicFramePr>
          <p:nvPr>
            <p:extLst/>
          </p:nvPr>
        </p:nvGraphicFramePr>
        <p:xfrm>
          <a:off x="6256364" y="2861623"/>
          <a:ext cx="4295312" cy="1958662"/>
        </p:xfrm>
        <a:graphic>
          <a:graphicData uri="http://schemas.openxmlformats.org/presentationml/2006/ole">
            <mc:AlternateContent xmlns:mc="http://schemas.openxmlformats.org/markup-compatibility/2006">
              <mc:Choice xmlns:v="urn:schemas-microsoft-com:vml" Requires="v">
                <p:oleObj spid="_x0000_s7170" name="Equation" r:id="rId4" imgW="2387600" imgH="1092200" progId="Equation.DSMT4">
                  <p:embed/>
                </p:oleObj>
              </mc:Choice>
              <mc:Fallback>
                <p:oleObj name="Equation" r:id="rId4" imgW="2387600" imgH="1092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6364" y="2861623"/>
                        <a:ext cx="4295312" cy="1958662"/>
                      </a:xfrm>
                      <a:prstGeom prst="rect">
                        <a:avLst/>
                      </a:prstGeom>
                      <a:noFill/>
                    </p:spPr>
                  </p:pic>
                </p:oleObj>
              </mc:Fallback>
            </mc:AlternateContent>
          </a:graphicData>
        </a:graphic>
      </p:graphicFrame>
      <p:sp>
        <p:nvSpPr>
          <p:cNvPr id="33" name="矩形 32"/>
          <p:cNvSpPr/>
          <p:nvPr/>
        </p:nvSpPr>
        <p:spPr>
          <a:xfrm>
            <a:off x="5321653" y="936104"/>
            <a:ext cx="2492990" cy="369332"/>
          </a:xfrm>
          <a:prstGeom prst="rect">
            <a:avLst/>
          </a:prstGeom>
        </p:spPr>
        <p:txBody>
          <a:bodyPr wrap="none">
            <a:spAutoFit/>
          </a:bodyPr>
          <a:lstStyle/>
          <a:p>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基准</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指标（发病数）为</a:t>
            </a:r>
          </a:p>
        </p:txBody>
      </p:sp>
      <p:graphicFrame>
        <p:nvGraphicFramePr>
          <p:cNvPr id="34" name="对象 33"/>
          <p:cNvGraphicFramePr>
            <a:graphicFrameLocks noChangeAspect="1"/>
          </p:cNvGraphicFramePr>
          <p:nvPr>
            <p:extLst/>
          </p:nvPr>
        </p:nvGraphicFramePr>
        <p:xfrm>
          <a:off x="8018559" y="870994"/>
          <a:ext cx="2456126" cy="499551"/>
        </p:xfrm>
        <a:graphic>
          <a:graphicData uri="http://schemas.openxmlformats.org/presentationml/2006/ole">
            <mc:AlternateContent xmlns:mc="http://schemas.openxmlformats.org/markup-compatibility/2006">
              <mc:Choice xmlns:v="urn:schemas-microsoft-com:vml" Requires="v">
                <p:oleObj spid="_x0000_s7171" name="Equation" r:id="rId6" imgW="1130300" imgH="228600" progId="Equation.DSMT4">
                  <p:embed/>
                </p:oleObj>
              </mc:Choice>
              <mc:Fallback>
                <p:oleObj name="Equation" r:id="rId6" imgW="113030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18559" y="870994"/>
                        <a:ext cx="2456126" cy="499551"/>
                      </a:xfrm>
                      <a:prstGeom prst="rect">
                        <a:avLst/>
                      </a:prstGeom>
                      <a:noFill/>
                    </p:spPr>
                  </p:pic>
                </p:oleObj>
              </mc:Fallback>
            </mc:AlternateContent>
          </a:graphicData>
        </a:graphic>
      </p:graphicFrame>
      <p:sp>
        <p:nvSpPr>
          <p:cNvPr id="35" name="矩形 34"/>
          <p:cNvSpPr/>
          <p:nvPr/>
        </p:nvSpPr>
        <p:spPr>
          <a:xfrm>
            <a:off x="5321653" y="1700582"/>
            <a:ext cx="2492990" cy="369332"/>
          </a:xfrm>
          <a:prstGeom prst="rect">
            <a:avLst/>
          </a:prstGeom>
        </p:spPr>
        <p:txBody>
          <a:bodyPr wrap="none">
            <a:spAutoFit/>
          </a:bodyPr>
          <a:lstStyle/>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被选指标（关键词）为</a:t>
            </a:r>
          </a:p>
        </p:txBody>
      </p:sp>
      <p:graphicFrame>
        <p:nvGraphicFramePr>
          <p:cNvPr id="36" name="对象 35"/>
          <p:cNvGraphicFramePr>
            <a:graphicFrameLocks noChangeAspect="1"/>
          </p:cNvGraphicFramePr>
          <p:nvPr>
            <p:extLst/>
          </p:nvPr>
        </p:nvGraphicFramePr>
        <p:xfrm>
          <a:off x="7922930" y="1668039"/>
          <a:ext cx="2496673" cy="507798"/>
        </p:xfrm>
        <a:graphic>
          <a:graphicData uri="http://schemas.openxmlformats.org/presentationml/2006/ole">
            <mc:AlternateContent xmlns:mc="http://schemas.openxmlformats.org/markup-compatibility/2006">
              <mc:Choice xmlns:v="urn:schemas-microsoft-com:vml" Requires="v">
                <p:oleObj spid="_x0000_s7172" name="Equation" r:id="rId8" imgW="1130300" imgH="228600" progId="Equation.DSMT4">
                  <p:embed/>
                </p:oleObj>
              </mc:Choice>
              <mc:Fallback>
                <p:oleObj name="Equation" r:id="rId8" imgW="113030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22930" y="1668039"/>
                        <a:ext cx="2496673" cy="507798"/>
                      </a:xfrm>
                      <a:prstGeom prst="rect">
                        <a:avLst/>
                      </a:prstGeom>
                      <a:noFill/>
                    </p:spPr>
                  </p:pic>
                </p:oleObj>
              </mc:Fallback>
            </mc:AlternateContent>
          </a:graphicData>
        </a:graphic>
      </p:graphicFrame>
      <p:sp>
        <p:nvSpPr>
          <p:cNvPr id="37" name="矩形 36"/>
          <p:cNvSpPr/>
          <p:nvPr/>
        </p:nvSpPr>
        <p:spPr>
          <a:xfrm>
            <a:off x="5321653" y="2479598"/>
            <a:ext cx="1869423" cy="369332"/>
          </a:xfrm>
          <a:prstGeom prst="rect">
            <a:avLst/>
          </a:prstGeom>
        </p:spPr>
        <p:txBody>
          <a:bodyPr wrap="none">
            <a:spAutoFit/>
          </a:bodyPr>
          <a:lstStyle/>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时差相关系数为 </a:t>
            </a:r>
          </a:p>
        </p:txBody>
      </p:sp>
      <p:graphicFrame>
        <p:nvGraphicFramePr>
          <p:cNvPr id="6" name="对象 5"/>
          <p:cNvGraphicFramePr>
            <a:graphicFrameLocks noChangeAspect="1"/>
          </p:cNvGraphicFramePr>
          <p:nvPr>
            <p:extLst/>
          </p:nvPr>
        </p:nvGraphicFramePr>
        <p:xfrm>
          <a:off x="5631867" y="5548839"/>
          <a:ext cx="3118418" cy="420421"/>
        </p:xfrm>
        <a:graphic>
          <a:graphicData uri="http://schemas.openxmlformats.org/presentationml/2006/ole">
            <mc:AlternateContent xmlns:mc="http://schemas.openxmlformats.org/markup-compatibility/2006">
              <mc:Choice xmlns:v="urn:schemas-microsoft-com:vml" Requires="v">
                <p:oleObj spid="_x0000_s7173" name="Equation" r:id="rId10" imgW="1498320" imgH="203040" progId="Equation.DSMT4">
                  <p:embed/>
                </p:oleObj>
              </mc:Choice>
              <mc:Fallback>
                <p:oleObj name="Equation" r:id="rId10" imgW="1498320" imgH="203040" progId="Equation.DSMT4">
                  <p:embed/>
                  <p:pic>
                    <p:nvPicPr>
                      <p:cNvPr id="0" name=""/>
                      <p:cNvPicPr>
                        <a:picLocks noChangeAspect="1" noChangeArrowheads="1"/>
                      </p:cNvPicPr>
                      <p:nvPr/>
                    </p:nvPicPr>
                    <p:blipFill>
                      <a:blip r:embed="rId11"/>
                      <a:srcRect/>
                      <a:stretch>
                        <a:fillRect/>
                      </a:stretch>
                    </p:blipFill>
                    <p:spPr bwMode="auto">
                      <a:xfrm>
                        <a:off x="5631867" y="5548839"/>
                        <a:ext cx="3118418" cy="420421"/>
                      </a:xfrm>
                      <a:prstGeom prst="rect">
                        <a:avLst/>
                      </a:prstGeom>
                      <a:noFill/>
                    </p:spPr>
                  </p:pic>
                </p:oleObj>
              </mc:Fallback>
            </mc:AlternateContent>
          </a:graphicData>
        </a:graphic>
      </p:graphicFrame>
      <p:graphicFrame>
        <p:nvGraphicFramePr>
          <p:cNvPr id="7" name="对象 6"/>
          <p:cNvGraphicFramePr>
            <a:graphicFrameLocks noChangeAspect="1"/>
          </p:cNvGraphicFramePr>
          <p:nvPr>
            <p:extLst/>
          </p:nvPr>
        </p:nvGraphicFramePr>
        <p:xfrm>
          <a:off x="9171266" y="5289667"/>
          <a:ext cx="2058294" cy="938766"/>
        </p:xfrm>
        <a:graphic>
          <a:graphicData uri="http://schemas.openxmlformats.org/presentationml/2006/ole">
            <mc:AlternateContent xmlns:mc="http://schemas.openxmlformats.org/markup-compatibility/2006">
              <mc:Choice xmlns:v="urn:schemas-microsoft-com:vml" Requires="v">
                <p:oleObj spid="_x0000_s7174" name="Equation" r:id="rId12" imgW="1117600" imgH="508000" progId="Equation.DSMT4">
                  <p:embed/>
                </p:oleObj>
              </mc:Choice>
              <mc:Fallback>
                <p:oleObj name="Equation" r:id="rId12" imgW="1117600" imgH="5080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71266" y="5289667"/>
                        <a:ext cx="2058294" cy="938766"/>
                      </a:xfrm>
                      <a:prstGeom prst="rect">
                        <a:avLst/>
                      </a:prstGeom>
                      <a:noFill/>
                    </p:spPr>
                  </p:pic>
                </p:oleObj>
              </mc:Fallback>
            </mc:AlternateContent>
          </a:graphicData>
        </a:graphic>
      </p:graphicFrame>
      <p:sp>
        <p:nvSpPr>
          <p:cNvPr id="9" name="Rectangle 10"/>
          <p:cNvSpPr>
            <a:spLocks noChangeArrowheads="1"/>
          </p:cNvSpPr>
          <p:nvPr/>
        </p:nvSpPr>
        <p:spPr bwMode="auto">
          <a:xfrm>
            <a:off x="2355570" y="48377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11"/>
          <p:cNvSpPr>
            <a:spLocks noChangeArrowheads="1"/>
          </p:cNvSpPr>
          <p:nvPr/>
        </p:nvSpPr>
        <p:spPr bwMode="auto">
          <a:xfrm>
            <a:off x="2355570" y="50504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2" name="Rectangle 12"/>
          <p:cNvSpPr>
            <a:spLocks noChangeArrowheads="1"/>
          </p:cNvSpPr>
          <p:nvPr/>
        </p:nvSpPr>
        <p:spPr bwMode="auto">
          <a:xfrm>
            <a:off x="2355570" y="55616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800" b="0" i="0" u="none" strike="noStrike" cap="none" normalizeH="0" baseline="0" smtClean="0">
                <a:ln>
                  <a:noFill/>
                </a:ln>
                <a:solidFill>
                  <a:schemeClr val="tx1"/>
                </a:solidFill>
                <a:effectLst/>
              </a:rPr>
              <a:t> </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cxnSp>
        <p:nvCxnSpPr>
          <p:cNvPr id="44" name="直接连接符 43"/>
          <p:cNvCxnSpPr/>
          <p:nvPr/>
        </p:nvCxnSpPr>
        <p:spPr>
          <a:xfrm flipV="1">
            <a:off x="4975553" y="825274"/>
            <a:ext cx="0" cy="52867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2116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up)">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16" name="圆角矩形 1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57200" y="360913"/>
            <a:ext cx="679470"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mtClean="0"/>
              <a:t>2-2</a:t>
            </a:r>
            <a:endParaRPr lang="zh-CN" altLang="en-US" sz="2400" b="1" dirty="0"/>
          </a:p>
        </p:txBody>
      </p:sp>
      <p:grpSp>
        <p:nvGrpSpPr>
          <p:cNvPr id="17" name="组合 1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18" name="矩形 17"/>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smtClean="0">
                  <a:solidFill>
                    <a:srgbClr val="EE534F"/>
                  </a:solidFill>
                  <a:ea typeface="Microsoft YaHei UI" panose="020B0503020204020204" pitchFamily="34" charset="-122"/>
                </a:rPr>
                <a:t>数据</a:t>
              </a:r>
              <a:r>
                <a:rPr lang="zh-CN" altLang="en-US" sz="2400">
                  <a:solidFill>
                    <a:schemeClr val="tx1">
                      <a:lumMod val="75000"/>
                      <a:lumOff val="25000"/>
                    </a:schemeClr>
                  </a:solidFill>
                  <a:ea typeface="Microsoft YaHei UI" panose="020B0503020204020204" pitchFamily="34" charset="-122"/>
                </a:rPr>
                <a:t>处理</a:t>
              </a:r>
              <a:endParaRPr lang="zh-CN" altLang="en-US" sz="2400" dirty="0">
                <a:solidFill>
                  <a:schemeClr val="tx1">
                    <a:lumMod val="75000"/>
                    <a:lumOff val="25000"/>
                  </a:schemeClr>
                </a:solidFill>
                <a:ea typeface="Microsoft YaHei UI" panose="020B0503020204020204" pitchFamily="34" charset="-122"/>
              </a:endParaRPr>
            </a:p>
          </p:txBody>
        </p:sp>
        <p:sp>
          <p:nvSpPr>
            <p:cNvPr id="20" name="矩形 19"/>
            <p:cNvSpPr/>
            <p:nvPr/>
          </p:nvSpPr>
          <p:spPr>
            <a:xfrm>
              <a:off x="1299831" y="686775"/>
              <a:ext cx="3654940" cy="276999"/>
            </a:xfrm>
            <a:prstGeom prst="rect">
              <a:avLst/>
            </a:prstGeom>
          </p:spPr>
          <p:txBody>
            <a:bodyPr wrap="square">
              <a:spAutoFit/>
            </a:bodyPr>
            <a:lstStyle/>
            <a:p>
              <a:pPr algn="just"/>
              <a:r>
                <a:rPr lang="en-US" altLang="zh-CN" sz="1200" smtClean="0">
                  <a:solidFill>
                    <a:srgbClr val="262425"/>
                  </a:solidFill>
                  <a:ea typeface="Roboto" panose="02000000000000000000" pitchFamily="2" charset="0"/>
                  <a:cs typeface="Open Sans" panose="020B0606030504020204" pitchFamily="34" charset="0"/>
                </a:rPr>
                <a:t>Data processing </a:t>
              </a:r>
              <a:endParaRPr lang="en-US" altLang="zh-CN" sz="1200" dirty="0">
                <a:solidFill>
                  <a:srgbClr val="262425"/>
                </a:solidFill>
                <a:ea typeface="Roboto" panose="02000000000000000000" pitchFamily="2" charset="0"/>
                <a:cs typeface="Open Sans" panose="020B0606030504020204" pitchFamily="34" charset="0"/>
              </a:endParaRPr>
            </a:p>
          </p:txBody>
        </p:sp>
      </p:grpSp>
      <p:sp>
        <p:nvSpPr>
          <p:cNvPr id="25" name="矩形 24"/>
          <p:cNvSpPr/>
          <p:nvPr/>
        </p:nvSpPr>
        <p:spPr>
          <a:xfrm>
            <a:off x="457200" y="3095048"/>
            <a:ext cx="4104193" cy="1338828"/>
          </a:xfrm>
          <a:prstGeom prst="rect">
            <a:avLst/>
          </a:prstGeom>
        </p:spPr>
        <p:txBody>
          <a:bodyPr wrap="square">
            <a:spAutoFit/>
          </a:bodyPr>
          <a:lstStyle/>
          <a:p>
            <a:pPr>
              <a:lnSpc>
                <a:spcPct val="150000"/>
              </a:lnSpc>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时差相关分析法，是利用时差相关系数来确定整个时间序列内两个或更多个序列之间的平均关系的一种</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方法。</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7" name="矩形 26"/>
          <p:cNvSpPr/>
          <p:nvPr/>
        </p:nvSpPr>
        <p:spPr>
          <a:xfrm>
            <a:off x="336883" y="2453692"/>
            <a:ext cx="2887173" cy="523220"/>
          </a:xfrm>
          <a:prstGeom prst="rect">
            <a:avLst/>
          </a:prstGeom>
          <a:noFill/>
        </p:spPr>
        <p:txBody>
          <a:bodyPr wrap="square" lIns="91440" tIns="45720" rIns="91440" bIns="45720">
            <a:spAutoFit/>
          </a:bodyPr>
          <a:lstStyle/>
          <a:p>
            <a:pPr algn="ctr"/>
            <a:r>
              <a:rPr lang="en-US" altLang="zh-CN" sz="2800" b="1"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sz="2800" b="1"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时差</a:t>
            </a:r>
            <a:r>
              <a:rPr lang="zh-CN" altLang="en-US" sz="28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相关分析</a:t>
            </a:r>
            <a:endParaRPr lang="zh-CN" altLang="en-US" sz="2800" b="1" cap="none" spc="0" dirty="0">
              <a:ln w="0"/>
              <a:solidFill>
                <a:srgbClr val="EE534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 name="矩形 20"/>
          <p:cNvSpPr/>
          <p:nvPr/>
        </p:nvSpPr>
        <p:spPr>
          <a:xfrm>
            <a:off x="5247821" y="1021891"/>
            <a:ext cx="4570482" cy="369332"/>
          </a:xfrm>
          <a:prstGeom prst="rect">
            <a:avLst/>
          </a:prstGeom>
        </p:spPr>
        <p:txBody>
          <a:bodyPr wrap="none">
            <a:spAutoFit/>
          </a:bodyPr>
          <a:lstStyle/>
          <a:p>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对于每一个关键词，都有多个时差相关系数</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8" name="对象 7"/>
          <p:cNvGraphicFramePr>
            <a:graphicFrameLocks noChangeAspect="1"/>
          </p:cNvGraphicFramePr>
          <p:nvPr>
            <p:extLst/>
          </p:nvPr>
        </p:nvGraphicFramePr>
        <p:xfrm>
          <a:off x="9818303" y="957291"/>
          <a:ext cx="457200" cy="563269"/>
        </p:xfrm>
        <a:graphic>
          <a:graphicData uri="http://schemas.openxmlformats.org/presentationml/2006/ole">
            <mc:AlternateContent xmlns:mc="http://schemas.openxmlformats.org/markup-compatibility/2006">
              <mc:Choice xmlns:v="urn:schemas-microsoft-com:vml" Requires="v">
                <p:oleObj spid="_x0000_s8194" name="Equation" r:id="rId4" imgW="190417" imgH="241195" progId="Equation.DSMT4">
                  <p:embed/>
                </p:oleObj>
              </mc:Choice>
              <mc:Fallback>
                <p:oleObj name="Equation" r:id="rId4" imgW="190417" imgH="241195"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8303" y="957291"/>
                        <a:ext cx="457200" cy="563269"/>
                      </a:xfrm>
                      <a:prstGeom prst="rect">
                        <a:avLst/>
                      </a:prstGeom>
                      <a:noFill/>
                    </p:spPr>
                  </p:pic>
                </p:oleObj>
              </mc:Fallback>
            </mc:AlternateContent>
          </a:graphicData>
        </a:graphic>
      </p:graphicFrame>
      <p:sp>
        <p:nvSpPr>
          <p:cNvPr id="26" name="矩形 25"/>
          <p:cNvSpPr/>
          <p:nvPr/>
        </p:nvSpPr>
        <p:spPr>
          <a:xfrm>
            <a:off x="5247821" y="1859295"/>
            <a:ext cx="2262158" cy="458908"/>
          </a:xfrm>
          <a:prstGeom prst="rect">
            <a:avLst/>
          </a:prstGeom>
        </p:spPr>
        <p:txBody>
          <a:bodyPr wrap="none">
            <a:spAutoFit/>
          </a:bodyPr>
          <a:lstStyle/>
          <a:p>
            <a:pPr>
              <a:lnSpc>
                <a:spcPct val="150000"/>
              </a:lnSpc>
            </a:pP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选取绝对值的最大值</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对象 12"/>
          <p:cNvGraphicFramePr>
            <a:graphicFrameLocks noChangeAspect="1"/>
          </p:cNvGraphicFramePr>
          <p:nvPr>
            <p:extLst/>
          </p:nvPr>
        </p:nvGraphicFramePr>
        <p:xfrm>
          <a:off x="7543340" y="1878345"/>
          <a:ext cx="2274963" cy="711389"/>
        </p:xfrm>
        <a:graphic>
          <a:graphicData uri="http://schemas.openxmlformats.org/presentationml/2006/ole">
            <mc:AlternateContent xmlns:mc="http://schemas.openxmlformats.org/markup-compatibility/2006">
              <mc:Choice xmlns:v="urn:schemas-microsoft-com:vml" Requires="v">
                <p:oleObj spid="_x0000_s8195" name="Equation" r:id="rId6" imgW="977476" imgH="304668" progId="Equation.DSMT4">
                  <p:embed/>
                </p:oleObj>
              </mc:Choice>
              <mc:Fallback>
                <p:oleObj name="Equation" r:id="rId6" imgW="977476" imgH="304668"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43340" y="1878345"/>
                        <a:ext cx="2274963" cy="711389"/>
                      </a:xfrm>
                      <a:prstGeom prst="rect">
                        <a:avLst/>
                      </a:prstGeom>
                      <a:noFill/>
                    </p:spPr>
                  </p:pic>
                </p:oleObj>
              </mc:Fallback>
            </mc:AlternateContent>
          </a:graphicData>
        </a:graphic>
      </p:graphicFrame>
      <p:sp>
        <p:nvSpPr>
          <p:cNvPr id="28" name="矩形 27"/>
          <p:cNvSpPr/>
          <p:nvPr/>
        </p:nvSpPr>
        <p:spPr>
          <a:xfrm>
            <a:off x="5247821" y="2722048"/>
            <a:ext cx="2262158" cy="507831"/>
          </a:xfrm>
          <a:prstGeom prst="rect">
            <a:avLst/>
          </a:prstGeom>
        </p:spPr>
        <p:txBody>
          <a:bodyPr wrap="none">
            <a:spAutoFit/>
          </a:bodyPr>
          <a:lstStyle/>
          <a:p>
            <a:pPr>
              <a:lnSpc>
                <a:spcPct val="150000"/>
              </a:lnSpc>
            </a:pP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并得到对应的时差数</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Rectangle 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5" name="对象 14"/>
          <p:cNvGraphicFramePr>
            <a:graphicFrameLocks noChangeAspect="1"/>
          </p:cNvGraphicFramePr>
          <p:nvPr>
            <p:extLst/>
          </p:nvPr>
        </p:nvGraphicFramePr>
        <p:xfrm>
          <a:off x="7558107" y="2734561"/>
          <a:ext cx="406799" cy="501404"/>
        </p:xfrm>
        <a:graphic>
          <a:graphicData uri="http://schemas.openxmlformats.org/presentationml/2006/ole">
            <mc:AlternateContent xmlns:mc="http://schemas.openxmlformats.org/markup-compatibility/2006">
              <mc:Choice xmlns:v="urn:schemas-microsoft-com:vml" Requires="v">
                <p:oleObj spid="_x0000_s8196" name="Equation" r:id="rId8" imgW="139579" imgH="164957" progId="Equation.DSMT4">
                  <p:embed/>
                </p:oleObj>
              </mc:Choice>
              <mc:Fallback>
                <p:oleObj name="Equation" r:id="rId8" imgW="139579" imgH="164957"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58107" y="2734561"/>
                        <a:ext cx="406799" cy="501404"/>
                      </a:xfrm>
                      <a:prstGeom prst="rect">
                        <a:avLst/>
                      </a:prstGeom>
                      <a:noFill/>
                    </p:spPr>
                  </p:pic>
                </p:oleObj>
              </mc:Fallback>
            </mc:AlternateContent>
          </a:graphicData>
        </a:graphic>
      </p:graphicFrame>
      <p:sp>
        <p:nvSpPr>
          <p:cNvPr id="31" name="矩形 30"/>
          <p:cNvSpPr/>
          <p:nvPr/>
        </p:nvSpPr>
        <p:spPr>
          <a:xfrm>
            <a:off x="6649390" y="3581131"/>
            <a:ext cx="2954655" cy="507831"/>
          </a:xfrm>
          <a:prstGeom prst="rect">
            <a:avLst/>
          </a:prstGeom>
        </p:spPr>
        <p:txBody>
          <a:bodyPr wrap="none">
            <a:spAutoFit/>
          </a:bodyPr>
          <a:lstStyle/>
          <a:p>
            <a:pPr>
              <a:lnSpc>
                <a:spcPct val="150000"/>
              </a:lnSpc>
            </a:pP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则保留该关键词，否则剔除</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矩形 37"/>
          <p:cNvSpPr/>
          <p:nvPr/>
        </p:nvSpPr>
        <p:spPr>
          <a:xfrm>
            <a:off x="5247821" y="3605592"/>
            <a:ext cx="415498" cy="458908"/>
          </a:xfrm>
          <a:prstGeom prst="rect">
            <a:avLst/>
          </a:prstGeom>
        </p:spPr>
        <p:txBody>
          <a:bodyPr wrap="none">
            <a:spAutoFit/>
          </a:bodyPr>
          <a:lstStyle/>
          <a:p>
            <a:pPr>
              <a:lnSpc>
                <a:spcPct val="150000"/>
              </a:lnSpc>
            </a:pPr>
            <a:r>
              <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若</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9" name="Rectangle 1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2" name="对象 21"/>
          <p:cNvGraphicFramePr>
            <a:graphicFrameLocks noChangeAspect="1"/>
          </p:cNvGraphicFramePr>
          <p:nvPr>
            <p:extLst/>
          </p:nvPr>
        </p:nvGraphicFramePr>
        <p:xfrm>
          <a:off x="5594714" y="3636326"/>
          <a:ext cx="934620" cy="446992"/>
        </p:xfrm>
        <a:graphic>
          <a:graphicData uri="http://schemas.openxmlformats.org/presentationml/2006/ole">
            <mc:AlternateContent xmlns:mc="http://schemas.openxmlformats.org/markup-compatibility/2006">
              <mc:Choice xmlns:v="urn:schemas-microsoft-com:vml" Requires="v">
                <p:oleObj spid="_x0000_s8197" name="Equation" r:id="rId10" imgW="368280" imgH="177480" progId="Equation.DSMT4">
                  <p:embed/>
                </p:oleObj>
              </mc:Choice>
              <mc:Fallback>
                <p:oleObj name="Equation" r:id="rId10" imgW="368280" imgH="177480" progId="Equation.DSMT4">
                  <p:embed/>
                  <p:pic>
                    <p:nvPicPr>
                      <p:cNvPr id="0" name=""/>
                      <p:cNvPicPr>
                        <a:picLocks noChangeAspect="1" noChangeArrowheads="1"/>
                      </p:cNvPicPr>
                      <p:nvPr/>
                    </p:nvPicPr>
                    <p:blipFill>
                      <a:blip r:embed="rId11"/>
                      <a:srcRect/>
                      <a:stretch>
                        <a:fillRect/>
                      </a:stretch>
                    </p:blipFill>
                    <p:spPr bwMode="auto">
                      <a:xfrm>
                        <a:off x="5594714" y="3636326"/>
                        <a:ext cx="934620" cy="446992"/>
                      </a:xfrm>
                      <a:prstGeom prst="rect">
                        <a:avLst/>
                      </a:prstGeom>
                      <a:noFill/>
                    </p:spPr>
                  </p:pic>
                </p:oleObj>
              </mc:Fallback>
            </mc:AlternateContent>
          </a:graphicData>
        </a:graphic>
      </p:graphicFrame>
      <p:sp>
        <p:nvSpPr>
          <p:cNvPr id="40" name="矩形 39"/>
          <p:cNvSpPr/>
          <p:nvPr/>
        </p:nvSpPr>
        <p:spPr>
          <a:xfrm>
            <a:off x="5256511" y="4645166"/>
            <a:ext cx="6096000" cy="923330"/>
          </a:xfrm>
          <a:prstGeom prst="rect">
            <a:avLst/>
          </a:prstGeom>
        </p:spPr>
        <p:txBody>
          <a:bodyPr>
            <a:spAutoFit/>
          </a:bodyPr>
          <a:lstStyle/>
          <a:p>
            <a:pPr>
              <a:lnSpc>
                <a:spcPct val="150000"/>
              </a:lnSpc>
            </a:pPr>
            <a:r>
              <a:rPr lang="zh-CN"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至此，我们筛选出了部分关键词，得到了每个关键词的最大时差相关系数</a:t>
            </a:r>
            <a:endPar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矩形 40"/>
          <p:cNvSpPr/>
          <p:nvPr/>
        </p:nvSpPr>
        <p:spPr>
          <a:xfrm>
            <a:off x="7268256" y="5167224"/>
            <a:ext cx="3416320" cy="369332"/>
          </a:xfrm>
          <a:prstGeom prst="rect">
            <a:avLst/>
          </a:prstGeom>
        </p:spPr>
        <p:txBody>
          <a:bodyPr wrap="none">
            <a:spAutoFit/>
          </a:bodyPr>
          <a:lstStyle/>
          <a:p>
            <a:r>
              <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r>
              <a:rPr lang="zh-CN" altLang="zh-CN"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与其</a:t>
            </a:r>
            <a:r>
              <a:rPr lang="zh-CN"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对应的时差数（先行期）</a:t>
            </a:r>
            <a:endPar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Rectangle 20"/>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3" name="对象 42"/>
          <p:cNvGraphicFramePr>
            <a:graphicFrameLocks noChangeAspect="1"/>
          </p:cNvGraphicFramePr>
          <p:nvPr>
            <p:extLst/>
          </p:nvPr>
        </p:nvGraphicFramePr>
        <p:xfrm>
          <a:off x="6938407" y="5150792"/>
          <a:ext cx="461665" cy="461665"/>
        </p:xfrm>
        <a:graphic>
          <a:graphicData uri="http://schemas.openxmlformats.org/presentationml/2006/ole">
            <mc:AlternateContent xmlns:mc="http://schemas.openxmlformats.org/markup-compatibility/2006">
              <mc:Choice xmlns:v="urn:schemas-microsoft-com:vml" Requires="v">
                <p:oleObj spid="_x0000_s8198" name="Equation" r:id="rId12" imgW="228600" imgH="228600" progId="Equation.DSMT4">
                  <p:embed/>
                </p:oleObj>
              </mc:Choice>
              <mc:Fallback>
                <p:oleObj name="Equation" r:id="rId12" imgW="228600" imgH="2286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38407" y="5150792"/>
                        <a:ext cx="461665" cy="461665"/>
                      </a:xfrm>
                      <a:prstGeom prst="rect">
                        <a:avLst/>
                      </a:prstGeom>
                      <a:noFill/>
                    </p:spPr>
                  </p:pic>
                </p:oleObj>
              </mc:Fallback>
            </mc:AlternateContent>
          </a:graphicData>
        </a:graphic>
      </p:graphicFrame>
      <p:graphicFrame>
        <p:nvGraphicFramePr>
          <p:cNvPr id="44" name="对象 43"/>
          <p:cNvGraphicFramePr>
            <a:graphicFrameLocks noChangeAspect="1"/>
          </p:cNvGraphicFramePr>
          <p:nvPr>
            <p:extLst/>
          </p:nvPr>
        </p:nvGraphicFramePr>
        <p:xfrm>
          <a:off x="10527729" y="5137201"/>
          <a:ext cx="310401" cy="447483"/>
        </p:xfrm>
        <a:graphic>
          <a:graphicData uri="http://schemas.openxmlformats.org/presentationml/2006/ole">
            <mc:AlternateContent xmlns:mc="http://schemas.openxmlformats.org/markup-compatibility/2006">
              <mc:Choice xmlns:v="urn:schemas-microsoft-com:vml" Requires="v">
                <p:oleObj spid="_x0000_s8199" name="Equation" r:id="rId14" imgW="139579" imgH="164957" progId="Equation.DSMT4">
                  <p:embed/>
                </p:oleObj>
              </mc:Choice>
              <mc:Fallback>
                <p:oleObj name="Equation" r:id="rId14" imgW="139579" imgH="164957"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27729" y="5137201"/>
                        <a:ext cx="310401" cy="447483"/>
                      </a:xfrm>
                      <a:prstGeom prst="rect">
                        <a:avLst/>
                      </a:prstGeom>
                      <a:noFill/>
                    </p:spPr>
                  </p:pic>
                </p:oleObj>
              </mc:Fallback>
            </mc:AlternateContent>
          </a:graphicData>
        </a:graphic>
      </p:graphicFrame>
      <p:sp>
        <p:nvSpPr>
          <p:cNvPr id="45" name="矩形 44"/>
          <p:cNvSpPr/>
          <p:nvPr/>
        </p:nvSpPr>
        <p:spPr>
          <a:xfrm>
            <a:off x="10806676" y="5237239"/>
            <a:ext cx="415498" cy="369332"/>
          </a:xfrm>
          <a:prstGeom prst="rect">
            <a:avLst/>
          </a:prstGeom>
        </p:spPr>
        <p:txBody>
          <a:bodyPr wrap="none">
            <a:spAutoFit/>
          </a:bodyPr>
          <a:lstStyle/>
          <a:p>
            <a:r>
              <a:rPr lang="zh-CN" altLang="zh-CN">
                <a:latin typeface="Times New Roman" panose="02020603050405020304" pitchFamily="18" charset="0"/>
                <a:cs typeface="Times New Roman" panose="02020603050405020304" pitchFamily="18" charset="0"/>
              </a:rPr>
              <a:t>。</a:t>
            </a:r>
            <a:endParaRPr lang="zh-CN" altLang="en-US"/>
          </a:p>
        </p:txBody>
      </p:sp>
      <p:cxnSp>
        <p:nvCxnSpPr>
          <p:cNvPr id="47" name="直接连接符 46"/>
          <p:cNvCxnSpPr/>
          <p:nvPr/>
        </p:nvCxnSpPr>
        <p:spPr>
          <a:xfrm flipV="1">
            <a:off x="4954771" y="825274"/>
            <a:ext cx="0" cy="52867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2209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up)">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16" name="圆角矩形 1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57200" y="360913"/>
            <a:ext cx="679470"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mtClean="0"/>
              <a:t>2-2</a:t>
            </a:r>
            <a:endParaRPr lang="zh-CN" altLang="en-US" sz="2400" b="1" dirty="0"/>
          </a:p>
        </p:txBody>
      </p:sp>
      <p:grpSp>
        <p:nvGrpSpPr>
          <p:cNvPr id="17" name="组合 1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18" name="矩形 17"/>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smtClean="0">
                  <a:solidFill>
                    <a:srgbClr val="EE534F"/>
                  </a:solidFill>
                  <a:ea typeface="Microsoft YaHei UI" panose="020B0503020204020204" pitchFamily="34" charset="-122"/>
                </a:rPr>
                <a:t>数据</a:t>
              </a:r>
              <a:r>
                <a:rPr lang="zh-CN" altLang="en-US" sz="2400">
                  <a:solidFill>
                    <a:schemeClr val="tx1">
                      <a:lumMod val="75000"/>
                      <a:lumOff val="25000"/>
                    </a:schemeClr>
                  </a:solidFill>
                  <a:ea typeface="Microsoft YaHei UI" panose="020B0503020204020204" pitchFamily="34" charset="-122"/>
                </a:rPr>
                <a:t>处理</a:t>
              </a:r>
              <a:endParaRPr lang="zh-CN" altLang="en-US" sz="2400" dirty="0">
                <a:solidFill>
                  <a:schemeClr val="tx1">
                    <a:lumMod val="75000"/>
                    <a:lumOff val="25000"/>
                  </a:schemeClr>
                </a:solidFill>
                <a:ea typeface="Microsoft YaHei UI" panose="020B0503020204020204" pitchFamily="34" charset="-122"/>
              </a:endParaRPr>
            </a:p>
          </p:txBody>
        </p:sp>
        <p:sp>
          <p:nvSpPr>
            <p:cNvPr id="20" name="矩形 19"/>
            <p:cNvSpPr/>
            <p:nvPr/>
          </p:nvSpPr>
          <p:spPr>
            <a:xfrm>
              <a:off x="1299831" y="686775"/>
              <a:ext cx="3654940" cy="276999"/>
            </a:xfrm>
            <a:prstGeom prst="rect">
              <a:avLst/>
            </a:prstGeom>
          </p:spPr>
          <p:txBody>
            <a:bodyPr wrap="square">
              <a:spAutoFit/>
            </a:bodyPr>
            <a:lstStyle/>
            <a:p>
              <a:pPr algn="just"/>
              <a:r>
                <a:rPr lang="en-US" altLang="zh-CN" sz="1200" smtClean="0">
                  <a:solidFill>
                    <a:srgbClr val="262425"/>
                  </a:solidFill>
                  <a:ea typeface="Roboto" panose="02000000000000000000" pitchFamily="2" charset="0"/>
                  <a:cs typeface="Open Sans" panose="020B0606030504020204" pitchFamily="34" charset="0"/>
                </a:rPr>
                <a:t>Data processing </a:t>
              </a:r>
              <a:endParaRPr lang="en-US" altLang="zh-CN" sz="1200" dirty="0">
                <a:solidFill>
                  <a:srgbClr val="262425"/>
                </a:solidFill>
                <a:ea typeface="Roboto" panose="02000000000000000000" pitchFamily="2" charset="0"/>
                <a:cs typeface="Open Sans" panose="020B0606030504020204" pitchFamily="34" charset="0"/>
              </a:endParaRPr>
            </a:p>
          </p:txBody>
        </p:sp>
      </p:grpSp>
      <p:sp>
        <p:nvSpPr>
          <p:cNvPr id="25" name="矩形 24"/>
          <p:cNvSpPr/>
          <p:nvPr/>
        </p:nvSpPr>
        <p:spPr>
          <a:xfrm>
            <a:off x="457200" y="3095048"/>
            <a:ext cx="4104193" cy="1338828"/>
          </a:xfrm>
          <a:prstGeom prst="rect">
            <a:avLst/>
          </a:prstGeom>
        </p:spPr>
        <p:txBody>
          <a:bodyPr wrap="square">
            <a:spAutoFit/>
          </a:bodyPr>
          <a:lstStyle/>
          <a:p>
            <a:pPr>
              <a:lnSpc>
                <a:spcPct val="150000"/>
              </a:lnSpc>
            </a:pP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由于这些关键词之间存在信息重叠问题，只需要将主要的关键词筛选出即可反映所有关键词的信息。</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7" name="矩形 26"/>
          <p:cNvSpPr/>
          <p:nvPr/>
        </p:nvSpPr>
        <p:spPr>
          <a:xfrm>
            <a:off x="240228" y="2503814"/>
            <a:ext cx="3019925" cy="523220"/>
          </a:xfrm>
          <a:prstGeom prst="rect">
            <a:avLst/>
          </a:prstGeom>
          <a:noFill/>
        </p:spPr>
        <p:txBody>
          <a:bodyPr wrap="square" lIns="91440" tIns="45720" rIns="91440" bIns="45720">
            <a:spAutoFit/>
          </a:bodyPr>
          <a:lstStyle/>
          <a:p>
            <a:pPr algn="ctr"/>
            <a:r>
              <a:rPr lang="en-US" altLang="zh-CN" sz="2800" b="1" smtClean="0">
                <a:ln w="0"/>
                <a:solidFill>
                  <a:srgbClr val="404040"/>
                </a:solidFill>
                <a:latin typeface="微软雅黑" panose="020B0503020204020204" pitchFamily="34" charset="-122"/>
                <a:ea typeface="微软雅黑" panose="020B0503020204020204" pitchFamily="34" charset="-122"/>
                <a:cs typeface="Arial" panose="020B0604020202020204" pitchFamily="34" charset="0"/>
              </a:rPr>
              <a:t>2.</a:t>
            </a:r>
            <a:r>
              <a:rPr lang="zh-CN" altLang="en-US" sz="2800" b="1" smtClean="0">
                <a:ln w="0"/>
                <a:solidFill>
                  <a:srgbClr val="404040"/>
                </a:solidFill>
                <a:latin typeface="微软雅黑" panose="020B0503020204020204" pitchFamily="34" charset="-122"/>
                <a:ea typeface="微软雅黑" panose="020B0503020204020204" pitchFamily="34" charset="-122"/>
                <a:cs typeface="Arial" panose="020B0604020202020204" pitchFamily="34" charset="0"/>
              </a:rPr>
              <a:t>逐步回归筛选</a:t>
            </a:r>
            <a:endParaRPr lang="zh-CN" altLang="en-US" sz="2800" b="1" cap="none" spc="0" dirty="0">
              <a:ln w="0"/>
              <a:solidFill>
                <a:srgbClr val="40404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 name="矩形 20"/>
          <p:cNvSpPr/>
          <p:nvPr/>
        </p:nvSpPr>
        <p:spPr>
          <a:xfrm>
            <a:off x="5247821" y="1707691"/>
            <a:ext cx="5590309" cy="874407"/>
          </a:xfrm>
          <a:prstGeom prst="rect">
            <a:avLst/>
          </a:prstGeom>
        </p:spPr>
        <p:txBody>
          <a:bodyPr wrap="square">
            <a:spAutoFit/>
          </a:bodyPr>
          <a:lstStyle/>
          <a:p>
            <a:pPr>
              <a:lnSpc>
                <a:spcPct val="150000"/>
              </a:lnSpc>
            </a:pP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首先，依据弱相关的标准</a:t>
            </a:r>
            <a:r>
              <a:rPr lang="en-US" altLang="zh-CN"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0.3</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，将最大时差相关系数小于</a:t>
            </a:r>
            <a:r>
              <a:rPr lang="en-US" altLang="zh-CN"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0.3 </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的关键词剔除。</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1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2" name="Rectangle 20"/>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47" name="直接连接符 46"/>
          <p:cNvCxnSpPr/>
          <p:nvPr/>
        </p:nvCxnSpPr>
        <p:spPr>
          <a:xfrm flipV="1">
            <a:off x="4954771" y="792452"/>
            <a:ext cx="0" cy="52867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247821" y="3189614"/>
            <a:ext cx="5590309" cy="923330"/>
          </a:xfrm>
          <a:prstGeom prst="rect">
            <a:avLst/>
          </a:prstGeom>
        </p:spPr>
        <p:txBody>
          <a:bodyPr wrap="square">
            <a:spAutoFit/>
          </a:bodyPr>
          <a:lstStyle/>
          <a:p>
            <a:pPr>
              <a:lnSpc>
                <a:spcPct val="150000"/>
              </a:lnSpc>
            </a:pP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其次，</a:t>
            </a:r>
            <a:r>
              <a:rPr lang="zh-CN" altLang="zh-CN"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设定</a:t>
            </a:r>
            <a:r>
              <a:rPr lang="zh-CN"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入选的关键词应满足其系数在</a:t>
            </a:r>
            <a:r>
              <a:rPr lang="en-US"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0.05 </a:t>
            </a:r>
            <a:r>
              <a:rPr lang="zh-CN"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的显著性水平下不为</a:t>
            </a:r>
            <a:r>
              <a:rPr lang="en-US"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0</a:t>
            </a:r>
            <a:r>
              <a:rPr lang="zh-CN"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endPar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矩形 3"/>
          <p:cNvSpPr/>
          <p:nvPr/>
        </p:nvSpPr>
        <p:spPr>
          <a:xfrm>
            <a:off x="5247821" y="4768631"/>
            <a:ext cx="4608954" cy="369332"/>
          </a:xfrm>
          <a:prstGeom prst="rect">
            <a:avLst/>
          </a:prstGeom>
        </p:spPr>
        <p:txBody>
          <a:bodyPr wrap="none">
            <a:spAutoFit/>
          </a:bodyPr>
          <a:lstStyle/>
          <a:p>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最终，</a:t>
            </a:r>
            <a:r>
              <a:rPr lang="zh-CN" altLang="zh-CN"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根据</a:t>
            </a:r>
            <a:r>
              <a:rPr lang="zh-CN"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输出结果，筛选出</a:t>
            </a:r>
            <a:r>
              <a:rPr lang="en-US"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26</a:t>
            </a:r>
            <a:r>
              <a:rPr lang="zh-CN"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个</a:t>
            </a:r>
            <a:r>
              <a:rPr lang="zh-CN" altLang="zh-CN"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关键词</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endPar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625007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up)">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16" name="圆角矩形 1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57200" y="360913"/>
            <a:ext cx="679470"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mtClean="0"/>
              <a:t>2-2</a:t>
            </a:r>
            <a:endParaRPr lang="zh-CN" altLang="en-US" sz="2400" b="1" dirty="0"/>
          </a:p>
        </p:txBody>
      </p:sp>
      <p:grpSp>
        <p:nvGrpSpPr>
          <p:cNvPr id="17" name="组合 1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18" name="矩形 17"/>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smtClean="0">
                  <a:solidFill>
                    <a:srgbClr val="EE534F"/>
                  </a:solidFill>
                  <a:ea typeface="Microsoft YaHei UI" panose="020B0503020204020204" pitchFamily="34" charset="-122"/>
                </a:rPr>
                <a:t>数据</a:t>
              </a:r>
              <a:r>
                <a:rPr lang="zh-CN" altLang="en-US" sz="2400">
                  <a:solidFill>
                    <a:schemeClr val="tx1">
                      <a:lumMod val="75000"/>
                      <a:lumOff val="25000"/>
                    </a:schemeClr>
                  </a:solidFill>
                  <a:ea typeface="Microsoft YaHei UI" panose="020B0503020204020204" pitchFamily="34" charset="-122"/>
                </a:rPr>
                <a:t>处理</a:t>
              </a:r>
              <a:endParaRPr lang="zh-CN" altLang="en-US" sz="2400" dirty="0">
                <a:solidFill>
                  <a:schemeClr val="tx1">
                    <a:lumMod val="75000"/>
                    <a:lumOff val="25000"/>
                  </a:schemeClr>
                </a:solidFill>
                <a:ea typeface="Microsoft YaHei UI" panose="020B0503020204020204" pitchFamily="34" charset="-122"/>
              </a:endParaRPr>
            </a:p>
          </p:txBody>
        </p:sp>
        <p:sp>
          <p:nvSpPr>
            <p:cNvPr id="20" name="矩形 19"/>
            <p:cNvSpPr/>
            <p:nvPr/>
          </p:nvSpPr>
          <p:spPr>
            <a:xfrm>
              <a:off x="1299831" y="686775"/>
              <a:ext cx="3654940" cy="276999"/>
            </a:xfrm>
            <a:prstGeom prst="rect">
              <a:avLst/>
            </a:prstGeom>
          </p:spPr>
          <p:txBody>
            <a:bodyPr wrap="square">
              <a:spAutoFit/>
            </a:bodyPr>
            <a:lstStyle/>
            <a:p>
              <a:pPr algn="just"/>
              <a:r>
                <a:rPr lang="en-US" altLang="zh-CN" sz="1200" smtClean="0">
                  <a:solidFill>
                    <a:srgbClr val="262425"/>
                  </a:solidFill>
                  <a:ea typeface="Roboto" panose="02000000000000000000" pitchFamily="2" charset="0"/>
                  <a:cs typeface="Open Sans" panose="020B0606030504020204" pitchFamily="34" charset="0"/>
                </a:rPr>
                <a:t>Data processing </a:t>
              </a:r>
              <a:endParaRPr lang="en-US" altLang="zh-CN" sz="1200" dirty="0">
                <a:solidFill>
                  <a:srgbClr val="262425"/>
                </a:solidFill>
                <a:ea typeface="Roboto" panose="02000000000000000000" pitchFamily="2" charset="0"/>
                <a:cs typeface="Open Sans" panose="020B0606030504020204" pitchFamily="34" charset="0"/>
              </a:endParaRPr>
            </a:p>
          </p:txBody>
        </p:sp>
      </p:grpSp>
      <p:sp>
        <p:nvSpPr>
          <p:cNvPr id="10"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1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2" name="Rectangle 20"/>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p:cNvSpPr txBox="1"/>
          <p:nvPr/>
        </p:nvSpPr>
        <p:spPr>
          <a:xfrm>
            <a:off x="1427561" y="1650548"/>
            <a:ext cx="5818910" cy="1477328"/>
          </a:xfrm>
          <a:prstGeom prst="rect">
            <a:avLst/>
          </a:prstGeom>
          <a:noFill/>
        </p:spPr>
        <p:txBody>
          <a:bodyPr wrap="square" rtlCol="0">
            <a:spAutoFit/>
          </a:bodyPr>
          <a:lstStyle/>
          <a:p>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数据时间跨度：</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2011</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年</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月</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-2015</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年</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12</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月</a:t>
            </a:r>
            <a:endPar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endPar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被解释</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变量：</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60</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个月的艾滋病病发数月度数据</a:t>
            </a:r>
            <a:endPar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endPar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解释</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变量：</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 26</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个关键词百度搜索指数的月度数据</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23" name="表格 22"/>
          <p:cNvGraphicFramePr>
            <a:graphicFrameLocks noGrp="1"/>
          </p:cNvGraphicFramePr>
          <p:nvPr>
            <p:extLst/>
          </p:nvPr>
        </p:nvGraphicFramePr>
        <p:xfrm>
          <a:off x="2875129" y="3638544"/>
          <a:ext cx="6441741" cy="1218927"/>
        </p:xfrm>
        <a:graphic>
          <a:graphicData uri="http://schemas.openxmlformats.org/drawingml/2006/table">
            <a:tbl>
              <a:tblPr firstRow="1" firstCol="1" bandRow="1">
                <a:tableStyleId>{68D230F3-CF80-4859-8CE7-A43EE81993B5}</a:tableStyleId>
              </a:tblPr>
              <a:tblGrid>
                <a:gridCol w="1288193">
                  <a:extLst>
                    <a:ext uri="{9D8B030D-6E8A-4147-A177-3AD203B41FA5}">
                      <a16:colId xmlns="" xmlns:a16="http://schemas.microsoft.com/office/drawing/2014/main" val="2514095949"/>
                    </a:ext>
                  </a:extLst>
                </a:gridCol>
                <a:gridCol w="1288193">
                  <a:extLst>
                    <a:ext uri="{9D8B030D-6E8A-4147-A177-3AD203B41FA5}">
                      <a16:colId xmlns="" xmlns:a16="http://schemas.microsoft.com/office/drawing/2014/main" val="2868496094"/>
                    </a:ext>
                  </a:extLst>
                </a:gridCol>
                <a:gridCol w="1288193">
                  <a:extLst>
                    <a:ext uri="{9D8B030D-6E8A-4147-A177-3AD203B41FA5}">
                      <a16:colId xmlns="" xmlns:a16="http://schemas.microsoft.com/office/drawing/2014/main" val="2992602722"/>
                    </a:ext>
                  </a:extLst>
                </a:gridCol>
                <a:gridCol w="1288193">
                  <a:extLst>
                    <a:ext uri="{9D8B030D-6E8A-4147-A177-3AD203B41FA5}">
                      <a16:colId xmlns="" xmlns:a16="http://schemas.microsoft.com/office/drawing/2014/main" val="1948839013"/>
                    </a:ext>
                  </a:extLst>
                </a:gridCol>
                <a:gridCol w="1288969">
                  <a:extLst>
                    <a:ext uri="{9D8B030D-6E8A-4147-A177-3AD203B41FA5}">
                      <a16:colId xmlns="" xmlns:a16="http://schemas.microsoft.com/office/drawing/2014/main" val="630002903"/>
                    </a:ext>
                  </a:extLst>
                </a:gridCol>
              </a:tblGrid>
              <a:tr h="406309">
                <a:tc>
                  <a:txBody>
                    <a:bodyPr/>
                    <a:lstStyle/>
                    <a:p>
                      <a:pPr indent="127000" algn="ctr">
                        <a:lnSpc>
                          <a:spcPct val="150000"/>
                        </a:lnSpc>
                        <a:spcAft>
                          <a:spcPts val="0"/>
                        </a:spcAft>
                      </a:pPr>
                      <a:r>
                        <a:rPr lang="zh-CN" sz="1600" kern="100" dirty="0">
                          <a:effectLst/>
                        </a:rPr>
                        <a:t>关键词</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rgbClr val="EE534F"/>
                      </a:solidFill>
                      <a:prstDash val="solid"/>
                      <a:round/>
                      <a:headEnd type="none" w="med" len="med"/>
                      <a:tailEnd type="none" w="med" len="med"/>
                    </a:lnT>
                    <a:lnB w="12700" cap="flat" cmpd="sng" algn="ctr">
                      <a:solidFill>
                        <a:srgbClr val="EE534F"/>
                      </a:solidFill>
                      <a:prstDash val="solid"/>
                      <a:round/>
                      <a:headEnd type="none" w="med" len="med"/>
                      <a:tailEnd type="none" w="med" len="med"/>
                    </a:lnB>
                  </a:tcPr>
                </a:tc>
                <a:tc>
                  <a:txBody>
                    <a:bodyPr/>
                    <a:lstStyle/>
                    <a:p>
                      <a:pPr indent="127000" algn="ctr">
                        <a:lnSpc>
                          <a:spcPct val="150000"/>
                        </a:lnSpc>
                        <a:spcAft>
                          <a:spcPts val="0"/>
                        </a:spcAft>
                      </a:pPr>
                      <a:r>
                        <a:rPr lang="en-US" sz="1600" kern="100" dirty="0">
                          <a:effectLst/>
                        </a:rPr>
                        <a:t>HIV</a:t>
                      </a:r>
                      <a:r>
                        <a:rPr lang="zh-CN" sz="1600" kern="100" dirty="0">
                          <a:effectLst/>
                        </a:rPr>
                        <a:t>阳性</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rgbClr val="EE534F"/>
                      </a:solidFill>
                      <a:prstDash val="solid"/>
                      <a:round/>
                      <a:headEnd type="none" w="med" len="med"/>
                      <a:tailEnd type="none" w="med" len="med"/>
                    </a:lnT>
                    <a:lnB w="12700" cap="flat" cmpd="sng" algn="ctr">
                      <a:solidFill>
                        <a:srgbClr val="EE534F"/>
                      </a:solidFill>
                      <a:prstDash val="solid"/>
                      <a:round/>
                      <a:headEnd type="none" w="med" len="med"/>
                      <a:tailEnd type="none" w="med" len="med"/>
                    </a:lnB>
                  </a:tcPr>
                </a:tc>
                <a:tc>
                  <a:txBody>
                    <a:bodyPr/>
                    <a:lstStyle/>
                    <a:p>
                      <a:pPr indent="127000" algn="ctr">
                        <a:lnSpc>
                          <a:spcPct val="150000"/>
                        </a:lnSpc>
                        <a:spcAft>
                          <a:spcPts val="0"/>
                        </a:spcAft>
                      </a:pPr>
                      <a:r>
                        <a:rPr lang="zh-CN" sz="1600" kern="100" dirty="0">
                          <a:effectLst/>
                        </a:rPr>
                        <a:t>艾滋病症状</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rgbClr val="EE534F"/>
                      </a:solidFill>
                      <a:prstDash val="solid"/>
                      <a:round/>
                      <a:headEnd type="none" w="med" len="med"/>
                      <a:tailEnd type="none" w="med" len="med"/>
                    </a:lnT>
                    <a:lnB w="12700" cap="flat" cmpd="sng" algn="ctr">
                      <a:solidFill>
                        <a:srgbClr val="EE534F"/>
                      </a:solidFill>
                      <a:prstDash val="solid"/>
                      <a:round/>
                      <a:headEnd type="none" w="med" len="med"/>
                      <a:tailEnd type="none" w="med" len="med"/>
                    </a:lnB>
                  </a:tcPr>
                </a:tc>
                <a:tc>
                  <a:txBody>
                    <a:bodyPr/>
                    <a:lstStyle/>
                    <a:p>
                      <a:pPr indent="127000" algn="ctr">
                        <a:lnSpc>
                          <a:spcPct val="150000"/>
                        </a:lnSpc>
                        <a:spcAft>
                          <a:spcPts val="0"/>
                        </a:spcAft>
                      </a:pPr>
                      <a:r>
                        <a:rPr lang="zh-CN" sz="1600" kern="100">
                          <a:effectLst/>
                        </a:rPr>
                        <a:t>带状疱疹</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rgbClr val="EE534F"/>
                      </a:solidFill>
                      <a:prstDash val="solid"/>
                      <a:round/>
                      <a:headEnd type="none" w="med" len="med"/>
                      <a:tailEnd type="none" w="med" len="med"/>
                    </a:lnT>
                    <a:lnB w="12700" cap="flat" cmpd="sng" algn="ctr">
                      <a:solidFill>
                        <a:srgbClr val="EE534F"/>
                      </a:solidFill>
                      <a:prstDash val="solid"/>
                      <a:round/>
                      <a:headEnd type="none" w="med" len="med"/>
                      <a:tailEnd type="none" w="med" len="med"/>
                    </a:lnB>
                  </a:tcPr>
                </a:tc>
                <a:tc>
                  <a:txBody>
                    <a:bodyPr/>
                    <a:lstStyle/>
                    <a:p>
                      <a:pPr indent="127000" algn="ctr">
                        <a:lnSpc>
                          <a:spcPct val="150000"/>
                        </a:lnSpc>
                        <a:spcAft>
                          <a:spcPts val="0"/>
                        </a:spcAft>
                      </a:pPr>
                      <a:r>
                        <a:rPr lang="en-US" sz="1600" kern="100" dirty="0">
                          <a:effectLst/>
                        </a:rPr>
                        <a:t>…</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rgbClr val="EE534F"/>
                      </a:solidFill>
                      <a:prstDash val="solid"/>
                      <a:round/>
                      <a:headEnd type="none" w="med" len="med"/>
                      <a:tailEnd type="none" w="med" len="med"/>
                    </a:lnT>
                    <a:lnB w="12700" cap="flat" cmpd="sng" algn="ctr">
                      <a:solidFill>
                        <a:srgbClr val="EE534F"/>
                      </a:solidFill>
                      <a:prstDash val="solid"/>
                      <a:round/>
                      <a:headEnd type="none" w="med" len="med"/>
                      <a:tailEnd type="none" w="med" len="med"/>
                    </a:lnB>
                  </a:tcPr>
                </a:tc>
                <a:extLst>
                  <a:ext uri="{0D108BD9-81ED-4DB2-BD59-A6C34878D82A}">
                    <a16:rowId xmlns="" xmlns:a16="http://schemas.microsoft.com/office/drawing/2014/main" val="3320025222"/>
                  </a:ext>
                </a:extLst>
              </a:tr>
              <a:tr h="406309">
                <a:tc>
                  <a:txBody>
                    <a:bodyPr/>
                    <a:lstStyle/>
                    <a:p>
                      <a:pPr indent="127000" algn="ctr">
                        <a:lnSpc>
                          <a:spcPct val="150000"/>
                        </a:lnSpc>
                        <a:spcAft>
                          <a:spcPts val="0"/>
                        </a:spcAft>
                      </a:pPr>
                      <a:r>
                        <a:rPr lang="zh-CN" sz="1600" kern="100" dirty="0">
                          <a:effectLst/>
                        </a:rPr>
                        <a:t>先行期</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rgbClr val="EE534F"/>
                      </a:solidFill>
                      <a:prstDash val="solid"/>
                      <a:round/>
                      <a:headEnd type="none" w="med" len="med"/>
                      <a:tailEnd type="none" w="med" len="med"/>
                    </a:lnT>
                    <a:noFill/>
                  </a:tcPr>
                </a:tc>
                <a:tc>
                  <a:txBody>
                    <a:bodyPr/>
                    <a:lstStyle/>
                    <a:p>
                      <a:pPr indent="127000" algn="ctr">
                        <a:lnSpc>
                          <a:spcPct val="150000"/>
                        </a:lnSpc>
                        <a:spcAft>
                          <a:spcPts val="0"/>
                        </a:spcAft>
                      </a:pPr>
                      <a:r>
                        <a:rPr lang="en-US" sz="1600" kern="100" dirty="0">
                          <a:effectLst/>
                        </a:rPr>
                        <a:t>-4</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rgbClr val="EE534F"/>
                      </a:solidFill>
                      <a:prstDash val="solid"/>
                      <a:round/>
                      <a:headEnd type="none" w="med" len="med"/>
                      <a:tailEnd type="none" w="med" len="med"/>
                    </a:lnT>
                    <a:noFill/>
                  </a:tcPr>
                </a:tc>
                <a:tc>
                  <a:txBody>
                    <a:bodyPr/>
                    <a:lstStyle/>
                    <a:p>
                      <a:pPr indent="127000" algn="ctr">
                        <a:lnSpc>
                          <a:spcPct val="150000"/>
                        </a:lnSpc>
                        <a:spcAft>
                          <a:spcPts val="0"/>
                        </a:spcAft>
                      </a:pPr>
                      <a:r>
                        <a:rPr lang="en-US" sz="1600" kern="100" dirty="0">
                          <a:effectLst/>
                        </a:rPr>
                        <a:t>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rgbClr val="EE534F"/>
                      </a:solidFill>
                      <a:prstDash val="solid"/>
                      <a:round/>
                      <a:headEnd type="none" w="med" len="med"/>
                      <a:tailEnd type="none" w="med" len="med"/>
                    </a:lnT>
                    <a:noFill/>
                  </a:tcPr>
                </a:tc>
                <a:tc>
                  <a:txBody>
                    <a:bodyPr/>
                    <a:lstStyle/>
                    <a:p>
                      <a:pPr indent="127000" algn="ctr">
                        <a:lnSpc>
                          <a:spcPct val="150000"/>
                        </a:lnSpc>
                        <a:spcAft>
                          <a:spcPts val="0"/>
                        </a:spcAft>
                      </a:pPr>
                      <a:r>
                        <a:rPr lang="en-US" sz="1600" kern="100" dirty="0">
                          <a:effectLst/>
                        </a:rPr>
                        <a:t>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rgbClr val="EE534F"/>
                      </a:solidFill>
                      <a:prstDash val="solid"/>
                      <a:round/>
                      <a:headEnd type="none" w="med" len="med"/>
                      <a:tailEnd type="none" w="med" len="med"/>
                    </a:lnT>
                    <a:noFill/>
                  </a:tcPr>
                </a:tc>
                <a:tc>
                  <a:txBody>
                    <a:bodyPr/>
                    <a:lstStyle/>
                    <a:p>
                      <a:pPr indent="127000" algn="ctr">
                        <a:lnSpc>
                          <a:spcPct val="150000"/>
                        </a:lnSpc>
                        <a:spcAft>
                          <a:spcPts val="0"/>
                        </a:spcAft>
                      </a:pPr>
                      <a:r>
                        <a:rPr lang="en-US" sz="1600" kern="100" dirty="0">
                          <a:effectLst/>
                        </a:rPr>
                        <a:t>…</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rgbClr val="EE534F"/>
                      </a:solidFill>
                      <a:prstDash val="solid"/>
                      <a:round/>
                      <a:headEnd type="none" w="med" len="med"/>
                      <a:tailEnd type="none" w="med" len="med"/>
                    </a:lnT>
                    <a:noFill/>
                  </a:tcPr>
                </a:tc>
                <a:extLst>
                  <a:ext uri="{0D108BD9-81ED-4DB2-BD59-A6C34878D82A}">
                    <a16:rowId xmlns="" xmlns:a16="http://schemas.microsoft.com/office/drawing/2014/main" val="2945497884"/>
                  </a:ext>
                </a:extLst>
              </a:tr>
              <a:tr h="406309">
                <a:tc>
                  <a:txBody>
                    <a:bodyPr/>
                    <a:lstStyle/>
                    <a:p>
                      <a:pPr indent="127000" algn="ctr">
                        <a:lnSpc>
                          <a:spcPct val="150000"/>
                        </a:lnSpc>
                        <a:spcAft>
                          <a:spcPts val="0"/>
                        </a:spcAft>
                      </a:pPr>
                      <a:r>
                        <a:rPr lang="zh-CN" sz="1600" kern="100" dirty="0">
                          <a:effectLst/>
                        </a:rPr>
                        <a:t>相关系数</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rgbClr val="EE534F"/>
                      </a:solidFill>
                      <a:prstDash val="solid"/>
                      <a:round/>
                      <a:headEnd type="none" w="med" len="med"/>
                      <a:tailEnd type="none" w="med" len="med"/>
                    </a:lnB>
                  </a:tcPr>
                </a:tc>
                <a:tc>
                  <a:txBody>
                    <a:bodyPr/>
                    <a:lstStyle/>
                    <a:p>
                      <a:pPr indent="127000" algn="ctr">
                        <a:lnSpc>
                          <a:spcPct val="150000"/>
                        </a:lnSpc>
                        <a:spcAft>
                          <a:spcPts val="0"/>
                        </a:spcAft>
                      </a:pPr>
                      <a:r>
                        <a:rPr lang="en-US" sz="1600" kern="100" dirty="0">
                          <a:effectLst/>
                        </a:rPr>
                        <a:t>0.52</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rgbClr val="EE534F"/>
                      </a:solidFill>
                      <a:prstDash val="solid"/>
                      <a:round/>
                      <a:headEnd type="none" w="med" len="med"/>
                      <a:tailEnd type="none" w="med" len="med"/>
                    </a:lnB>
                  </a:tcPr>
                </a:tc>
                <a:tc>
                  <a:txBody>
                    <a:bodyPr/>
                    <a:lstStyle/>
                    <a:p>
                      <a:pPr indent="127000" algn="ctr">
                        <a:lnSpc>
                          <a:spcPct val="150000"/>
                        </a:lnSpc>
                        <a:spcAft>
                          <a:spcPts val="0"/>
                        </a:spcAft>
                      </a:pPr>
                      <a:r>
                        <a:rPr lang="en-US" sz="1600" kern="100" dirty="0">
                          <a:effectLst/>
                        </a:rPr>
                        <a:t>0.9</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rgbClr val="EE534F"/>
                      </a:solidFill>
                      <a:prstDash val="solid"/>
                      <a:round/>
                      <a:headEnd type="none" w="med" len="med"/>
                      <a:tailEnd type="none" w="med" len="med"/>
                    </a:lnB>
                  </a:tcPr>
                </a:tc>
                <a:tc>
                  <a:txBody>
                    <a:bodyPr/>
                    <a:lstStyle/>
                    <a:p>
                      <a:pPr indent="127000" algn="ctr">
                        <a:lnSpc>
                          <a:spcPct val="150000"/>
                        </a:lnSpc>
                        <a:spcAft>
                          <a:spcPts val="0"/>
                        </a:spcAft>
                      </a:pPr>
                      <a:r>
                        <a:rPr lang="en-US" sz="1600" kern="100" dirty="0">
                          <a:effectLst/>
                        </a:rPr>
                        <a:t>0.626</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rgbClr val="EE534F"/>
                      </a:solidFill>
                      <a:prstDash val="solid"/>
                      <a:round/>
                      <a:headEnd type="none" w="med" len="med"/>
                      <a:tailEnd type="none" w="med" len="med"/>
                    </a:lnB>
                  </a:tcPr>
                </a:tc>
                <a:tc>
                  <a:txBody>
                    <a:bodyPr/>
                    <a:lstStyle/>
                    <a:p>
                      <a:pPr indent="127000" algn="ctr">
                        <a:lnSpc>
                          <a:spcPct val="150000"/>
                        </a:lnSpc>
                        <a:spcAft>
                          <a:spcPts val="0"/>
                        </a:spcAft>
                      </a:pPr>
                      <a:r>
                        <a:rPr lang="en-US" sz="1600" kern="100" dirty="0">
                          <a:effectLst/>
                        </a:rPr>
                        <a:t>…</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rgbClr val="EE534F"/>
                      </a:solidFill>
                      <a:prstDash val="solid"/>
                      <a:round/>
                      <a:headEnd type="none" w="med" len="med"/>
                      <a:tailEnd type="none" w="med" len="med"/>
                    </a:lnB>
                  </a:tcPr>
                </a:tc>
                <a:extLst>
                  <a:ext uri="{0D108BD9-81ED-4DB2-BD59-A6C34878D82A}">
                    <a16:rowId xmlns="" xmlns:a16="http://schemas.microsoft.com/office/drawing/2014/main" val="1564131091"/>
                  </a:ext>
                </a:extLst>
              </a:tr>
            </a:tbl>
          </a:graphicData>
        </a:graphic>
      </p:graphicFrame>
    </p:spTree>
    <p:extLst>
      <p:ext uri="{BB962C8B-B14F-4D97-AF65-F5344CB8AC3E}">
        <p14:creationId xmlns:p14="http://schemas.microsoft.com/office/powerpoint/2010/main" val="3641520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PicPr>
            <a:picLocks noChangeAspect="1"/>
          </p:cNvPicPr>
          <p:nvPr/>
        </p:nvPicPr>
        <p:blipFill rotWithShape="1">
          <a:blip r:embed="rId3" cstate="print">
            <a:extLst>
              <a:ext uri="{28A0092B-C50C-407E-A947-70E740481C1C}">
                <a14:useLocalDpi xmlns:a14="http://schemas.microsoft.com/office/drawing/2010/main" val="0"/>
              </a:ext>
            </a:extLst>
          </a:blip>
          <a:srcRect l="1" t="28217" r="-29" b="26945"/>
          <a:stretch/>
        </p:blipFill>
        <p:spPr>
          <a:xfrm>
            <a:off x="0" y="1935126"/>
            <a:ext cx="12195544" cy="3075024"/>
          </a:xfrm>
          <a:prstGeom prst="rect">
            <a:avLst/>
          </a:prstGeom>
        </p:spPr>
      </p:pic>
      <p:sp>
        <p:nvSpPr>
          <p:cNvPr id="11" name="圆角矩形 1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668263" y="-1047043"/>
            <a:ext cx="2988254" cy="3962381"/>
          </a:xfrm>
          <a:prstGeom prst="roundRect">
            <a:avLst>
              <a:gd name="adj" fmla="val 12431"/>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p>
          <a:p>
            <a:pPr algn="ctr"/>
            <a:endParaRPr lang="en-US" altLang="zh-CN" sz="3600" dirty="0"/>
          </a:p>
          <a:p>
            <a:pPr algn="ctr"/>
            <a:r>
              <a:rPr lang="en-US" altLang="zh-CN" sz="5400" dirty="0"/>
              <a:t>PART</a:t>
            </a:r>
            <a:r>
              <a:rPr lang="en-US" altLang="zh-CN" sz="3600" dirty="0"/>
              <a:t> </a:t>
            </a:r>
          </a:p>
          <a:p>
            <a:pPr algn="ctr"/>
            <a:r>
              <a:rPr lang="en-US" altLang="zh-CN" sz="11500" dirty="0"/>
              <a:t>03</a:t>
            </a:r>
          </a:p>
        </p:txBody>
      </p:sp>
      <p:sp>
        <p:nvSpPr>
          <p:cNvPr id="12" name="矩形 11"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2144415" y="3478989"/>
            <a:ext cx="7903170"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0">
                <a:solidFill>
                  <a:schemeClr val="bg1"/>
                </a:solidFill>
                <a:ea typeface="Microsoft YaHei UI" panose="020B0503020204020204" pitchFamily="34" charset="-122"/>
              </a:rPr>
              <a:t>百</a:t>
            </a:r>
            <a:r>
              <a:rPr lang="zh-CN" altLang="en-US" sz="6000" smtClean="0">
                <a:solidFill>
                  <a:schemeClr val="bg1"/>
                </a:solidFill>
                <a:ea typeface="Microsoft YaHei UI" panose="020B0503020204020204" pitchFamily="34" charset="-122"/>
              </a:rPr>
              <a:t>度搜索指数预测模型</a:t>
            </a:r>
            <a:endParaRPr lang="zh-CN" altLang="en-US" sz="6000" dirty="0">
              <a:solidFill>
                <a:schemeClr val="bg1"/>
              </a:solidFill>
              <a:ea typeface="Microsoft YaHei UI" panose="020B0503020204020204" pitchFamily="34" charset="-122"/>
            </a:endParaRPr>
          </a:p>
        </p:txBody>
      </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Tree>
    <p:extLst>
      <p:ext uri="{BB962C8B-B14F-4D97-AF65-F5344CB8AC3E}">
        <p14:creationId xmlns:p14="http://schemas.microsoft.com/office/powerpoint/2010/main" val="279920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33137" y="360913"/>
            <a:ext cx="703533"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mtClean="0"/>
              <a:t>3-1</a:t>
            </a:r>
            <a:endParaRPr lang="zh-CN" altLang="en-US" sz="2400" b="1" dirty="0"/>
          </a:p>
        </p:txBody>
      </p:sp>
      <p:grpSp>
        <p:nvGrpSpPr>
          <p:cNvPr id="17" name="组合 1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18" name="矩形 17"/>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smtClean="0">
                  <a:solidFill>
                    <a:srgbClr val="EE534F"/>
                  </a:solidFill>
                  <a:ea typeface="Microsoft YaHei UI" panose="020B0503020204020204" pitchFamily="34" charset="-122"/>
                </a:rPr>
                <a:t>综合搜索指数</a:t>
              </a:r>
              <a:r>
                <a:rPr lang="zh-CN" altLang="en-US" sz="2400" smtClean="0">
                  <a:solidFill>
                    <a:srgbClr val="404040"/>
                  </a:solidFill>
                  <a:ea typeface="Microsoft YaHei UI" panose="020B0503020204020204" pitchFamily="34" charset="-122"/>
                </a:rPr>
                <a:t>模型</a:t>
              </a:r>
              <a:endParaRPr lang="zh-CN" altLang="en-US" sz="2400" dirty="0">
                <a:solidFill>
                  <a:srgbClr val="404040"/>
                </a:solidFill>
                <a:ea typeface="Microsoft YaHei UI" panose="020B0503020204020204" pitchFamily="34" charset="-122"/>
              </a:endParaRPr>
            </a:p>
          </p:txBody>
        </p:sp>
        <p:sp>
          <p:nvSpPr>
            <p:cNvPr id="19" name="矩形 18"/>
            <p:cNvSpPr/>
            <p:nvPr/>
          </p:nvSpPr>
          <p:spPr>
            <a:xfrm>
              <a:off x="1299831" y="686775"/>
              <a:ext cx="3654940" cy="276999"/>
            </a:xfrm>
            <a:prstGeom prst="rect">
              <a:avLst/>
            </a:prstGeom>
          </p:spPr>
          <p:txBody>
            <a:bodyPr wrap="square">
              <a:spAutoFit/>
            </a:bodyPr>
            <a:lstStyle/>
            <a:p>
              <a:pPr algn="just"/>
              <a:r>
                <a:rPr lang="en-US" altLang="zh-CN" sz="1200">
                  <a:solidFill>
                    <a:srgbClr val="262425"/>
                  </a:solidFill>
                  <a:ea typeface="Roboto" panose="02000000000000000000" pitchFamily="2" charset="0"/>
                  <a:cs typeface="Open Sans" panose="020B0606030504020204" pitchFamily="34" charset="0"/>
                </a:rPr>
                <a:t>Integrated search index model </a:t>
              </a:r>
              <a:endParaRPr lang="en-US" altLang="zh-CN" sz="1200" dirty="0">
                <a:solidFill>
                  <a:srgbClr val="262425"/>
                </a:solidFill>
                <a:ea typeface="Roboto" panose="02000000000000000000" pitchFamily="2" charset="0"/>
                <a:cs typeface="Open Sans" panose="020B0606030504020204" pitchFamily="34" charset="0"/>
              </a:endParaRPr>
            </a:p>
          </p:txBody>
        </p:sp>
      </p:gr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3" name="矩形 2"/>
          <p:cNvSpPr/>
          <p:nvPr/>
        </p:nvSpPr>
        <p:spPr>
          <a:xfrm>
            <a:off x="1299831" y="2170956"/>
            <a:ext cx="9423587" cy="1338828"/>
          </a:xfrm>
          <a:prstGeom prst="rect">
            <a:avLst/>
          </a:prstGeom>
        </p:spPr>
        <p:txBody>
          <a:bodyPr wrap="square">
            <a:spAutoFit/>
          </a:bodyPr>
          <a:lstStyle/>
          <a:p>
            <a:pPr indent="304800" algn="just">
              <a:lnSpc>
                <a:spcPct val="150000"/>
              </a:lnSpc>
              <a:spcAft>
                <a:spcPts val="0"/>
              </a:spcAft>
            </a:pPr>
            <a:r>
              <a:rPr lang="zh-CN"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将筛选后的关键词按先行期期数与艾滋病病发数</a:t>
            </a:r>
            <a:r>
              <a:rPr lang="zh-CN" altLang="zh-CN"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对齐</a:t>
            </a:r>
            <a:r>
              <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r>
              <a:rPr lang="zh-CN" altLang="zh-CN"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从</a:t>
            </a:r>
            <a:r>
              <a:rPr lang="en-US"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2011</a:t>
            </a:r>
            <a:r>
              <a:rPr lang="zh-CN"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年</a:t>
            </a:r>
            <a:r>
              <a:rPr lang="en-US"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6</a:t>
            </a:r>
            <a:r>
              <a:rPr lang="zh-CN"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月起，用于预测发病数的关键词搜索指数数据完整，因此以</a:t>
            </a:r>
            <a:r>
              <a:rPr lang="en-US"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2011</a:t>
            </a:r>
            <a:r>
              <a:rPr lang="zh-CN"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年</a:t>
            </a:r>
            <a:r>
              <a:rPr lang="en-US"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6</a:t>
            </a:r>
            <a:r>
              <a:rPr lang="zh-CN"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月作为第一个月，</a:t>
            </a:r>
            <a:r>
              <a:rPr lang="en-US"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2011</a:t>
            </a:r>
            <a:r>
              <a:rPr lang="zh-CN"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年</a:t>
            </a:r>
            <a:r>
              <a:rPr lang="en-US" altLang="zh-CN"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12</a:t>
            </a:r>
            <a:r>
              <a:rPr lang="zh-CN" altLang="zh-CN"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月</a:t>
            </a:r>
            <a:r>
              <a:rPr lang="zh-CN"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作为最后一个月，共</a:t>
            </a:r>
            <a:r>
              <a:rPr lang="en-US" altLang="zh-CN"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55</a:t>
            </a:r>
            <a:r>
              <a:rPr lang="zh-CN" altLang="zh-CN"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个</a:t>
            </a:r>
            <a:r>
              <a:rPr lang="zh-CN"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月</a:t>
            </a:r>
            <a:r>
              <a:rPr lang="zh-CN" altLang="zh-CN"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构建如下综合搜索指数</a:t>
            </a:r>
            <a:r>
              <a:rPr lang="en-US" altLang="zh-CN"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Q</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endParaRPr lang="zh-CN"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Rectangle 2"/>
          <p:cNvSpPr>
            <a:spLocks noChangeArrowheads="1"/>
          </p:cNvSpPr>
          <p:nvPr/>
        </p:nvSpPr>
        <p:spPr bwMode="auto">
          <a:xfrm>
            <a:off x="1513367" y="3765884"/>
            <a:ext cx="1256732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nvPr>
        </p:nvGraphicFramePr>
        <p:xfrm>
          <a:off x="2762031" y="3765883"/>
          <a:ext cx="6667938" cy="830872"/>
        </p:xfrm>
        <a:graphic>
          <a:graphicData uri="http://schemas.openxmlformats.org/presentationml/2006/ole">
            <mc:AlternateContent xmlns:mc="http://schemas.openxmlformats.org/markup-compatibility/2006">
              <mc:Choice xmlns:v="urn:schemas-microsoft-com:vml" Requires="v">
                <p:oleObj spid="_x0000_s9218" name="Equation" r:id="rId4" imgW="4038480" imgH="495000" progId="Equation.DSMT4">
                  <p:embed/>
                </p:oleObj>
              </mc:Choice>
              <mc:Fallback>
                <p:oleObj name="Equation" r:id="rId4" imgW="4038480" imgH="495000" progId="Equation.DSMT4">
                  <p:embed/>
                  <p:pic>
                    <p:nvPicPr>
                      <p:cNvPr id="0" name=""/>
                      <p:cNvPicPr>
                        <a:picLocks noChangeAspect="1" noChangeArrowheads="1"/>
                      </p:cNvPicPr>
                      <p:nvPr/>
                    </p:nvPicPr>
                    <p:blipFill>
                      <a:blip r:embed="rId5"/>
                      <a:srcRect/>
                      <a:stretch>
                        <a:fillRect/>
                      </a:stretch>
                    </p:blipFill>
                    <p:spPr bwMode="auto">
                      <a:xfrm>
                        <a:off x="2762031" y="3765883"/>
                        <a:ext cx="6667938" cy="830872"/>
                      </a:xfrm>
                      <a:prstGeom prst="rect">
                        <a:avLst/>
                      </a:prstGeom>
                      <a:noFill/>
                    </p:spPr>
                  </p:pic>
                </p:oleObj>
              </mc:Fallback>
            </mc:AlternateContent>
          </a:graphicData>
        </a:graphic>
      </p:graphicFrame>
      <p:sp>
        <p:nvSpPr>
          <p:cNvPr id="7" name="矩形 6"/>
          <p:cNvSpPr/>
          <p:nvPr/>
        </p:nvSpPr>
        <p:spPr>
          <a:xfrm>
            <a:off x="1299831" y="5005047"/>
            <a:ext cx="9423587" cy="507831"/>
          </a:xfrm>
          <a:prstGeom prst="rect">
            <a:avLst/>
          </a:prstGeom>
        </p:spPr>
        <p:txBody>
          <a:bodyPr wrap="square">
            <a:spAutoFit/>
          </a:bodyPr>
          <a:lstStyle/>
          <a:p>
            <a:pPr indent="304800" algn="just">
              <a:lnSpc>
                <a:spcPct val="150000"/>
              </a:lnSpc>
              <a:spcAft>
                <a:spcPts val="0"/>
              </a:spcAft>
            </a:pPr>
            <a:r>
              <a:rPr lang="zh-CN"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经过</a:t>
            </a:r>
            <a:r>
              <a:rPr lang="en-US"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person</a:t>
            </a:r>
            <a:r>
              <a:rPr lang="zh-CN"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相关性检验，综合搜索指数</a:t>
            </a:r>
            <a:r>
              <a:rPr lang="en-US"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Q</a:t>
            </a:r>
            <a:r>
              <a:rPr lang="zh-CN"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与发病数</a:t>
            </a:r>
            <a:r>
              <a:rPr lang="en-US"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Y</a:t>
            </a:r>
            <a:r>
              <a:rPr lang="zh-CN"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存在相关系数为</a:t>
            </a:r>
            <a:r>
              <a:rPr lang="en-US"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0.662</a:t>
            </a:r>
            <a:r>
              <a:rPr lang="zh-CN" altLang="zh-CN"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的相关</a:t>
            </a:r>
            <a:r>
              <a:rPr lang="zh-CN"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关系。</a:t>
            </a:r>
          </a:p>
        </p:txBody>
      </p:sp>
      <p:sp>
        <p:nvSpPr>
          <p:cNvPr id="22" name="矩形 21"/>
          <p:cNvSpPr/>
          <p:nvPr/>
        </p:nvSpPr>
        <p:spPr>
          <a:xfrm>
            <a:off x="1083715" y="1443590"/>
            <a:ext cx="3663930" cy="523220"/>
          </a:xfrm>
          <a:prstGeom prst="rect">
            <a:avLst/>
          </a:prstGeom>
          <a:noFill/>
        </p:spPr>
        <p:txBody>
          <a:bodyPr wrap="square" lIns="91440" tIns="45720" rIns="91440" bIns="45720">
            <a:spAutoFit/>
          </a:bodyPr>
          <a:lstStyle/>
          <a:p>
            <a:pPr algn="ctr"/>
            <a:r>
              <a:rPr lang="en-US" altLang="zh-CN" sz="2800" b="1"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sz="2800" b="1"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构建综合搜索指数</a:t>
            </a:r>
            <a:endParaRPr lang="zh-CN" altLang="en-US" sz="2800" b="1" cap="none" spc="0" dirty="0">
              <a:ln w="0"/>
              <a:solidFill>
                <a:srgbClr val="EE534F"/>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4" name="图片 3"/>
          <p:cNvPicPr>
            <a:picLocks noChangeAspect="1"/>
          </p:cNvPicPr>
          <p:nvPr/>
        </p:nvPicPr>
        <p:blipFill>
          <a:blip r:embed="rId6"/>
          <a:stretch>
            <a:fillRect/>
          </a:stretch>
        </p:blipFill>
        <p:spPr>
          <a:xfrm>
            <a:off x="3198436" y="1826886"/>
            <a:ext cx="6025083" cy="4283457"/>
          </a:xfrm>
          <a:prstGeom prst="rect">
            <a:avLst/>
          </a:prstGeom>
          <a:effectLst>
            <a:outerShdw blurRad="63500" sx="102000" sy="102000" algn="ctr" rotWithShape="0">
              <a:prstClr val="black">
                <a:alpha val="40000"/>
              </a:prstClr>
            </a:outerShdw>
          </a:effectLst>
        </p:spPr>
      </p:pic>
      <p:grpSp>
        <p:nvGrpSpPr>
          <p:cNvPr id="28" name="组合 27"/>
          <p:cNvGrpSpPr/>
          <p:nvPr/>
        </p:nvGrpSpPr>
        <p:grpSpPr>
          <a:xfrm>
            <a:off x="4383661" y="2657139"/>
            <a:ext cx="1952593" cy="314539"/>
            <a:chOff x="4383661" y="2657139"/>
            <a:chExt cx="1952593" cy="314539"/>
          </a:xfrm>
        </p:grpSpPr>
        <p:sp>
          <p:nvSpPr>
            <p:cNvPr id="8" name="椭圆 7"/>
            <p:cNvSpPr/>
            <p:nvPr/>
          </p:nvSpPr>
          <p:spPr>
            <a:xfrm>
              <a:off x="5174428" y="2657139"/>
              <a:ext cx="1161826" cy="30121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4383661" y="2717301"/>
              <a:ext cx="499558" cy="25437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p:cNvCxnSpPr>
              <a:stCxn id="8" idx="2"/>
              <a:endCxn id="20" idx="6"/>
            </p:cNvCxnSpPr>
            <p:nvPr/>
          </p:nvCxnSpPr>
          <p:spPr>
            <a:xfrm flipH="1">
              <a:off x="4883219" y="2807746"/>
              <a:ext cx="291209" cy="3674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4257996" y="2704409"/>
            <a:ext cx="3078719" cy="1366149"/>
            <a:chOff x="4257996" y="2704409"/>
            <a:chExt cx="3078719" cy="1366149"/>
          </a:xfrm>
        </p:grpSpPr>
        <p:sp>
          <p:nvSpPr>
            <p:cNvPr id="14" name="椭圆 13"/>
            <p:cNvSpPr/>
            <p:nvPr/>
          </p:nvSpPr>
          <p:spPr>
            <a:xfrm>
              <a:off x="6449494" y="2704409"/>
              <a:ext cx="887221" cy="253944"/>
            </a:xfrm>
            <a:prstGeom prst="ellips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4257996" y="3826939"/>
              <a:ext cx="802929" cy="243619"/>
            </a:xfrm>
            <a:prstGeom prst="ellips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p:cNvCxnSpPr>
              <a:stCxn id="14" idx="3"/>
              <a:endCxn id="21" idx="6"/>
            </p:cNvCxnSpPr>
            <p:nvPr/>
          </p:nvCxnSpPr>
          <p:spPr>
            <a:xfrm flipH="1">
              <a:off x="5060925" y="2921164"/>
              <a:ext cx="1518500" cy="1027585"/>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4231976" y="2657139"/>
            <a:ext cx="4078181" cy="1994062"/>
            <a:chOff x="4231976" y="2657139"/>
            <a:chExt cx="4078181" cy="1994062"/>
          </a:xfrm>
        </p:grpSpPr>
        <p:sp>
          <p:nvSpPr>
            <p:cNvPr id="15" name="椭圆 14"/>
            <p:cNvSpPr/>
            <p:nvPr/>
          </p:nvSpPr>
          <p:spPr>
            <a:xfrm>
              <a:off x="7450218" y="2657139"/>
              <a:ext cx="859939" cy="314539"/>
            </a:xfrm>
            <a:prstGeom prst="ellipse">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31976" y="4407582"/>
              <a:ext cx="802929" cy="243619"/>
            </a:xfrm>
            <a:prstGeom prst="ellipse">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箭头连接符 26"/>
            <p:cNvCxnSpPr>
              <a:stCxn id="15" idx="3"/>
              <a:endCxn id="23" idx="6"/>
            </p:cNvCxnSpPr>
            <p:nvPr/>
          </p:nvCxnSpPr>
          <p:spPr>
            <a:xfrm flipH="1">
              <a:off x="5034905" y="2925615"/>
              <a:ext cx="2541248" cy="1603777"/>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8995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xit" presetSubtype="0" fill="hold" nodeType="clickEffect">
                                  <p:stCondLst>
                                    <p:cond delay="0"/>
                                  </p:stCondLst>
                                  <p:childTnLst>
                                    <p:animEffect transition="out" filter="fade">
                                      <p:cBhvr>
                                        <p:cTn id="26" dur="1000"/>
                                        <p:tgtEl>
                                          <p:spTgt spid="4"/>
                                        </p:tgtEl>
                                      </p:cBhvr>
                                    </p:animEffect>
                                    <p:anim calcmode="lin" valueType="num">
                                      <p:cBhvr>
                                        <p:cTn id="27" dur="1000"/>
                                        <p:tgtEl>
                                          <p:spTgt spid="4"/>
                                        </p:tgtEl>
                                        <p:attrNameLst>
                                          <p:attrName>ppt_x</p:attrName>
                                        </p:attrNameLst>
                                      </p:cBhvr>
                                      <p:tavLst>
                                        <p:tav tm="0">
                                          <p:val>
                                            <p:strVal val="ppt_x"/>
                                          </p:val>
                                        </p:tav>
                                        <p:tav tm="100000">
                                          <p:val>
                                            <p:strVal val="ppt_x"/>
                                          </p:val>
                                        </p:tav>
                                      </p:tavLst>
                                    </p:anim>
                                    <p:anim calcmode="lin" valueType="num">
                                      <p:cBhvr>
                                        <p:cTn id="28" dur="1000"/>
                                        <p:tgtEl>
                                          <p:spTgt spid="4"/>
                                        </p:tgtEl>
                                        <p:attrNameLst>
                                          <p:attrName>ppt_y</p:attrName>
                                        </p:attrNameLst>
                                      </p:cBhvr>
                                      <p:tavLst>
                                        <p:tav tm="0">
                                          <p:val>
                                            <p:strVal val="ppt_y"/>
                                          </p:val>
                                        </p:tav>
                                        <p:tav tm="100000">
                                          <p:val>
                                            <p:strVal val="ppt_y+.1"/>
                                          </p:val>
                                        </p:tav>
                                      </p:tavLst>
                                    </p:anim>
                                    <p:set>
                                      <p:cBhvr>
                                        <p:cTn id="29" dur="1" fill="hold">
                                          <p:stCondLst>
                                            <p:cond delay="999"/>
                                          </p:stCondLst>
                                        </p:cTn>
                                        <p:tgtEl>
                                          <p:spTgt spid="4"/>
                                        </p:tgtEl>
                                        <p:attrNameLst>
                                          <p:attrName>style.visibility</p:attrName>
                                        </p:attrNameLst>
                                      </p:cBhvr>
                                      <p:to>
                                        <p:strVal val="hidden"/>
                                      </p:to>
                                    </p:set>
                                  </p:childTnLst>
                                </p:cTn>
                              </p:par>
                              <p:par>
                                <p:cTn id="30" presetID="42" presetClass="exit" presetSubtype="0" fill="hold" nodeType="withEffect">
                                  <p:stCondLst>
                                    <p:cond delay="0"/>
                                  </p:stCondLst>
                                  <p:childTnLst>
                                    <p:animEffect transition="out" filter="fade">
                                      <p:cBhvr>
                                        <p:cTn id="31" dur="1000"/>
                                        <p:tgtEl>
                                          <p:spTgt spid="28"/>
                                        </p:tgtEl>
                                      </p:cBhvr>
                                    </p:animEffect>
                                    <p:anim calcmode="lin" valueType="num">
                                      <p:cBhvr>
                                        <p:cTn id="32" dur="1000"/>
                                        <p:tgtEl>
                                          <p:spTgt spid="28"/>
                                        </p:tgtEl>
                                        <p:attrNameLst>
                                          <p:attrName>ppt_x</p:attrName>
                                        </p:attrNameLst>
                                      </p:cBhvr>
                                      <p:tavLst>
                                        <p:tav tm="0">
                                          <p:val>
                                            <p:strVal val="ppt_x"/>
                                          </p:val>
                                        </p:tav>
                                        <p:tav tm="100000">
                                          <p:val>
                                            <p:strVal val="ppt_x"/>
                                          </p:val>
                                        </p:tav>
                                      </p:tavLst>
                                    </p:anim>
                                    <p:anim calcmode="lin" valueType="num">
                                      <p:cBhvr>
                                        <p:cTn id="33" dur="1000"/>
                                        <p:tgtEl>
                                          <p:spTgt spid="28"/>
                                        </p:tgtEl>
                                        <p:attrNameLst>
                                          <p:attrName>ppt_y</p:attrName>
                                        </p:attrNameLst>
                                      </p:cBhvr>
                                      <p:tavLst>
                                        <p:tav tm="0">
                                          <p:val>
                                            <p:strVal val="ppt_y"/>
                                          </p:val>
                                        </p:tav>
                                        <p:tav tm="100000">
                                          <p:val>
                                            <p:strVal val="ppt_y+.1"/>
                                          </p:val>
                                        </p:tav>
                                      </p:tavLst>
                                    </p:anim>
                                    <p:set>
                                      <p:cBhvr>
                                        <p:cTn id="34" dur="1" fill="hold">
                                          <p:stCondLst>
                                            <p:cond delay="999"/>
                                          </p:stCondLst>
                                        </p:cTn>
                                        <p:tgtEl>
                                          <p:spTgt spid="28"/>
                                        </p:tgtEl>
                                        <p:attrNameLst>
                                          <p:attrName>style.visibility</p:attrName>
                                        </p:attrNameLst>
                                      </p:cBhvr>
                                      <p:to>
                                        <p:strVal val="hidden"/>
                                      </p:to>
                                    </p:set>
                                  </p:childTnLst>
                                </p:cTn>
                              </p:par>
                              <p:par>
                                <p:cTn id="35" presetID="42" presetClass="exit" presetSubtype="0" fill="hold" nodeType="withEffect">
                                  <p:stCondLst>
                                    <p:cond delay="0"/>
                                  </p:stCondLst>
                                  <p:childTnLst>
                                    <p:animEffect transition="out" filter="fade">
                                      <p:cBhvr>
                                        <p:cTn id="36" dur="1000"/>
                                        <p:tgtEl>
                                          <p:spTgt spid="29"/>
                                        </p:tgtEl>
                                      </p:cBhvr>
                                    </p:animEffect>
                                    <p:anim calcmode="lin" valueType="num">
                                      <p:cBhvr>
                                        <p:cTn id="37" dur="1000"/>
                                        <p:tgtEl>
                                          <p:spTgt spid="29"/>
                                        </p:tgtEl>
                                        <p:attrNameLst>
                                          <p:attrName>ppt_x</p:attrName>
                                        </p:attrNameLst>
                                      </p:cBhvr>
                                      <p:tavLst>
                                        <p:tav tm="0">
                                          <p:val>
                                            <p:strVal val="ppt_x"/>
                                          </p:val>
                                        </p:tav>
                                        <p:tav tm="100000">
                                          <p:val>
                                            <p:strVal val="ppt_x"/>
                                          </p:val>
                                        </p:tav>
                                      </p:tavLst>
                                    </p:anim>
                                    <p:anim calcmode="lin" valueType="num">
                                      <p:cBhvr>
                                        <p:cTn id="38" dur="1000"/>
                                        <p:tgtEl>
                                          <p:spTgt spid="29"/>
                                        </p:tgtEl>
                                        <p:attrNameLst>
                                          <p:attrName>ppt_y</p:attrName>
                                        </p:attrNameLst>
                                      </p:cBhvr>
                                      <p:tavLst>
                                        <p:tav tm="0">
                                          <p:val>
                                            <p:strVal val="ppt_y"/>
                                          </p:val>
                                        </p:tav>
                                        <p:tav tm="100000">
                                          <p:val>
                                            <p:strVal val="ppt_y+.1"/>
                                          </p:val>
                                        </p:tav>
                                      </p:tavLst>
                                    </p:anim>
                                    <p:set>
                                      <p:cBhvr>
                                        <p:cTn id="39" dur="1" fill="hold">
                                          <p:stCondLst>
                                            <p:cond delay="999"/>
                                          </p:stCondLst>
                                        </p:cTn>
                                        <p:tgtEl>
                                          <p:spTgt spid="29"/>
                                        </p:tgtEl>
                                        <p:attrNameLst>
                                          <p:attrName>style.visibility</p:attrName>
                                        </p:attrNameLst>
                                      </p:cBhvr>
                                      <p:to>
                                        <p:strVal val="hidden"/>
                                      </p:to>
                                    </p:set>
                                  </p:childTnLst>
                                </p:cTn>
                              </p:par>
                              <p:par>
                                <p:cTn id="40" presetID="42" presetClass="exit" presetSubtype="0" fill="hold" nodeType="withEffect">
                                  <p:stCondLst>
                                    <p:cond delay="0"/>
                                  </p:stCondLst>
                                  <p:childTnLst>
                                    <p:animEffect transition="out" filter="fade">
                                      <p:cBhvr>
                                        <p:cTn id="41" dur="1000"/>
                                        <p:tgtEl>
                                          <p:spTgt spid="30"/>
                                        </p:tgtEl>
                                      </p:cBhvr>
                                    </p:animEffect>
                                    <p:anim calcmode="lin" valueType="num">
                                      <p:cBhvr>
                                        <p:cTn id="42" dur="1000"/>
                                        <p:tgtEl>
                                          <p:spTgt spid="30"/>
                                        </p:tgtEl>
                                        <p:attrNameLst>
                                          <p:attrName>ppt_x</p:attrName>
                                        </p:attrNameLst>
                                      </p:cBhvr>
                                      <p:tavLst>
                                        <p:tav tm="0">
                                          <p:val>
                                            <p:strVal val="ppt_x"/>
                                          </p:val>
                                        </p:tav>
                                        <p:tav tm="100000">
                                          <p:val>
                                            <p:strVal val="ppt_x"/>
                                          </p:val>
                                        </p:tav>
                                      </p:tavLst>
                                    </p:anim>
                                    <p:anim calcmode="lin" valueType="num">
                                      <p:cBhvr>
                                        <p:cTn id="43" dur="1000"/>
                                        <p:tgtEl>
                                          <p:spTgt spid="30"/>
                                        </p:tgtEl>
                                        <p:attrNameLst>
                                          <p:attrName>ppt_y</p:attrName>
                                        </p:attrNameLst>
                                      </p:cBhvr>
                                      <p:tavLst>
                                        <p:tav tm="0">
                                          <p:val>
                                            <p:strVal val="ppt_y"/>
                                          </p:val>
                                        </p:tav>
                                        <p:tav tm="100000">
                                          <p:val>
                                            <p:strVal val="ppt_y+.1"/>
                                          </p:val>
                                        </p:tav>
                                      </p:tavLst>
                                    </p:anim>
                                    <p:set>
                                      <p:cBhvr>
                                        <p:cTn id="44" dur="1" fill="hold">
                                          <p:stCondLst>
                                            <p:cond delay="9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33137" y="360913"/>
            <a:ext cx="703533"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mtClean="0"/>
              <a:t>3-1</a:t>
            </a:r>
            <a:endParaRPr lang="zh-CN" altLang="en-US" sz="2400" b="1" dirty="0"/>
          </a:p>
        </p:txBody>
      </p:sp>
      <p:grpSp>
        <p:nvGrpSpPr>
          <p:cNvPr id="17" name="组合 1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18" name="矩形 17"/>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smtClean="0">
                  <a:solidFill>
                    <a:srgbClr val="EE534F"/>
                  </a:solidFill>
                  <a:ea typeface="Microsoft YaHei UI" panose="020B0503020204020204" pitchFamily="34" charset="-122"/>
                </a:rPr>
                <a:t>综合搜索指数</a:t>
              </a:r>
              <a:r>
                <a:rPr lang="zh-CN" altLang="en-US" sz="2400" smtClean="0">
                  <a:solidFill>
                    <a:srgbClr val="404040"/>
                  </a:solidFill>
                  <a:ea typeface="Microsoft YaHei UI" panose="020B0503020204020204" pitchFamily="34" charset="-122"/>
                </a:rPr>
                <a:t>模型</a:t>
              </a:r>
              <a:endParaRPr lang="zh-CN" altLang="en-US" sz="2400" dirty="0">
                <a:solidFill>
                  <a:srgbClr val="404040"/>
                </a:solidFill>
                <a:ea typeface="Microsoft YaHei UI" panose="020B0503020204020204" pitchFamily="34" charset="-122"/>
              </a:endParaRPr>
            </a:p>
          </p:txBody>
        </p:sp>
        <p:sp>
          <p:nvSpPr>
            <p:cNvPr id="19" name="矩形 18"/>
            <p:cNvSpPr/>
            <p:nvPr/>
          </p:nvSpPr>
          <p:spPr>
            <a:xfrm>
              <a:off x="1299831" y="686775"/>
              <a:ext cx="3654940" cy="276999"/>
            </a:xfrm>
            <a:prstGeom prst="rect">
              <a:avLst/>
            </a:prstGeom>
          </p:spPr>
          <p:txBody>
            <a:bodyPr wrap="square">
              <a:spAutoFit/>
            </a:bodyPr>
            <a:lstStyle/>
            <a:p>
              <a:pPr algn="just"/>
              <a:r>
                <a:rPr lang="en-US" altLang="zh-CN" sz="1200">
                  <a:solidFill>
                    <a:srgbClr val="262425"/>
                  </a:solidFill>
                  <a:ea typeface="Roboto" panose="02000000000000000000" pitchFamily="2" charset="0"/>
                  <a:cs typeface="Open Sans" panose="020B0606030504020204" pitchFamily="34" charset="0"/>
                </a:rPr>
                <a:t>Integrated search index model </a:t>
              </a:r>
              <a:endParaRPr lang="en-US" altLang="zh-CN" sz="1200" dirty="0">
                <a:solidFill>
                  <a:srgbClr val="262425"/>
                </a:solidFill>
                <a:ea typeface="Roboto" panose="02000000000000000000" pitchFamily="2" charset="0"/>
                <a:cs typeface="Open Sans" panose="020B0606030504020204" pitchFamily="34" charset="0"/>
              </a:endParaRPr>
            </a:p>
          </p:txBody>
        </p:sp>
      </p:gr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5" name="Rectangle 2"/>
          <p:cNvSpPr>
            <a:spLocks noChangeArrowheads="1"/>
          </p:cNvSpPr>
          <p:nvPr/>
        </p:nvSpPr>
        <p:spPr bwMode="auto">
          <a:xfrm>
            <a:off x="1513367" y="3765884"/>
            <a:ext cx="1256732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2" name="矩形 21"/>
          <p:cNvSpPr/>
          <p:nvPr/>
        </p:nvSpPr>
        <p:spPr>
          <a:xfrm>
            <a:off x="784903" y="1443590"/>
            <a:ext cx="4930097" cy="523220"/>
          </a:xfrm>
          <a:prstGeom prst="rect">
            <a:avLst/>
          </a:prstGeom>
          <a:noFill/>
        </p:spPr>
        <p:txBody>
          <a:bodyPr wrap="square" lIns="91440" tIns="45720" rIns="91440" bIns="45720">
            <a:spAutoFit/>
          </a:bodyPr>
          <a:lstStyle/>
          <a:p>
            <a:pPr algn="ctr"/>
            <a:r>
              <a:rPr lang="en-US" altLang="zh-CN" sz="2800" b="1">
                <a:ln w="0"/>
                <a:solidFill>
                  <a:srgbClr val="404040"/>
                </a:solidFill>
                <a:latin typeface="微软雅黑" panose="020B0503020204020204" pitchFamily="34" charset="-122"/>
                <a:ea typeface="微软雅黑" panose="020B0503020204020204" pitchFamily="34" charset="-122"/>
                <a:cs typeface="Arial" panose="020B0604020202020204" pitchFamily="34" charset="0"/>
              </a:rPr>
              <a:t>2</a:t>
            </a:r>
            <a:r>
              <a:rPr lang="en-US" altLang="zh-CN" sz="2800" b="1" smtClean="0">
                <a:ln w="0"/>
                <a:solidFill>
                  <a:srgbClr val="404040"/>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2800" b="1" smtClean="0">
                <a:ln w="0"/>
                <a:solidFill>
                  <a:srgbClr val="404040"/>
                </a:solidFill>
                <a:latin typeface="微软雅黑" panose="020B0503020204020204" pitchFamily="34" charset="-122"/>
                <a:ea typeface="微软雅黑" panose="020B0503020204020204" pitchFamily="34" charset="-122"/>
                <a:cs typeface="Arial" panose="020B0604020202020204" pitchFamily="34" charset="0"/>
              </a:rPr>
              <a:t>平稳性检验与协整检验</a:t>
            </a:r>
            <a:endParaRPr lang="zh-CN" altLang="en-US" sz="2800" b="1" cap="none" spc="0" dirty="0">
              <a:ln w="0"/>
              <a:solidFill>
                <a:srgbClr val="404040"/>
              </a:solidFill>
              <a:latin typeface="微软雅黑" panose="020B0503020204020204" pitchFamily="34" charset="-122"/>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8" name="表格 7"/>
              <p:cNvGraphicFramePr>
                <a:graphicFrameLocks noGrp="1"/>
              </p:cNvGraphicFramePr>
              <p:nvPr>
                <p:extLst/>
              </p:nvPr>
            </p:nvGraphicFramePr>
            <p:xfrm>
              <a:off x="2433519" y="2857499"/>
              <a:ext cx="7368704" cy="2304050"/>
            </p:xfrm>
            <a:graphic>
              <a:graphicData uri="http://schemas.openxmlformats.org/drawingml/2006/table">
                <a:tbl>
                  <a:tblPr firstRow="1" firstCol="1" bandRow="1"/>
                  <a:tblGrid>
                    <a:gridCol w="1842176"/>
                    <a:gridCol w="1842176"/>
                    <a:gridCol w="1842176"/>
                    <a:gridCol w="1842176"/>
                  </a:tblGrid>
                  <a:tr h="460810">
                    <a:tc>
                      <a:txBody>
                        <a:bodyPr/>
                        <a:lstStyle/>
                        <a:p>
                          <a:pPr indent="306070" algn="just">
                            <a:lnSpc>
                              <a:spcPct val="150000"/>
                            </a:lnSpc>
                            <a:spcAft>
                              <a:spcPts val="0"/>
                            </a:spcAft>
                          </a:pPr>
                          <a:r>
                            <a:rPr lang="en-US" altLang="zh-CN" sz="2000" b="1" kern="100" smtClean="0">
                              <a:effectLst/>
                              <a:latin typeface="Times New Roman" panose="02020603050405020304" pitchFamily="18" charset="0"/>
                              <a:ea typeface="宋体" panose="02010600030101010101" pitchFamily="2" charset="-122"/>
                              <a:cs typeface="Times New Roman" panose="02020603050405020304" pitchFamily="18" charset="0"/>
                            </a:rPr>
                            <a:t>   </a:t>
                          </a:r>
                          <a:r>
                            <a:rPr lang="zh-CN" sz="2000" b="1" kern="100" smtClean="0">
                              <a:effectLst/>
                              <a:latin typeface="Times New Roman" panose="02020603050405020304" pitchFamily="18" charset="0"/>
                              <a:ea typeface="宋体" panose="02010600030101010101" pitchFamily="2" charset="-122"/>
                              <a:cs typeface="Times New Roman" panose="02020603050405020304" pitchFamily="18" charset="0"/>
                            </a:rPr>
                            <a:t>变量</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w="2857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127000" algn="just">
                            <a:lnSpc>
                              <a:spcPct val="150000"/>
                            </a:lnSpc>
                            <a:spcAft>
                              <a:spcPts val="0"/>
                            </a:spcAft>
                          </a:pPr>
                          <a:r>
                            <a:rPr lang="en-US" sz="2000" b="1" kern="100">
                              <a:effectLst/>
                              <a:latin typeface="Times New Roman" panose="02020603050405020304" pitchFamily="18" charset="0"/>
                              <a:ea typeface="宋体" panose="02010600030101010101" pitchFamily="2" charset="-122"/>
                              <a:cs typeface="Times New Roman" panose="02020603050405020304" pitchFamily="18" charset="0"/>
                            </a:rPr>
                            <a:t>t-Stat</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w="2857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127000" algn="just">
                            <a:lnSpc>
                              <a:spcPct val="150000"/>
                            </a:lnSpc>
                            <a:spcAft>
                              <a:spcPts val="0"/>
                            </a:spcAft>
                          </a:pPr>
                          <a:r>
                            <a:rPr lang="en-US" sz="2000" b="1" kern="100">
                              <a:effectLst/>
                              <a:latin typeface="Times New Roman" panose="02020603050405020304" pitchFamily="18" charset="0"/>
                              <a:ea typeface="宋体" panose="02010600030101010101" pitchFamily="2" charset="-122"/>
                              <a:cs typeface="Times New Roman" panose="02020603050405020304" pitchFamily="18" charset="0"/>
                            </a:rPr>
                            <a:t>Prob.</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w="2857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127000" algn="just">
                            <a:lnSpc>
                              <a:spcPct val="150000"/>
                            </a:lnSpc>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检验结果</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w="2857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460810">
                    <a:tc>
                      <a:txBody>
                        <a:bodyPr/>
                        <a:lstStyle/>
                        <a:p>
                          <a:pPr indent="457200" algn="just">
                            <a:lnSpc>
                              <a:spcPct val="150000"/>
                            </a:lnSpc>
                            <a:spcAft>
                              <a:spcPts val="0"/>
                            </a:spcAft>
                          </a:pPr>
                          <a:r>
                            <a:rPr lang="en-US" sz="2000" kern="100" smtClean="0">
                              <a:effectLst/>
                              <a:latin typeface="Times New Roman" panose="02020603050405020304" pitchFamily="18" charset="0"/>
                              <a:ea typeface="宋体" panose="02010600030101010101" pitchFamily="2" charset="-122"/>
                              <a:cs typeface="Times New Roman" panose="02020603050405020304" pitchFamily="18" charset="0"/>
                            </a:rPr>
                            <a:t>   Y</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w="19050" cap="flat" cmpd="sng" algn="ctr">
                          <a:solidFill>
                            <a:srgbClr val="000000"/>
                          </a:solidFill>
                          <a:prstDash val="solid"/>
                          <a:round/>
                          <a:headEnd type="none" w="med" len="med"/>
                          <a:tailEnd type="none" w="med" len="med"/>
                        </a:lnT>
                        <a:lnB>
                          <a:noFill/>
                        </a:lnB>
                      </a:tcPr>
                    </a:tc>
                    <a:tc>
                      <a:txBody>
                        <a:bodyPr/>
                        <a:lstStyle/>
                        <a:p>
                          <a:pPr indent="127000" algn="just">
                            <a:lnSpc>
                              <a:spcPct val="150000"/>
                            </a:lnSpc>
                            <a:spcAft>
                              <a:spcPts val="0"/>
                            </a:spcAft>
                          </a:pPr>
                          <a:r>
                            <a:rPr lang="en-US" sz="2000" kern="100">
                              <a:effectLst/>
                              <a:latin typeface="Times New Roman" panose="02020603050405020304" pitchFamily="18" charset="0"/>
                              <a:ea typeface="宋体" panose="02010600030101010101" pitchFamily="2" charset="-122"/>
                              <a:cs typeface="Times New Roman" panose="02020603050405020304" pitchFamily="18" charset="0"/>
                            </a:rPr>
                            <a:t>-2.1441</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w="19050" cap="flat" cmpd="sng" algn="ctr">
                          <a:solidFill>
                            <a:srgbClr val="000000"/>
                          </a:solidFill>
                          <a:prstDash val="solid"/>
                          <a:round/>
                          <a:headEnd type="none" w="med" len="med"/>
                          <a:tailEnd type="none" w="med" len="med"/>
                        </a:lnT>
                        <a:lnB>
                          <a:noFill/>
                        </a:lnB>
                      </a:tcPr>
                    </a:tc>
                    <a:tc>
                      <a:txBody>
                        <a:bodyPr/>
                        <a:lstStyle/>
                        <a:p>
                          <a:pPr indent="127000" algn="just">
                            <a:lnSpc>
                              <a:spcPct val="150000"/>
                            </a:lnSpc>
                            <a:spcAft>
                              <a:spcPts val="0"/>
                            </a:spcAft>
                          </a:pPr>
                          <a:r>
                            <a:rPr lang="en-US" sz="2000" kern="100">
                              <a:effectLst/>
                              <a:latin typeface="Times New Roman" panose="02020603050405020304" pitchFamily="18" charset="0"/>
                              <a:ea typeface="宋体" panose="02010600030101010101" pitchFamily="2" charset="-122"/>
                              <a:cs typeface="Times New Roman" panose="02020603050405020304" pitchFamily="18" charset="0"/>
                            </a:rPr>
                            <a:t>0.2289</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w="19050" cap="flat" cmpd="sng" algn="ctr">
                          <a:solidFill>
                            <a:srgbClr val="000000"/>
                          </a:solidFill>
                          <a:prstDash val="solid"/>
                          <a:round/>
                          <a:headEnd type="none" w="med" len="med"/>
                          <a:tailEnd type="none" w="med" len="med"/>
                        </a:lnT>
                        <a:lnB>
                          <a:noFill/>
                        </a:lnB>
                      </a:tcPr>
                    </a:tc>
                    <a:tc>
                      <a:txBody>
                        <a:bodyPr/>
                        <a:lstStyle/>
                        <a:p>
                          <a:pPr indent="127000" algn="just">
                            <a:lnSpc>
                              <a:spcPct val="150000"/>
                            </a:lnSpc>
                            <a:spcAft>
                              <a:spcPts val="0"/>
                            </a:spcAft>
                          </a:pPr>
                          <a:r>
                            <a:rPr lang="en-US" altLang="zh-CN" sz="2000" kern="100" smtClean="0">
                              <a:effectLst/>
                              <a:latin typeface="Times New Roman" panose="02020603050405020304" pitchFamily="18" charset="0"/>
                              <a:ea typeface="宋体" panose="02010600030101010101" pitchFamily="2" charset="-122"/>
                              <a:cs typeface="Times New Roman" panose="02020603050405020304" pitchFamily="18" charset="0"/>
                            </a:rPr>
                            <a:t>  </a:t>
                          </a:r>
                          <a:r>
                            <a:rPr lang="zh-CN" sz="2000" kern="100" smtClean="0">
                              <a:effectLst/>
                              <a:latin typeface="Times New Roman" panose="02020603050405020304" pitchFamily="18" charset="0"/>
                              <a:ea typeface="宋体" panose="02010600030101010101" pitchFamily="2" charset="-122"/>
                              <a:cs typeface="Times New Roman" panose="02020603050405020304" pitchFamily="18" charset="0"/>
                            </a:rPr>
                            <a:t>非</a:t>
                          </a:r>
                          <a:r>
                            <a:rPr lang="zh-CN" sz="2000" kern="100">
                              <a:effectLst/>
                              <a:latin typeface="Times New Roman" panose="02020603050405020304" pitchFamily="18" charset="0"/>
                              <a:ea typeface="宋体" panose="02010600030101010101" pitchFamily="2" charset="-122"/>
                              <a:cs typeface="Times New Roman" panose="02020603050405020304" pitchFamily="18" charset="0"/>
                            </a:rPr>
                            <a:t>平稳</a:t>
                          </a:r>
                        </a:p>
                      </a:txBody>
                      <a:tcPr marL="113884" marR="113884" marT="0" marB="0">
                        <a:lnL>
                          <a:noFill/>
                        </a:lnL>
                        <a:lnR>
                          <a:noFill/>
                        </a:lnR>
                        <a:lnT w="19050" cap="flat" cmpd="sng" algn="ctr">
                          <a:solidFill>
                            <a:srgbClr val="000000"/>
                          </a:solidFill>
                          <a:prstDash val="solid"/>
                          <a:round/>
                          <a:headEnd type="none" w="med" len="med"/>
                          <a:tailEnd type="none" w="med" len="med"/>
                        </a:lnT>
                        <a:lnB>
                          <a:noFill/>
                        </a:lnB>
                      </a:tcPr>
                    </a:tc>
                  </a:tr>
                  <a:tr h="460810">
                    <a:tc>
                      <a:txBody>
                        <a:bodyPr/>
                        <a:lstStyle/>
                        <a:p>
                          <a:pPr indent="127000" algn="just">
                            <a:lnSpc>
                              <a:spcPct val="150000"/>
                            </a:lnSpc>
                            <a:spcAft>
                              <a:spcPts val="0"/>
                            </a:spcAft>
                          </a:pPr>
                          <a14:m>
                            <m:oMathPara xmlns:m="http://schemas.openxmlformats.org/officeDocument/2006/math">
                              <m:oMathParaPr>
                                <m:jc m:val="center"/>
                              </m:oMathParaPr>
                              <m:oMath xmlns:m="http://schemas.openxmlformats.org/officeDocument/2006/math">
                                <m:r>
                                  <a:rPr lang="en-US" sz="2000" kern="10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sz="2000" kern="100">
                                    <a:effectLst/>
                                    <a:latin typeface="Cambria Math" panose="02040503050406030204" pitchFamily="18" charset="0"/>
                                    <a:ea typeface="宋体" panose="02010600030101010101" pitchFamily="2" charset="-122"/>
                                    <a:cs typeface="Times New Roman" panose="02020603050405020304" pitchFamily="18" charset="0"/>
                                  </a:rPr>
                                  <m:t>Y</m:t>
                                </m:r>
                              </m:oMath>
                            </m:oMathPara>
                          </a14:m>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a:noFill/>
                        </a:lnT>
                        <a:lnB>
                          <a:noFill/>
                        </a:lnB>
                      </a:tcPr>
                    </a:tc>
                    <a:tc>
                      <a:txBody>
                        <a:bodyPr/>
                        <a:lstStyle/>
                        <a:p>
                          <a:pPr indent="127000" algn="just">
                            <a:lnSpc>
                              <a:spcPct val="150000"/>
                            </a:lnSpc>
                            <a:spcAft>
                              <a:spcPts val="0"/>
                            </a:spcAft>
                          </a:pPr>
                          <a:r>
                            <a:rPr lang="en-US" sz="2000" kern="100">
                              <a:effectLst/>
                              <a:latin typeface="Times New Roman" panose="02020603050405020304" pitchFamily="18" charset="0"/>
                              <a:ea typeface="宋体" panose="02010600030101010101" pitchFamily="2" charset="-122"/>
                              <a:cs typeface="Times New Roman" panose="02020603050405020304" pitchFamily="18" charset="0"/>
                            </a:rPr>
                            <a:t>-4.7243</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a:noFill/>
                        </a:lnT>
                        <a:lnB>
                          <a:noFill/>
                        </a:lnB>
                      </a:tcPr>
                    </a:tc>
                    <a:tc>
                      <a:txBody>
                        <a:bodyPr/>
                        <a:lstStyle/>
                        <a:p>
                          <a:pPr indent="127000" algn="just">
                            <a:lnSpc>
                              <a:spcPct val="150000"/>
                            </a:lnSpc>
                            <a:spcAft>
                              <a:spcPts val="0"/>
                            </a:spcAft>
                          </a:pPr>
                          <a:r>
                            <a:rPr lang="en-US" sz="2000" kern="100">
                              <a:effectLst/>
                              <a:latin typeface="Times New Roman" panose="02020603050405020304" pitchFamily="18" charset="0"/>
                              <a:ea typeface="宋体" panose="02010600030101010101" pitchFamily="2" charset="-122"/>
                              <a:cs typeface="Times New Roman" panose="02020603050405020304" pitchFamily="18" charset="0"/>
                            </a:rPr>
                            <a:t>0.0003</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a:noFill/>
                        </a:lnT>
                        <a:lnB>
                          <a:noFill/>
                        </a:lnB>
                      </a:tcPr>
                    </a:tc>
                    <a:tc>
                      <a:txBody>
                        <a:bodyPr/>
                        <a:lstStyle/>
                        <a:p>
                          <a:pPr indent="127000" algn="just">
                            <a:lnSpc>
                              <a:spcPct val="150000"/>
                            </a:lnSpc>
                            <a:spcAft>
                              <a:spcPts val="0"/>
                            </a:spcAft>
                          </a:pPr>
                          <a:r>
                            <a:rPr lang="en-US" altLang="zh-CN" sz="2000" kern="100" smtClean="0">
                              <a:effectLst/>
                              <a:latin typeface="Times New Roman" panose="02020603050405020304" pitchFamily="18" charset="0"/>
                              <a:ea typeface="宋体" panose="02010600030101010101" pitchFamily="2" charset="-122"/>
                              <a:cs typeface="Times New Roman" panose="02020603050405020304" pitchFamily="18" charset="0"/>
                            </a:rPr>
                            <a:t>    </a:t>
                          </a:r>
                          <a:r>
                            <a:rPr lang="zh-CN" sz="2000" kern="100" smtClean="0">
                              <a:effectLst/>
                              <a:latin typeface="Times New Roman" panose="02020603050405020304" pitchFamily="18" charset="0"/>
                              <a:ea typeface="宋体" panose="02010600030101010101" pitchFamily="2" charset="-122"/>
                              <a:cs typeface="Times New Roman" panose="02020603050405020304" pitchFamily="18" charset="0"/>
                            </a:rPr>
                            <a:t>平稳</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a:noFill/>
                        </a:lnT>
                        <a:lnB>
                          <a:noFill/>
                        </a:lnB>
                      </a:tcPr>
                    </a:tc>
                  </a:tr>
                  <a:tr h="460810">
                    <a:tc>
                      <a:txBody>
                        <a:bodyPr/>
                        <a:lstStyle/>
                        <a:p>
                          <a:pPr indent="457200" algn="just">
                            <a:lnSpc>
                              <a:spcPct val="150000"/>
                            </a:lnSpc>
                            <a:spcAft>
                              <a:spcPts val="0"/>
                            </a:spcAft>
                          </a:pPr>
                          <a:r>
                            <a:rPr lang="en-US" sz="2000" kern="100" smtClean="0">
                              <a:effectLst/>
                              <a:latin typeface="Times New Roman" panose="02020603050405020304" pitchFamily="18" charset="0"/>
                              <a:ea typeface="宋体" panose="02010600030101010101" pitchFamily="2" charset="-122"/>
                              <a:cs typeface="Times New Roman" panose="02020603050405020304" pitchFamily="18" charset="0"/>
                            </a:rPr>
                            <a:t>   Q</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a:noFill/>
                        </a:lnT>
                        <a:lnB>
                          <a:noFill/>
                        </a:lnB>
                      </a:tcPr>
                    </a:tc>
                    <a:tc>
                      <a:txBody>
                        <a:bodyPr/>
                        <a:lstStyle/>
                        <a:p>
                          <a:pPr indent="127000" algn="just">
                            <a:lnSpc>
                              <a:spcPct val="150000"/>
                            </a:lnSpc>
                            <a:spcAft>
                              <a:spcPts val="0"/>
                            </a:spcAft>
                          </a:pPr>
                          <a:r>
                            <a:rPr lang="en-US" sz="2000" kern="100">
                              <a:effectLst/>
                              <a:latin typeface="Times New Roman" panose="02020603050405020304" pitchFamily="18" charset="0"/>
                              <a:ea typeface="宋体" panose="02010600030101010101" pitchFamily="2" charset="-122"/>
                              <a:cs typeface="Times New Roman" panose="02020603050405020304" pitchFamily="18" charset="0"/>
                            </a:rPr>
                            <a:t>-0.4033</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a:noFill/>
                        </a:lnT>
                        <a:lnB>
                          <a:noFill/>
                        </a:lnB>
                      </a:tcPr>
                    </a:tc>
                    <a:tc>
                      <a:txBody>
                        <a:bodyPr/>
                        <a:lstStyle/>
                        <a:p>
                          <a:pPr indent="127000" algn="just">
                            <a:lnSpc>
                              <a:spcPct val="150000"/>
                            </a:lnSpc>
                            <a:spcAft>
                              <a:spcPts val="0"/>
                            </a:spcAft>
                          </a:pPr>
                          <a:r>
                            <a:rPr lang="en-US" sz="2000" kern="100">
                              <a:effectLst/>
                              <a:latin typeface="Times New Roman" panose="02020603050405020304" pitchFamily="18" charset="0"/>
                              <a:ea typeface="宋体" panose="02010600030101010101" pitchFamily="2" charset="-122"/>
                              <a:cs typeface="Times New Roman" panose="02020603050405020304" pitchFamily="18" charset="0"/>
                            </a:rPr>
                            <a:t>0.9003</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a:noFill/>
                        </a:lnT>
                        <a:lnB>
                          <a:noFill/>
                        </a:lnB>
                      </a:tcPr>
                    </a:tc>
                    <a:tc>
                      <a:txBody>
                        <a:bodyPr/>
                        <a:lstStyle/>
                        <a:p>
                          <a:pPr indent="127000" algn="just">
                            <a:lnSpc>
                              <a:spcPct val="150000"/>
                            </a:lnSpc>
                            <a:spcAft>
                              <a:spcPts val="0"/>
                            </a:spcAft>
                          </a:pPr>
                          <a:r>
                            <a:rPr lang="en-US" altLang="zh-CN" sz="2000" kern="100" smtClean="0">
                              <a:effectLst/>
                              <a:latin typeface="Times New Roman" panose="02020603050405020304" pitchFamily="18" charset="0"/>
                              <a:ea typeface="宋体" panose="02010600030101010101" pitchFamily="2" charset="-122"/>
                              <a:cs typeface="Times New Roman" panose="02020603050405020304" pitchFamily="18" charset="0"/>
                            </a:rPr>
                            <a:t>  </a:t>
                          </a:r>
                          <a:r>
                            <a:rPr lang="zh-CN" sz="2000" kern="100" smtClean="0">
                              <a:effectLst/>
                              <a:latin typeface="Times New Roman" panose="02020603050405020304" pitchFamily="18" charset="0"/>
                              <a:ea typeface="宋体" panose="02010600030101010101" pitchFamily="2" charset="-122"/>
                              <a:cs typeface="Times New Roman" panose="02020603050405020304" pitchFamily="18" charset="0"/>
                            </a:rPr>
                            <a:t>非</a:t>
                          </a:r>
                          <a:r>
                            <a:rPr lang="zh-CN" sz="2000" kern="100">
                              <a:effectLst/>
                              <a:latin typeface="Times New Roman" panose="02020603050405020304" pitchFamily="18" charset="0"/>
                              <a:ea typeface="宋体" panose="02010600030101010101" pitchFamily="2" charset="-122"/>
                              <a:cs typeface="Times New Roman" panose="02020603050405020304" pitchFamily="18" charset="0"/>
                            </a:rPr>
                            <a:t>平稳</a:t>
                          </a:r>
                        </a:p>
                      </a:txBody>
                      <a:tcPr marL="113884" marR="113884" marT="0" marB="0">
                        <a:lnL>
                          <a:noFill/>
                        </a:lnL>
                        <a:lnR>
                          <a:noFill/>
                        </a:lnR>
                        <a:lnT>
                          <a:noFill/>
                        </a:lnT>
                        <a:lnB>
                          <a:noFill/>
                        </a:lnB>
                      </a:tcPr>
                    </a:tc>
                  </a:tr>
                  <a:tr h="460810">
                    <a:tc>
                      <a:txBody>
                        <a:bodyPr/>
                        <a:lstStyle/>
                        <a:p>
                          <a:pPr indent="127000" algn="just">
                            <a:lnSpc>
                              <a:spcPct val="150000"/>
                            </a:lnSpc>
                            <a:spcAft>
                              <a:spcPts val="0"/>
                            </a:spcAft>
                          </a:pPr>
                          <a14:m>
                            <m:oMathPara xmlns:m="http://schemas.openxmlformats.org/officeDocument/2006/math">
                              <m:oMathParaPr>
                                <m:jc m:val="centerGroup"/>
                              </m:oMathParaPr>
                              <m:oMath xmlns:m="http://schemas.openxmlformats.org/officeDocument/2006/math">
                                <m:r>
                                  <a:rPr lang="en-US" sz="2000" kern="10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sz="2000" kern="100">
                                    <a:effectLst/>
                                    <a:latin typeface="Cambria Math" panose="02040503050406030204" pitchFamily="18" charset="0"/>
                                    <a:ea typeface="宋体" panose="02010600030101010101" pitchFamily="2" charset="-122"/>
                                    <a:cs typeface="Times New Roman" panose="02020603050405020304" pitchFamily="18" charset="0"/>
                                  </a:rPr>
                                  <m:t>Q</m:t>
                                </m:r>
                              </m:oMath>
                            </m:oMathPara>
                          </a14:m>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a:noFill/>
                        </a:lnT>
                        <a:lnB w="28575" cap="flat" cmpd="sng" algn="ctr">
                          <a:solidFill>
                            <a:srgbClr val="000000"/>
                          </a:solidFill>
                          <a:prstDash val="solid"/>
                          <a:round/>
                          <a:headEnd type="none" w="med" len="med"/>
                          <a:tailEnd type="none" w="med" len="med"/>
                        </a:lnB>
                      </a:tcPr>
                    </a:tc>
                    <a:tc>
                      <a:txBody>
                        <a:bodyPr/>
                        <a:lstStyle/>
                        <a:p>
                          <a:pPr indent="127000" algn="just">
                            <a:lnSpc>
                              <a:spcPct val="150000"/>
                            </a:lnSpc>
                            <a:spcAft>
                              <a:spcPts val="0"/>
                            </a:spcAft>
                          </a:pPr>
                          <a:r>
                            <a:rPr lang="en-US" sz="2000" kern="100">
                              <a:effectLst/>
                              <a:latin typeface="Times New Roman" panose="02020603050405020304" pitchFamily="18" charset="0"/>
                              <a:ea typeface="宋体" panose="02010600030101010101" pitchFamily="2" charset="-122"/>
                              <a:cs typeface="Times New Roman" panose="02020603050405020304" pitchFamily="18" charset="0"/>
                            </a:rPr>
                            <a:t>-4.6947</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a:noFill/>
                        </a:lnT>
                        <a:lnB w="28575" cap="flat" cmpd="sng" algn="ctr">
                          <a:solidFill>
                            <a:srgbClr val="000000"/>
                          </a:solidFill>
                          <a:prstDash val="solid"/>
                          <a:round/>
                          <a:headEnd type="none" w="med" len="med"/>
                          <a:tailEnd type="none" w="med" len="med"/>
                        </a:lnB>
                      </a:tcPr>
                    </a:tc>
                    <a:tc>
                      <a:txBody>
                        <a:bodyPr/>
                        <a:lstStyle/>
                        <a:p>
                          <a:pPr indent="127000" algn="just">
                            <a:lnSpc>
                              <a:spcPct val="150000"/>
                            </a:lnSpc>
                            <a:spcAft>
                              <a:spcPts val="0"/>
                            </a:spcAft>
                          </a:pPr>
                          <a:r>
                            <a:rPr lang="en-US" sz="2000" kern="100">
                              <a:effectLst/>
                              <a:latin typeface="Times New Roman" panose="02020603050405020304" pitchFamily="18" charset="0"/>
                              <a:ea typeface="宋体" panose="02010600030101010101" pitchFamily="2" charset="-122"/>
                              <a:cs typeface="Times New Roman" panose="02020603050405020304" pitchFamily="18" charset="0"/>
                            </a:rPr>
                            <a:t>0.0004</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a:noFill/>
                        </a:lnT>
                        <a:lnB w="28575" cap="flat" cmpd="sng" algn="ctr">
                          <a:solidFill>
                            <a:srgbClr val="000000"/>
                          </a:solidFill>
                          <a:prstDash val="solid"/>
                          <a:round/>
                          <a:headEnd type="none" w="med" len="med"/>
                          <a:tailEnd type="none" w="med" len="med"/>
                        </a:lnB>
                      </a:tcPr>
                    </a:tc>
                    <a:tc>
                      <a:txBody>
                        <a:bodyPr/>
                        <a:lstStyle/>
                        <a:p>
                          <a:pPr indent="127000" algn="just">
                            <a:lnSpc>
                              <a:spcPct val="150000"/>
                            </a:lnSpc>
                            <a:spcAft>
                              <a:spcPts val="0"/>
                            </a:spcAft>
                          </a:pPr>
                          <a:r>
                            <a:rPr lang="en-US" altLang="zh-CN" sz="2000" kern="100" smtClean="0">
                              <a:effectLst/>
                              <a:latin typeface="Times New Roman" panose="02020603050405020304" pitchFamily="18" charset="0"/>
                              <a:ea typeface="宋体" panose="02010600030101010101" pitchFamily="2" charset="-122"/>
                              <a:cs typeface="Times New Roman" panose="02020603050405020304" pitchFamily="18" charset="0"/>
                            </a:rPr>
                            <a:t>    </a:t>
                          </a:r>
                          <a:r>
                            <a:rPr lang="zh-CN" sz="2000" kern="100" smtClean="0">
                              <a:effectLst/>
                              <a:latin typeface="Times New Roman" panose="02020603050405020304" pitchFamily="18" charset="0"/>
                              <a:ea typeface="宋体" panose="02010600030101010101" pitchFamily="2" charset="-122"/>
                              <a:cs typeface="Times New Roman" panose="02020603050405020304" pitchFamily="18" charset="0"/>
                            </a:rPr>
                            <a:t>平稳</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a:noFill/>
                        </a:lnT>
                        <a:lnB w="28575" cap="flat" cmpd="sng" algn="ctr">
                          <a:solidFill>
                            <a:srgbClr val="000000"/>
                          </a:solidFill>
                          <a:prstDash val="solid"/>
                          <a:round/>
                          <a:headEnd type="none" w="med" len="med"/>
                          <a:tailEnd type="none" w="med" len="med"/>
                        </a:lnB>
                      </a:tcPr>
                    </a:tc>
                  </a:tr>
                </a:tbl>
              </a:graphicData>
            </a:graphic>
          </p:graphicFrame>
        </mc:Choice>
        <mc:Fallback xmlns="">
          <p:graphicFrame>
            <p:nvGraphicFramePr>
              <p:cNvPr id="8" name="表格 7"/>
              <p:cNvGraphicFramePr>
                <a:graphicFrameLocks noGrp="1"/>
              </p:cNvGraphicFramePr>
              <p:nvPr>
                <p:extLst>
                  <p:ext uri="{D42A27DB-BD31-4B8C-83A1-F6EECF244321}">
                    <p14:modId xmlns:p14="http://schemas.microsoft.com/office/powerpoint/2010/main" val="3094506953"/>
                  </p:ext>
                </p:extLst>
              </p:nvPr>
            </p:nvGraphicFramePr>
            <p:xfrm>
              <a:off x="2433519" y="2857499"/>
              <a:ext cx="7368704" cy="2304050"/>
            </p:xfrm>
            <a:graphic>
              <a:graphicData uri="http://schemas.openxmlformats.org/drawingml/2006/table">
                <a:tbl>
                  <a:tblPr firstRow="1" firstCol="1" bandRow="1"/>
                  <a:tblGrid>
                    <a:gridCol w="1842176"/>
                    <a:gridCol w="1842176"/>
                    <a:gridCol w="1842176"/>
                    <a:gridCol w="1842176"/>
                  </a:tblGrid>
                  <a:tr h="460810">
                    <a:tc>
                      <a:txBody>
                        <a:bodyPr/>
                        <a:lstStyle/>
                        <a:p>
                          <a:pPr indent="306070" algn="just">
                            <a:lnSpc>
                              <a:spcPct val="150000"/>
                            </a:lnSpc>
                            <a:spcAft>
                              <a:spcPts val="0"/>
                            </a:spcAft>
                          </a:pPr>
                          <a:r>
                            <a:rPr lang="en-US" altLang="zh-CN" sz="2000" b="1" kern="100" smtClean="0">
                              <a:effectLst/>
                              <a:latin typeface="Times New Roman" panose="02020603050405020304" pitchFamily="18" charset="0"/>
                              <a:ea typeface="宋体" panose="02010600030101010101" pitchFamily="2" charset="-122"/>
                              <a:cs typeface="Times New Roman" panose="02020603050405020304" pitchFamily="18" charset="0"/>
                            </a:rPr>
                            <a:t>   </a:t>
                          </a:r>
                          <a:r>
                            <a:rPr lang="zh-CN" sz="2000" b="1" kern="100" smtClean="0">
                              <a:effectLst/>
                              <a:latin typeface="Times New Roman" panose="02020603050405020304" pitchFamily="18" charset="0"/>
                              <a:ea typeface="宋体" panose="02010600030101010101" pitchFamily="2" charset="-122"/>
                              <a:cs typeface="Times New Roman" panose="02020603050405020304" pitchFamily="18" charset="0"/>
                            </a:rPr>
                            <a:t>变量</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w="2857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127000" algn="just">
                            <a:lnSpc>
                              <a:spcPct val="150000"/>
                            </a:lnSpc>
                            <a:spcAft>
                              <a:spcPts val="0"/>
                            </a:spcAft>
                          </a:pPr>
                          <a:r>
                            <a:rPr lang="en-US" sz="2000" b="1" kern="100">
                              <a:effectLst/>
                              <a:latin typeface="Times New Roman" panose="02020603050405020304" pitchFamily="18" charset="0"/>
                              <a:ea typeface="宋体" panose="02010600030101010101" pitchFamily="2" charset="-122"/>
                              <a:cs typeface="Times New Roman" panose="02020603050405020304" pitchFamily="18" charset="0"/>
                            </a:rPr>
                            <a:t>t-Stat</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w="2857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127000" algn="just">
                            <a:lnSpc>
                              <a:spcPct val="150000"/>
                            </a:lnSpc>
                            <a:spcAft>
                              <a:spcPts val="0"/>
                            </a:spcAft>
                          </a:pPr>
                          <a:r>
                            <a:rPr lang="en-US" sz="2000" b="1" kern="100">
                              <a:effectLst/>
                              <a:latin typeface="Times New Roman" panose="02020603050405020304" pitchFamily="18" charset="0"/>
                              <a:ea typeface="宋体" panose="02010600030101010101" pitchFamily="2" charset="-122"/>
                              <a:cs typeface="Times New Roman" panose="02020603050405020304" pitchFamily="18" charset="0"/>
                            </a:rPr>
                            <a:t>Prob.</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w="2857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127000" algn="just">
                            <a:lnSpc>
                              <a:spcPct val="150000"/>
                            </a:lnSpc>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检验结果</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w="2857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460810">
                    <a:tc>
                      <a:txBody>
                        <a:bodyPr/>
                        <a:lstStyle/>
                        <a:p>
                          <a:pPr indent="457200" algn="just">
                            <a:lnSpc>
                              <a:spcPct val="150000"/>
                            </a:lnSpc>
                            <a:spcAft>
                              <a:spcPts val="0"/>
                            </a:spcAft>
                          </a:pPr>
                          <a:r>
                            <a:rPr lang="en-US" sz="2000" kern="100" smtClean="0">
                              <a:effectLst/>
                              <a:latin typeface="Times New Roman" panose="02020603050405020304" pitchFamily="18" charset="0"/>
                              <a:ea typeface="宋体" panose="02010600030101010101" pitchFamily="2" charset="-122"/>
                              <a:cs typeface="Times New Roman" panose="02020603050405020304" pitchFamily="18" charset="0"/>
                            </a:rPr>
                            <a:t>   Y</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w="19050" cap="flat" cmpd="sng" algn="ctr">
                          <a:solidFill>
                            <a:srgbClr val="000000"/>
                          </a:solidFill>
                          <a:prstDash val="solid"/>
                          <a:round/>
                          <a:headEnd type="none" w="med" len="med"/>
                          <a:tailEnd type="none" w="med" len="med"/>
                        </a:lnT>
                        <a:lnB>
                          <a:noFill/>
                        </a:lnB>
                      </a:tcPr>
                    </a:tc>
                    <a:tc>
                      <a:txBody>
                        <a:bodyPr/>
                        <a:lstStyle/>
                        <a:p>
                          <a:pPr indent="127000" algn="just">
                            <a:lnSpc>
                              <a:spcPct val="150000"/>
                            </a:lnSpc>
                            <a:spcAft>
                              <a:spcPts val="0"/>
                            </a:spcAft>
                          </a:pPr>
                          <a:r>
                            <a:rPr lang="en-US" sz="2000" kern="100">
                              <a:effectLst/>
                              <a:latin typeface="Times New Roman" panose="02020603050405020304" pitchFamily="18" charset="0"/>
                              <a:ea typeface="宋体" panose="02010600030101010101" pitchFamily="2" charset="-122"/>
                              <a:cs typeface="Times New Roman" panose="02020603050405020304" pitchFamily="18" charset="0"/>
                            </a:rPr>
                            <a:t>-2.1441</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w="19050" cap="flat" cmpd="sng" algn="ctr">
                          <a:solidFill>
                            <a:srgbClr val="000000"/>
                          </a:solidFill>
                          <a:prstDash val="solid"/>
                          <a:round/>
                          <a:headEnd type="none" w="med" len="med"/>
                          <a:tailEnd type="none" w="med" len="med"/>
                        </a:lnT>
                        <a:lnB>
                          <a:noFill/>
                        </a:lnB>
                      </a:tcPr>
                    </a:tc>
                    <a:tc>
                      <a:txBody>
                        <a:bodyPr/>
                        <a:lstStyle/>
                        <a:p>
                          <a:pPr indent="127000" algn="just">
                            <a:lnSpc>
                              <a:spcPct val="150000"/>
                            </a:lnSpc>
                            <a:spcAft>
                              <a:spcPts val="0"/>
                            </a:spcAft>
                          </a:pPr>
                          <a:r>
                            <a:rPr lang="en-US" sz="2000" kern="100">
                              <a:effectLst/>
                              <a:latin typeface="Times New Roman" panose="02020603050405020304" pitchFamily="18" charset="0"/>
                              <a:ea typeface="宋体" panose="02010600030101010101" pitchFamily="2" charset="-122"/>
                              <a:cs typeface="Times New Roman" panose="02020603050405020304" pitchFamily="18" charset="0"/>
                            </a:rPr>
                            <a:t>0.2289</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w="19050" cap="flat" cmpd="sng" algn="ctr">
                          <a:solidFill>
                            <a:srgbClr val="000000"/>
                          </a:solidFill>
                          <a:prstDash val="solid"/>
                          <a:round/>
                          <a:headEnd type="none" w="med" len="med"/>
                          <a:tailEnd type="none" w="med" len="med"/>
                        </a:lnT>
                        <a:lnB>
                          <a:noFill/>
                        </a:lnB>
                      </a:tcPr>
                    </a:tc>
                    <a:tc>
                      <a:txBody>
                        <a:bodyPr/>
                        <a:lstStyle/>
                        <a:p>
                          <a:pPr indent="127000" algn="just">
                            <a:lnSpc>
                              <a:spcPct val="150000"/>
                            </a:lnSpc>
                            <a:spcAft>
                              <a:spcPts val="0"/>
                            </a:spcAft>
                          </a:pPr>
                          <a:r>
                            <a:rPr lang="en-US" altLang="zh-CN" sz="2000" kern="100" smtClean="0">
                              <a:effectLst/>
                              <a:latin typeface="Times New Roman" panose="02020603050405020304" pitchFamily="18" charset="0"/>
                              <a:ea typeface="宋体" panose="02010600030101010101" pitchFamily="2" charset="-122"/>
                              <a:cs typeface="Times New Roman" panose="02020603050405020304" pitchFamily="18" charset="0"/>
                            </a:rPr>
                            <a:t>  </a:t>
                          </a:r>
                          <a:r>
                            <a:rPr lang="zh-CN" sz="2000" kern="100" smtClean="0">
                              <a:effectLst/>
                              <a:latin typeface="Times New Roman" panose="02020603050405020304" pitchFamily="18" charset="0"/>
                              <a:ea typeface="宋体" panose="02010600030101010101" pitchFamily="2" charset="-122"/>
                              <a:cs typeface="Times New Roman" panose="02020603050405020304" pitchFamily="18" charset="0"/>
                            </a:rPr>
                            <a:t>非</a:t>
                          </a:r>
                          <a:r>
                            <a:rPr lang="zh-CN" sz="2000" kern="100">
                              <a:effectLst/>
                              <a:latin typeface="Times New Roman" panose="02020603050405020304" pitchFamily="18" charset="0"/>
                              <a:ea typeface="宋体" panose="02010600030101010101" pitchFamily="2" charset="-122"/>
                              <a:cs typeface="Times New Roman" panose="02020603050405020304" pitchFamily="18" charset="0"/>
                            </a:rPr>
                            <a:t>平稳</a:t>
                          </a:r>
                        </a:p>
                      </a:txBody>
                      <a:tcPr marL="113884" marR="113884" marT="0" marB="0">
                        <a:lnL>
                          <a:noFill/>
                        </a:lnL>
                        <a:lnR>
                          <a:noFill/>
                        </a:lnR>
                        <a:lnT w="19050" cap="flat" cmpd="sng" algn="ctr">
                          <a:solidFill>
                            <a:srgbClr val="000000"/>
                          </a:solidFill>
                          <a:prstDash val="solid"/>
                          <a:round/>
                          <a:headEnd type="none" w="med" len="med"/>
                          <a:tailEnd type="none" w="med" len="med"/>
                        </a:lnT>
                        <a:lnB>
                          <a:noFill/>
                        </a:lnB>
                      </a:tcPr>
                    </a:tc>
                  </a:tr>
                  <a:tr h="460810">
                    <a:tc>
                      <a:txBody>
                        <a:bodyPr/>
                        <a:lstStyle/>
                        <a:p>
                          <a:endParaRPr lang="zh-CN"/>
                        </a:p>
                      </a:txBody>
                      <a:tcPr marL="113884" marR="113884" marT="0" marB="0">
                        <a:lnL>
                          <a:noFill/>
                        </a:lnL>
                        <a:lnR>
                          <a:noFill/>
                        </a:lnR>
                        <a:lnT>
                          <a:noFill/>
                        </a:lnT>
                        <a:lnB>
                          <a:noFill/>
                        </a:lnB>
                        <a:blipFill rotWithShape="0">
                          <a:blip r:embed="rId3"/>
                          <a:stretch>
                            <a:fillRect t="-205333" r="-301325" b="-224000"/>
                          </a:stretch>
                        </a:blipFill>
                      </a:tcPr>
                    </a:tc>
                    <a:tc>
                      <a:txBody>
                        <a:bodyPr/>
                        <a:lstStyle/>
                        <a:p>
                          <a:pPr indent="127000" algn="just">
                            <a:lnSpc>
                              <a:spcPct val="150000"/>
                            </a:lnSpc>
                            <a:spcAft>
                              <a:spcPts val="0"/>
                            </a:spcAft>
                          </a:pPr>
                          <a:r>
                            <a:rPr lang="en-US" sz="2000" kern="100">
                              <a:effectLst/>
                              <a:latin typeface="Times New Roman" panose="02020603050405020304" pitchFamily="18" charset="0"/>
                              <a:ea typeface="宋体" panose="02010600030101010101" pitchFamily="2" charset="-122"/>
                              <a:cs typeface="Times New Roman" panose="02020603050405020304" pitchFamily="18" charset="0"/>
                            </a:rPr>
                            <a:t>-4.7243</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a:noFill/>
                        </a:lnT>
                        <a:lnB>
                          <a:noFill/>
                        </a:lnB>
                      </a:tcPr>
                    </a:tc>
                    <a:tc>
                      <a:txBody>
                        <a:bodyPr/>
                        <a:lstStyle/>
                        <a:p>
                          <a:pPr indent="127000" algn="just">
                            <a:lnSpc>
                              <a:spcPct val="150000"/>
                            </a:lnSpc>
                            <a:spcAft>
                              <a:spcPts val="0"/>
                            </a:spcAft>
                          </a:pPr>
                          <a:r>
                            <a:rPr lang="en-US" sz="2000" kern="100">
                              <a:effectLst/>
                              <a:latin typeface="Times New Roman" panose="02020603050405020304" pitchFamily="18" charset="0"/>
                              <a:ea typeface="宋体" panose="02010600030101010101" pitchFamily="2" charset="-122"/>
                              <a:cs typeface="Times New Roman" panose="02020603050405020304" pitchFamily="18" charset="0"/>
                            </a:rPr>
                            <a:t>0.0003</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a:noFill/>
                        </a:lnT>
                        <a:lnB>
                          <a:noFill/>
                        </a:lnB>
                      </a:tcPr>
                    </a:tc>
                    <a:tc>
                      <a:txBody>
                        <a:bodyPr/>
                        <a:lstStyle/>
                        <a:p>
                          <a:pPr indent="127000" algn="just">
                            <a:lnSpc>
                              <a:spcPct val="150000"/>
                            </a:lnSpc>
                            <a:spcAft>
                              <a:spcPts val="0"/>
                            </a:spcAft>
                          </a:pPr>
                          <a:r>
                            <a:rPr lang="en-US" altLang="zh-CN" sz="2000" kern="100" smtClean="0">
                              <a:effectLst/>
                              <a:latin typeface="Times New Roman" panose="02020603050405020304" pitchFamily="18" charset="0"/>
                              <a:ea typeface="宋体" panose="02010600030101010101" pitchFamily="2" charset="-122"/>
                              <a:cs typeface="Times New Roman" panose="02020603050405020304" pitchFamily="18" charset="0"/>
                            </a:rPr>
                            <a:t>    </a:t>
                          </a:r>
                          <a:r>
                            <a:rPr lang="zh-CN" sz="2000" kern="100" smtClean="0">
                              <a:effectLst/>
                              <a:latin typeface="Times New Roman" panose="02020603050405020304" pitchFamily="18" charset="0"/>
                              <a:ea typeface="宋体" panose="02010600030101010101" pitchFamily="2" charset="-122"/>
                              <a:cs typeface="Times New Roman" panose="02020603050405020304" pitchFamily="18" charset="0"/>
                            </a:rPr>
                            <a:t>平稳</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a:noFill/>
                        </a:lnT>
                        <a:lnB>
                          <a:noFill/>
                        </a:lnB>
                      </a:tcPr>
                    </a:tc>
                  </a:tr>
                  <a:tr h="460810">
                    <a:tc>
                      <a:txBody>
                        <a:bodyPr/>
                        <a:lstStyle/>
                        <a:p>
                          <a:pPr indent="457200" algn="just">
                            <a:lnSpc>
                              <a:spcPct val="150000"/>
                            </a:lnSpc>
                            <a:spcAft>
                              <a:spcPts val="0"/>
                            </a:spcAft>
                          </a:pPr>
                          <a:r>
                            <a:rPr lang="en-US" sz="2000" kern="100" smtClean="0">
                              <a:effectLst/>
                              <a:latin typeface="Times New Roman" panose="02020603050405020304" pitchFamily="18" charset="0"/>
                              <a:ea typeface="宋体" panose="02010600030101010101" pitchFamily="2" charset="-122"/>
                              <a:cs typeface="Times New Roman" panose="02020603050405020304" pitchFamily="18" charset="0"/>
                            </a:rPr>
                            <a:t>   Q</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a:noFill/>
                        </a:lnT>
                        <a:lnB>
                          <a:noFill/>
                        </a:lnB>
                      </a:tcPr>
                    </a:tc>
                    <a:tc>
                      <a:txBody>
                        <a:bodyPr/>
                        <a:lstStyle/>
                        <a:p>
                          <a:pPr indent="127000" algn="just">
                            <a:lnSpc>
                              <a:spcPct val="150000"/>
                            </a:lnSpc>
                            <a:spcAft>
                              <a:spcPts val="0"/>
                            </a:spcAft>
                          </a:pPr>
                          <a:r>
                            <a:rPr lang="en-US" sz="2000" kern="100">
                              <a:effectLst/>
                              <a:latin typeface="Times New Roman" panose="02020603050405020304" pitchFamily="18" charset="0"/>
                              <a:ea typeface="宋体" panose="02010600030101010101" pitchFamily="2" charset="-122"/>
                              <a:cs typeface="Times New Roman" panose="02020603050405020304" pitchFamily="18" charset="0"/>
                            </a:rPr>
                            <a:t>-0.4033</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a:noFill/>
                        </a:lnT>
                        <a:lnB>
                          <a:noFill/>
                        </a:lnB>
                      </a:tcPr>
                    </a:tc>
                    <a:tc>
                      <a:txBody>
                        <a:bodyPr/>
                        <a:lstStyle/>
                        <a:p>
                          <a:pPr indent="127000" algn="just">
                            <a:lnSpc>
                              <a:spcPct val="150000"/>
                            </a:lnSpc>
                            <a:spcAft>
                              <a:spcPts val="0"/>
                            </a:spcAft>
                          </a:pPr>
                          <a:r>
                            <a:rPr lang="en-US" sz="2000" kern="100">
                              <a:effectLst/>
                              <a:latin typeface="Times New Roman" panose="02020603050405020304" pitchFamily="18" charset="0"/>
                              <a:ea typeface="宋体" panose="02010600030101010101" pitchFamily="2" charset="-122"/>
                              <a:cs typeface="Times New Roman" panose="02020603050405020304" pitchFamily="18" charset="0"/>
                            </a:rPr>
                            <a:t>0.9003</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a:noFill/>
                        </a:lnT>
                        <a:lnB>
                          <a:noFill/>
                        </a:lnB>
                      </a:tcPr>
                    </a:tc>
                    <a:tc>
                      <a:txBody>
                        <a:bodyPr/>
                        <a:lstStyle/>
                        <a:p>
                          <a:pPr indent="127000" algn="just">
                            <a:lnSpc>
                              <a:spcPct val="150000"/>
                            </a:lnSpc>
                            <a:spcAft>
                              <a:spcPts val="0"/>
                            </a:spcAft>
                          </a:pPr>
                          <a:r>
                            <a:rPr lang="en-US" altLang="zh-CN" sz="2000" kern="100" smtClean="0">
                              <a:effectLst/>
                              <a:latin typeface="Times New Roman" panose="02020603050405020304" pitchFamily="18" charset="0"/>
                              <a:ea typeface="宋体" panose="02010600030101010101" pitchFamily="2" charset="-122"/>
                              <a:cs typeface="Times New Roman" panose="02020603050405020304" pitchFamily="18" charset="0"/>
                            </a:rPr>
                            <a:t>  </a:t>
                          </a:r>
                          <a:r>
                            <a:rPr lang="zh-CN" sz="2000" kern="100" smtClean="0">
                              <a:effectLst/>
                              <a:latin typeface="Times New Roman" panose="02020603050405020304" pitchFamily="18" charset="0"/>
                              <a:ea typeface="宋体" panose="02010600030101010101" pitchFamily="2" charset="-122"/>
                              <a:cs typeface="Times New Roman" panose="02020603050405020304" pitchFamily="18" charset="0"/>
                            </a:rPr>
                            <a:t>非</a:t>
                          </a:r>
                          <a:r>
                            <a:rPr lang="zh-CN" sz="2000" kern="100">
                              <a:effectLst/>
                              <a:latin typeface="Times New Roman" panose="02020603050405020304" pitchFamily="18" charset="0"/>
                              <a:ea typeface="宋体" panose="02010600030101010101" pitchFamily="2" charset="-122"/>
                              <a:cs typeface="Times New Roman" panose="02020603050405020304" pitchFamily="18" charset="0"/>
                            </a:rPr>
                            <a:t>平稳</a:t>
                          </a:r>
                        </a:p>
                      </a:txBody>
                      <a:tcPr marL="113884" marR="113884" marT="0" marB="0">
                        <a:lnL>
                          <a:noFill/>
                        </a:lnL>
                        <a:lnR>
                          <a:noFill/>
                        </a:lnR>
                        <a:lnT>
                          <a:noFill/>
                        </a:lnT>
                        <a:lnB>
                          <a:noFill/>
                        </a:lnB>
                      </a:tcPr>
                    </a:tc>
                  </a:tr>
                  <a:tr h="460810">
                    <a:tc>
                      <a:txBody>
                        <a:bodyPr/>
                        <a:lstStyle/>
                        <a:p>
                          <a:endParaRPr lang="zh-CN"/>
                        </a:p>
                      </a:txBody>
                      <a:tcPr marL="113884" marR="113884" marT="0" marB="0">
                        <a:lnL>
                          <a:noFill/>
                        </a:lnL>
                        <a:lnR>
                          <a:noFill/>
                        </a:lnR>
                        <a:lnT>
                          <a:noFill/>
                        </a:lnT>
                        <a:lnB w="28575" cap="flat" cmpd="sng" algn="ctr">
                          <a:solidFill>
                            <a:srgbClr val="000000"/>
                          </a:solidFill>
                          <a:prstDash val="solid"/>
                          <a:round/>
                          <a:headEnd type="none" w="med" len="med"/>
                          <a:tailEnd type="none" w="med" len="med"/>
                        </a:lnB>
                        <a:blipFill rotWithShape="0">
                          <a:blip r:embed="rId3"/>
                          <a:stretch>
                            <a:fillRect t="-401316" r="-301325" b="-21053"/>
                          </a:stretch>
                        </a:blipFill>
                      </a:tcPr>
                    </a:tc>
                    <a:tc>
                      <a:txBody>
                        <a:bodyPr/>
                        <a:lstStyle/>
                        <a:p>
                          <a:pPr indent="127000" algn="just">
                            <a:lnSpc>
                              <a:spcPct val="150000"/>
                            </a:lnSpc>
                            <a:spcAft>
                              <a:spcPts val="0"/>
                            </a:spcAft>
                          </a:pPr>
                          <a:r>
                            <a:rPr lang="en-US" sz="2000" kern="100">
                              <a:effectLst/>
                              <a:latin typeface="Times New Roman" panose="02020603050405020304" pitchFamily="18" charset="0"/>
                              <a:ea typeface="宋体" panose="02010600030101010101" pitchFamily="2" charset="-122"/>
                              <a:cs typeface="Times New Roman" panose="02020603050405020304" pitchFamily="18" charset="0"/>
                            </a:rPr>
                            <a:t>-4.6947</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a:noFill/>
                        </a:lnT>
                        <a:lnB w="28575" cap="flat" cmpd="sng" algn="ctr">
                          <a:solidFill>
                            <a:srgbClr val="000000"/>
                          </a:solidFill>
                          <a:prstDash val="solid"/>
                          <a:round/>
                          <a:headEnd type="none" w="med" len="med"/>
                          <a:tailEnd type="none" w="med" len="med"/>
                        </a:lnB>
                      </a:tcPr>
                    </a:tc>
                    <a:tc>
                      <a:txBody>
                        <a:bodyPr/>
                        <a:lstStyle/>
                        <a:p>
                          <a:pPr indent="127000" algn="just">
                            <a:lnSpc>
                              <a:spcPct val="150000"/>
                            </a:lnSpc>
                            <a:spcAft>
                              <a:spcPts val="0"/>
                            </a:spcAft>
                          </a:pPr>
                          <a:r>
                            <a:rPr lang="en-US" sz="2000" kern="100">
                              <a:effectLst/>
                              <a:latin typeface="Times New Roman" panose="02020603050405020304" pitchFamily="18" charset="0"/>
                              <a:ea typeface="宋体" panose="02010600030101010101" pitchFamily="2" charset="-122"/>
                              <a:cs typeface="Times New Roman" panose="02020603050405020304" pitchFamily="18" charset="0"/>
                            </a:rPr>
                            <a:t>0.0004</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a:noFill/>
                        </a:lnT>
                        <a:lnB w="28575" cap="flat" cmpd="sng" algn="ctr">
                          <a:solidFill>
                            <a:srgbClr val="000000"/>
                          </a:solidFill>
                          <a:prstDash val="solid"/>
                          <a:round/>
                          <a:headEnd type="none" w="med" len="med"/>
                          <a:tailEnd type="none" w="med" len="med"/>
                        </a:lnB>
                      </a:tcPr>
                    </a:tc>
                    <a:tc>
                      <a:txBody>
                        <a:bodyPr/>
                        <a:lstStyle/>
                        <a:p>
                          <a:pPr indent="127000" algn="just">
                            <a:lnSpc>
                              <a:spcPct val="150000"/>
                            </a:lnSpc>
                            <a:spcAft>
                              <a:spcPts val="0"/>
                            </a:spcAft>
                          </a:pPr>
                          <a:r>
                            <a:rPr lang="en-US" altLang="zh-CN" sz="2000" kern="100" smtClean="0">
                              <a:effectLst/>
                              <a:latin typeface="Times New Roman" panose="02020603050405020304" pitchFamily="18" charset="0"/>
                              <a:ea typeface="宋体" panose="02010600030101010101" pitchFamily="2" charset="-122"/>
                              <a:cs typeface="Times New Roman" panose="02020603050405020304" pitchFamily="18" charset="0"/>
                            </a:rPr>
                            <a:t>    </a:t>
                          </a:r>
                          <a:r>
                            <a:rPr lang="zh-CN" sz="2000" kern="100" smtClean="0">
                              <a:effectLst/>
                              <a:latin typeface="Times New Roman" panose="02020603050405020304" pitchFamily="18" charset="0"/>
                              <a:ea typeface="宋体" panose="02010600030101010101" pitchFamily="2" charset="-122"/>
                              <a:cs typeface="Times New Roman" panose="02020603050405020304" pitchFamily="18" charset="0"/>
                            </a:rPr>
                            <a:t>平稳</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a:noFill/>
                        </a:lnT>
                        <a:lnB w="28575" cap="flat" cmpd="sng" algn="ctr">
                          <a:solidFill>
                            <a:srgbClr val="000000"/>
                          </a:solidFill>
                          <a:prstDash val="solid"/>
                          <a:round/>
                          <a:headEnd type="none" w="med" len="med"/>
                          <a:tailEnd type="none" w="med" len="med"/>
                        </a:lnB>
                      </a:tcPr>
                    </a:tc>
                  </a:tr>
                </a:tbl>
              </a:graphicData>
            </a:graphic>
          </p:graphicFrame>
        </mc:Fallback>
      </mc:AlternateContent>
      <p:pic>
        <p:nvPicPr>
          <p:cNvPr id="15" name="图片 14"/>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l="681"/>
          <a:stretch/>
        </p:blipFill>
        <p:spPr bwMode="auto">
          <a:xfrm>
            <a:off x="2192964" y="2274789"/>
            <a:ext cx="7998578" cy="347889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8237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33137" y="360913"/>
            <a:ext cx="703533"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mtClean="0"/>
              <a:t>3-1</a:t>
            </a:r>
            <a:endParaRPr lang="zh-CN" altLang="en-US" sz="2400" b="1" dirty="0"/>
          </a:p>
        </p:txBody>
      </p:sp>
      <p:grpSp>
        <p:nvGrpSpPr>
          <p:cNvPr id="17" name="组合 1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18" name="矩形 17"/>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smtClean="0">
                  <a:solidFill>
                    <a:srgbClr val="EE534F"/>
                  </a:solidFill>
                  <a:ea typeface="Microsoft YaHei UI" panose="020B0503020204020204" pitchFamily="34" charset="-122"/>
                </a:rPr>
                <a:t>综合搜索指数</a:t>
              </a:r>
              <a:r>
                <a:rPr lang="zh-CN" altLang="en-US" sz="2400" smtClean="0">
                  <a:solidFill>
                    <a:srgbClr val="404040"/>
                  </a:solidFill>
                  <a:ea typeface="Microsoft YaHei UI" panose="020B0503020204020204" pitchFamily="34" charset="-122"/>
                </a:rPr>
                <a:t>模型</a:t>
              </a:r>
              <a:endParaRPr lang="zh-CN" altLang="en-US" sz="2400" dirty="0">
                <a:solidFill>
                  <a:srgbClr val="404040"/>
                </a:solidFill>
                <a:ea typeface="Microsoft YaHei UI" panose="020B0503020204020204" pitchFamily="34" charset="-122"/>
              </a:endParaRPr>
            </a:p>
          </p:txBody>
        </p:sp>
        <p:sp>
          <p:nvSpPr>
            <p:cNvPr id="19" name="矩形 18"/>
            <p:cNvSpPr/>
            <p:nvPr/>
          </p:nvSpPr>
          <p:spPr>
            <a:xfrm>
              <a:off x="1299831" y="686775"/>
              <a:ext cx="3654940" cy="276999"/>
            </a:xfrm>
            <a:prstGeom prst="rect">
              <a:avLst/>
            </a:prstGeom>
          </p:spPr>
          <p:txBody>
            <a:bodyPr wrap="square">
              <a:spAutoFit/>
            </a:bodyPr>
            <a:lstStyle/>
            <a:p>
              <a:pPr algn="just"/>
              <a:r>
                <a:rPr lang="en-US" altLang="zh-CN" sz="1200">
                  <a:solidFill>
                    <a:srgbClr val="262425"/>
                  </a:solidFill>
                  <a:ea typeface="Roboto" panose="02000000000000000000" pitchFamily="2" charset="0"/>
                  <a:cs typeface="Open Sans" panose="020B0606030504020204" pitchFamily="34" charset="0"/>
                </a:rPr>
                <a:t>Integrated search index model </a:t>
              </a:r>
              <a:endParaRPr lang="en-US" altLang="zh-CN" sz="1200" dirty="0">
                <a:solidFill>
                  <a:srgbClr val="262425"/>
                </a:solidFill>
                <a:ea typeface="Roboto" panose="02000000000000000000" pitchFamily="2" charset="0"/>
                <a:cs typeface="Open Sans" panose="020B0606030504020204" pitchFamily="34" charset="0"/>
              </a:endParaRPr>
            </a:p>
          </p:txBody>
        </p:sp>
      </p:gr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5" name="Rectangle 2"/>
          <p:cNvSpPr>
            <a:spLocks noChangeArrowheads="1"/>
          </p:cNvSpPr>
          <p:nvPr/>
        </p:nvSpPr>
        <p:spPr bwMode="auto">
          <a:xfrm>
            <a:off x="1513367" y="3765884"/>
            <a:ext cx="1256732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2" name="矩形 21"/>
          <p:cNvSpPr/>
          <p:nvPr/>
        </p:nvSpPr>
        <p:spPr>
          <a:xfrm>
            <a:off x="784904" y="1443590"/>
            <a:ext cx="3776464" cy="523220"/>
          </a:xfrm>
          <a:prstGeom prst="rect">
            <a:avLst/>
          </a:prstGeom>
          <a:noFill/>
        </p:spPr>
        <p:txBody>
          <a:bodyPr wrap="square" lIns="91440" tIns="45720" rIns="91440" bIns="45720">
            <a:spAutoFit/>
          </a:bodyPr>
          <a:lstStyle/>
          <a:p>
            <a:pPr algn="ctr"/>
            <a:r>
              <a:rPr lang="en-US" altLang="zh-CN" sz="2800" b="1"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3.</a:t>
            </a:r>
            <a:r>
              <a:rPr lang="zh-CN" altLang="en-US" sz="2800" b="1"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 模型建立与求解</a:t>
            </a:r>
            <a:endParaRPr lang="zh-CN" altLang="en-US" sz="2800" b="1" cap="none" spc="0" dirty="0">
              <a:ln w="0"/>
              <a:solidFill>
                <a:srgbClr val="EE534F"/>
              </a:solidFill>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4" name="对象 3"/>
          <p:cNvGraphicFramePr>
            <a:graphicFrameLocks noChangeAspect="1"/>
          </p:cNvGraphicFramePr>
          <p:nvPr>
            <p:extLst/>
          </p:nvPr>
        </p:nvGraphicFramePr>
        <p:xfrm>
          <a:off x="6183200" y="2275118"/>
          <a:ext cx="2436812" cy="561975"/>
        </p:xfrm>
        <a:graphic>
          <a:graphicData uri="http://schemas.openxmlformats.org/presentationml/2006/ole">
            <mc:AlternateContent xmlns:mc="http://schemas.openxmlformats.org/markup-compatibility/2006">
              <mc:Choice xmlns:v="urn:schemas-microsoft-com:vml" Requires="v">
                <p:oleObj spid="_x0000_s10242" name="Equation" r:id="rId4" imgW="990360" imgH="228600" progId="Equation.DSMT4">
                  <p:embed/>
                </p:oleObj>
              </mc:Choice>
              <mc:Fallback>
                <p:oleObj name="Equation" r:id="rId4" imgW="990360" imgH="228600" progId="Equation.DSMT4">
                  <p:embed/>
                  <p:pic>
                    <p:nvPicPr>
                      <p:cNvPr id="0" name=""/>
                      <p:cNvPicPr>
                        <a:picLocks noChangeAspect="1" noChangeArrowheads="1"/>
                      </p:cNvPicPr>
                      <p:nvPr/>
                    </p:nvPicPr>
                    <p:blipFill>
                      <a:blip r:embed="rId5"/>
                      <a:srcRect/>
                      <a:stretch>
                        <a:fillRect/>
                      </a:stretch>
                    </p:blipFill>
                    <p:spPr bwMode="auto">
                      <a:xfrm>
                        <a:off x="6183200" y="2275118"/>
                        <a:ext cx="2436812" cy="561975"/>
                      </a:xfrm>
                      <a:prstGeom prst="rect">
                        <a:avLst/>
                      </a:prstGeom>
                      <a:noFill/>
                    </p:spPr>
                  </p:pic>
                </p:oleObj>
              </mc:Fallback>
            </mc:AlternateContent>
          </a:graphicData>
        </a:graphic>
      </p:graphicFrame>
      <p:graphicFrame>
        <p:nvGraphicFramePr>
          <p:cNvPr id="11" name="对象 10"/>
          <p:cNvGraphicFramePr>
            <a:graphicFrameLocks noChangeAspect="1"/>
          </p:cNvGraphicFramePr>
          <p:nvPr>
            <p:extLst/>
          </p:nvPr>
        </p:nvGraphicFramePr>
        <p:xfrm>
          <a:off x="6152411" y="3443404"/>
          <a:ext cx="3624262" cy="561975"/>
        </p:xfrm>
        <a:graphic>
          <a:graphicData uri="http://schemas.openxmlformats.org/presentationml/2006/ole">
            <mc:AlternateContent xmlns:mc="http://schemas.openxmlformats.org/markup-compatibility/2006">
              <mc:Choice xmlns:v="urn:schemas-microsoft-com:vml" Requires="v">
                <p:oleObj spid="_x0000_s10243" name="Equation" r:id="rId6" imgW="1473120" imgH="228600" progId="Equation.DSMT4">
                  <p:embed/>
                </p:oleObj>
              </mc:Choice>
              <mc:Fallback>
                <p:oleObj name="Equation" r:id="rId6" imgW="1473120" imgH="228600" progId="Equation.DSMT4">
                  <p:embed/>
                  <p:pic>
                    <p:nvPicPr>
                      <p:cNvPr id="0" name=""/>
                      <p:cNvPicPr>
                        <a:picLocks noChangeAspect="1" noChangeArrowheads="1"/>
                      </p:cNvPicPr>
                      <p:nvPr/>
                    </p:nvPicPr>
                    <p:blipFill>
                      <a:blip r:embed="rId7"/>
                      <a:srcRect/>
                      <a:stretch>
                        <a:fillRect/>
                      </a:stretch>
                    </p:blipFill>
                    <p:spPr bwMode="auto">
                      <a:xfrm>
                        <a:off x="6152411" y="3443404"/>
                        <a:ext cx="3624262" cy="561975"/>
                      </a:xfrm>
                      <a:prstGeom prst="rect">
                        <a:avLst/>
                      </a:prstGeom>
                      <a:noFill/>
                    </p:spPr>
                  </p:pic>
                </p:oleObj>
              </mc:Fallback>
            </mc:AlternateContent>
          </a:graphicData>
        </a:graphic>
      </p:graphicFrame>
      <p:graphicFrame>
        <p:nvGraphicFramePr>
          <p:cNvPr id="12" name="对象 11"/>
          <p:cNvGraphicFramePr>
            <a:graphicFrameLocks noChangeAspect="1"/>
          </p:cNvGraphicFramePr>
          <p:nvPr>
            <p:extLst/>
          </p:nvPr>
        </p:nvGraphicFramePr>
        <p:xfrm>
          <a:off x="6183200" y="4656027"/>
          <a:ext cx="5808663" cy="1687513"/>
        </p:xfrm>
        <a:graphic>
          <a:graphicData uri="http://schemas.openxmlformats.org/presentationml/2006/ole">
            <mc:AlternateContent xmlns:mc="http://schemas.openxmlformats.org/markup-compatibility/2006">
              <mc:Choice xmlns:v="urn:schemas-microsoft-com:vml" Requires="v">
                <p:oleObj spid="_x0000_s10244" name="Equation" r:id="rId8" imgW="2361960" imgH="685800" progId="Equation.DSMT4">
                  <p:embed/>
                </p:oleObj>
              </mc:Choice>
              <mc:Fallback>
                <p:oleObj name="Equation" r:id="rId8" imgW="2361960" imgH="685800" progId="Equation.DSMT4">
                  <p:embed/>
                  <p:pic>
                    <p:nvPicPr>
                      <p:cNvPr id="0" name=""/>
                      <p:cNvPicPr>
                        <a:picLocks noChangeAspect="1" noChangeArrowheads="1"/>
                      </p:cNvPicPr>
                      <p:nvPr/>
                    </p:nvPicPr>
                    <p:blipFill>
                      <a:blip r:embed="rId9"/>
                      <a:srcRect/>
                      <a:stretch>
                        <a:fillRect/>
                      </a:stretch>
                    </p:blipFill>
                    <p:spPr bwMode="auto">
                      <a:xfrm>
                        <a:off x="6183200" y="4656027"/>
                        <a:ext cx="5808663" cy="1687513"/>
                      </a:xfrm>
                      <a:prstGeom prst="rect">
                        <a:avLst/>
                      </a:prstGeom>
                      <a:noFill/>
                    </p:spPr>
                  </p:pic>
                </p:oleObj>
              </mc:Fallback>
            </mc:AlternateContent>
          </a:graphicData>
        </a:graphic>
      </p:graphicFrame>
      <p:sp>
        <p:nvSpPr>
          <p:cNvPr id="3" name="文本框 2"/>
          <p:cNvSpPr txBox="1"/>
          <p:nvPr/>
        </p:nvSpPr>
        <p:spPr>
          <a:xfrm>
            <a:off x="1299831" y="2373543"/>
            <a:ext cx="4073236" cy="369332"/>
          </a:xfrm>
          <a:prstGeom prst="rect">
            <a:avLst/>
          </a:prstGeom>
          <a:noFill/>
        </p:spPr>
        <p:txBody>
          <a:bodyPr wrap="square" rtlCol="0">
            <a:spAutoFit/>
          </a:bodyPr>
          <a:lstStyle/>
          <a:p>
            <a:r>
              <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模型</a:t>
            </a:r>
            <a:r>
              <a:rPr lang="en-US"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回归元只包含综合搜索</a:t>
            </a:r>
            <a:r>
              <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指数</a:t>
            </a:r>
          </a:p>
        </p:txBody>
      </p:sp>
      <p:graphicFrame>
        <p:nvGraphicFramePr>
          <p:cNvPr id="14" name="对象 13"/>
          <p:cNvGraphicFramePr>
            <a:graphicFrameLocks noChangeAspect="1"/>
          </p:cNvGraphicFramePr>
          <p:nvPr>
            <p:extLst/>
          </p:nvPr>
        </p:nvGraphicFramePr>
        <p:xfrm>
          <a:off x="5057632" y="2262956"/>
          <a:ext cx="436562" cy="561975"/>
        </p:xfrm>
        <a:graphic>
          <a:graphicData uri="http://schemas.openxmlformats.org/presentationml/2006/ole">
            <mc:AlternateContent xmlns:mc="http://schemas.openxmlformats.org/markup-compatibility/2006">
              <mc:Choice xmlns:v="urn:schemas-microsoft-com:vml" Requires="v">
                <p:oleObj spid="_x0000_s10245" name="Equation" r:id="rId10" imgW="177480" imgH="228600" progId="Equation.DSMT4">
                  <p:embed/>
                </p:oleObj>
              </mc:Choice>
              <mc:Fallback>
                <p:oleObj name="Equation" r:id="rId10" imgW="177480" imgH="228600" progId="Equation.DSMT4">
                  <p:embed/>
                  <p:pic>
                    <p:nvPicPr>
                      <p:cNvPr id="0" name=""/>
                      <p:cNvPicPr>
                        <a:picLocks noChangeAspect="1" noChangeArrowheads="1"/>
                      </p:cNvPicPr>
                      <p:nvPr/>
                    </p:nvPicPr>
                    <p:blipFill>
                      <a:blip r:embed="rId11"/>
                      <a:srcRect/>
                      <a:stretch>
                        <a:fillRect/>
                      </a:stretch>
                    </p:blipFill>
                    <p:spPr bwMode="auto">
                      <a:xfrm>
                        <a:off x="5057632" y="2262956"/>
                        <a:ext cx="436562" cy="561975"/>
                      </a:xfrm>
                      <a:prstGeom prst="rect">
                        <a:avLst/>
                      </a:prstGeom>
                      <a:noFill/>
                    </p:spPr>
                  </p:pic>
                </p:oleObj>
              </mc:Fallback>
            </mc:AlternateContent>
          </a:graphicData>
        </a:graphic>
      </p:graphicFrame>
      <p:sp>
        <p:nvSpPr>
          <p:cNvPr id="15" name="文本框 14"/>
          <p:cNvSpPr txBox="1"/>
          <p:nvPr/>
        </p:nvSpPr>
        <p:spPr>
          <a:xfrm>
            <a:off x="1299831" y="3443404"/>
            <a:ext cx="4073236" cy="369332"/>
          </a:xfrm>
          <a:prstGeom prst="rect">
            <a:avLst/>
          </a:prstGeom>
          <a:noFill/>
        </p:spPr>
        <p:txBody>
          <a:bodyPr wrap="square" rtlCol="0">
            <a:spAutoFit/>
          </a:bodyPr>
          <a:lstStyle/>
          <a:p>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模型</a:t>
            </a:r>
            <a:r>
              <a:rPr lang="en-US" altLang="zh-CN"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2</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r>
              <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回归</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元包含</a:t>
            </a:r>
            <a:r>
              <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综合搜索指数</a:t>
            </a:r>
          </a:p>
        </p:txBody>
      </p:sp>
      <p:graphicFrame>
        <p:nvGraphicFramePr>
          <p:cNvPr id="20" name="对象 19"/>
          <p:cNvGraphicFramePr>
            <a:graphicFrameLocks noChangeAspect="1"/>
          </p:cNvGraphicFramePr>
          <p:nvPr>
            <p:extLst/>
          </p:nvPr>
        </p:nvGraphicFramePr>
        <p:xfrm>
          <a:off x="4791727" y="3345611"/>
          <a:ext cx="436562" cy="561975"/>
        </p:xfrm>
        <a:graphic>
          <a:graphicData uri="http://schemas.openxmlformats.org/presentationml/2006/ole">
            <mc:AlternateContent xmlns:mc="http://schemas.openxmlformats.org/markup-compatibility/2006">
              <mc:Choice xmlns:v="urn:schemas-microsoft-com:vml" Requires="v">
                <p:oleObj spid="_x0000_s10246" name="Equation" r:id="rId12" imgW="177480" imgH="228600" progId="Equation.DSMT4">
                  <p:embed/>
                </p:oleObj>
              </mc:Choice>
              <mc:Fallback>
                <p:oleObj name="Equation" r:id="rId12" imgW="177480" imgH="228600" progId="Equation.DSMT4">
                  <p:embed/>
                  <p:pic>
                    <p:nvPicPr>
                      <p:cNvPr id="0" name=""/>
                      <p:cNvPicPr>
                        <a:picLocks noChangeAspect="1" noChangeArrowheads="1"/>
                      </p:cNvPicPr>
                      <p:nvPr/>
                    </p:nvPicPr>
                    <p:blipFill>
                      <a:blip r:embed="rId11"/>
                      <a:srcRect/>
                      <a:stretch>
                        <a:fillRect/>
                      </a:stretch>
                    </p:blipFill>
                    <p:spPr bwMode="auto">
                      <a:xfrm>
                        <a:off x="4791727" y="3345611"/>
                        <a:ext cx="436562" cy="561975"/>
                      </a:xfrm>
                      <a:prstGeom prst="rect">
                        <a:avLst/>
                      </a:prstGeom>
                      <a:noFill/>
                    </p:spPr>
                  </p:pic>
                </p:oleObj>
              </mc:Fallback>
            </mc:AlternateContent>
          </a:graphicData>
        </a:graphic>
      </p:graphicFrame>
      <p:sp>
        <p:nvSpPr>
          <p:cNvPr id="21" name="文本框 20"/>
          <p:cNvSpPr txBox="1"/>
          <p:nvPr/>
        </p:nvSpPr>
        <p:spPr>
          <a:xfrm>
            <a:off x="2109964" y="3868690"/>
            <a:ext cx="4073236" cy="369332"/>
          </a:xfrm>
          <a:prstGeom prst="rect">
            <a:avLst/>
          </a:prstGeom>
          <a:noFill/>
        </p:spPr>
        <p:txBody>
          <a:bodyPr wrap="square" rtlCol="0">
            <a:spAutoFit/>
          </a:bodyPr>
          <a:lstStyle/>
          <a:p>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和上一期发病人数</a:t>
            </a:r>
            <a:endPar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23" name="对象 22"/>
          <p:cNvGraphicFramePr>
            <a:graphicFrameLocks noChangeAspect="1"/>
          </p:cNvGraphicFramePr>
          <p:nvPr>
            <p:extLst/>
          </p:nvPr>
        </p:nvGraphicFramePr>
        <p:xfrm>
          <a:off x="4146582" y="3789616"/>
          <a:ext cx="563563" cy="561975"/>
        </p:xfrm>
        <a:graphic>
          <a:graphicData uri="http://schemas.openxmlformats.org/presentationml/2006/ole">
            <mc:AlternateContent xmlns:mc="http://schemas.openxmlformats.org/markup-compatibility/2006">
              <mc:Choice xmlns:v="urn:schemas-microsoft-com:vml" Requires="v">
                <p:oleObj spid="_x0000_s10247" name="Equation" r:id="rId13" imgW="228600" imgH="228600" progId="Equation.DSMT4">
                  <p:embed/>
                </p:oleObj>
              </mc:Choice>
              <mc:Fallback>
                <p:oleObj name="Equation" r:id="rId13" imgW="228600" imgH="228600" progId="Equation.DSMT4">
                  <p:embed/>
                  <p:pic>
                    <p:nvPicPr>
                      <p:cNvPr id="0" name=""/>
                      <p:cNvPicPr>
                        <a:picLocks noChangeAspect="1" noChangeArrowheads="1"/>
                      </p:cNvPicPr>
                      <p:nvPr/>
                    </p:nvPicPr>
                    <p:blipFill>
                      <a:blip r:embed="rId14"/>
                      <a:srcRect/>
                      <a:stretch>
                        <a:fillRect/>
                      </a:stretch>
                    </p:blipFill>
                    <p:spPr bwMode="auto">
                      <a:xfrm>
                        <a:off x="4146582" y="3789616"/>
                        <a:ext cx="563563" cy="561975"/>
                      </a:xfrm>
                      <a:prstGeom prst="rect">
                        <a:avLst/>
                      </a:prstGeom>
                      <a:noFill/>
                    </p:spPr>
                  </p:pic>
                </p:oleObj>
              </mc:Fallback>
            </mc:AlternateContent>
          </a:graphicData>
        </a:graphic>
      </p:graphicFrame>
      <p:sp>
        <p:nvSpPr>
          <p:cNvPr id="24" name="文本框 23"/>
          <p:cNvSpPr txBox="1"/>
          <p:nvPr/>
        </p:nvSpPr>
        <p:spPr>
          <a:xfrm>
            <a:off x="1299831" y="4881212"/>
            <a:ext cx="4073236" cy="369332"/>
          </a:xfrm>
          <a:prstGeom prst="rect">
            <a:avLst/>
          </a:prstGeom>
          <a:noFill/>
        </p:spPr>
        <p:txBody>
          <a:bodyPr wrap="square" rtlCol="0">
            <a:spAutoFit/>
          </a:bodyPr>
          <a:lstStyle/>
          <a:p>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模型</a:t>
            </a:r>
            <a:r>
              <a:rPr lang="en-US"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3</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r>
              <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回归</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元包含</a:t>
            </a:r>
            <a:r>
              <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综合搜索指数</a:t>
            </a:r>
          </a:p>
        </p:txBody>
      </p:sp>
      <p:sp>
        <p:nvSpPr>
          <p:cNvPr id="25" name="文本框 24"/>
          <p:cNvSpPr txBox="1"/>
          <p:nvPr/>
        </p:nvSpPr>
        <p:spPr>
          <a:xfrm>
            <a:off x="2109964" y="5377394"/>
            <a:ext cx="4073236" cy="369332"/>
          </a:xfrm>
          <a:prstGeom prst="rect">
            <a:avLst/>
          </a:prstGeom>
          <a:noFill/>
        </p:spPr>
        <p:txBody>
          <a:bodyPr wrap="square" rtlCol="0">
            <a:spAutoFit/>
          </a:bodyPr>
          <a:lstStyle/>
          <a:p>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和月度虚拟变量</a:t>
            </a:r>
            <a:endPar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26" name="对象 25"/>
          <p:cNvGraphicFramePr>
            <a:graphicFrameLocks noChangeAspect="1"/>
          </p:cNvGraphicFramePr>
          <p:nvPr>
            <p:extLst/>
          </p:nvPr>
        </p:nvGraphicFramePr>
        <p:xfrm>
          <a:off x="4795307" y="4784890"/>
          <a:ext cx="436562" cy="561975"/>
        </p:xfrm>
        <a:graphic>
          <a:graphicData uri="http://schemas.openxmlformats.org/presentationml/2006/ole">
            <mc:AlternateContent xmlns:mc="http://schemas.openxmlformats.org/markup-compatibility/2006">
              <mc:Choice xmlns:v="urn:schemas-microsoft-com:vml" Requires="v">
                <p:oleObj spid="_x0000_s10248" name="Equation" r:id="rId15" imgW="177480" imgH="228600" progId="Equation.DSMT4">
                  <p:embed/>
                </p:oleObj>
              </mc:Choice>
              <mc:Fallback>
                <p:oleObj name="Equation" r:id="rId15" imgW="177480" imgH="228600" progId="Equation.DSMT4">
                  <p:embed/>
                  <p:pic>
                    <p:nvPicPr>
                      <p:cNvPr id="0" name=""/>
                      <p:cNvPicPr>
                        <a:picLocks noChangeAspect="1" noChangeArrowheads="1"/>
                      </p:cNvPicPr>
                      <p:nvPr/>
                    </p:nvPicPr>
                    <p:blipFill>
                      <a:blip r:embed="rId11"/>
                      <a:srcRect/>
                      <a:stretch>
                        <a:fillRect/>
                      </a:stretch>
                    </p:blipFill>
                    <p:spPr bwMode="auto">
                      <a:xfrm>
                        <a:off x="4795307" y="4784890"/>
                        <a:ext cx="436562" cy="561975"/>
                      </a:xfrm>
                      <a:prstGeom prst="rect">
                        <a:avLst/>
                      </a:prstGeom>
                      <a:noFill/>
                    </p:spPr>
                  </p:pic>
                </p:oleObj>
              </mc:Fallback>
            </mc:AlternateContent>
          </a:graphicData>
        </a:graphic>
      </p:graphicFrame>
      <p:graphicFrame>
        <p:nvGraphicFramePr>
          <p:cNvPr id="27" name="对象 26"/>
          <p:cNvGraphicFramePr>
            <a:graphicFrameLocks noChangeAspect="1"/>
          </p:cNvGraphicFramePr>
          <p:nvPr>
            <p:extLst/>
          </p:nvPr>
        </p:nvGraphicFramePr>
        <p:xfrm>
          <a:off x="3860015" y="5281072"/>
          <a:ext cx="530225" cy="561975"/>
        </p:xfrm>
        <a:graphic>
          <a:graphicData uri="http://schemas.openxmlformats.org/presentationml/2006/ole">
            <mc:AlternateContent xmlns:mc="http://schemas.openxmlformats.org/markup-compatibility/2006">
              <mc:Choice xmlns:v="urn:schemas-microsoft-com:vml" Requires="v">
                <p:oleObj spid="_x0000_s10249" name="Equation" r:id="rId16" imgW="215640" imgH="228600" progId="Equation.DSMT4">
                  <p:embed/>
                </p:oleObj>
              </mc:Choice>
              <mc:Fallback>
                <p:oleObj name="Equation" r:id="rId16" imgW="215640" imgH="228600" progId="Equation.DSMT4">
                  <p:embed/>
                  <p:pic>
                    <p:nvPicPr>
                      <p:cNvPr id="0" name=""/>
                      <p:cNvPicPr>
                        <a:picLocks noChangeAspect="1" noChangeArrowheads="1"/>
                      </p:cNvPicPr>
                      <p:nvPr/>
                    </p:nvPicPr>
                    <p:blipFill>
                      <a:blip r:embed="rId17"/>
                      <a:srcRect/>
                      <a:stretch>
                        <a:fillRect/>
                      </a:stretch>
                    </p:blipFill>
                    <p:spPr bwMode="auto">
                      <a:xfrm>
                        <a:off x="3860015" y="5281072"/>
                        <a:ext cx="530225" cy="561975"/>
                      </a:xfrm>
                      <a:prstGeom prst="rect">
                        <a:avLst/>
                      </a:prstGeom>
                      <a:noFill/>
                    </p:spPr>
                  </p:pic>
                </p:oleObj>
              </mc:Fallback>
            </mc:AlternateContent>
          </a:graphicData>
        </a:graphic>
      </p:graphicFrame>
    </p:spTree>
    <p:extLst>
      <p:ext uri="{BB962C8B-B14F-4D97-AF65-F5344CB8AC3E}">
        <p14:creationId xmlns:p14="http://schemas.microsoft.com/office/powerpoint/2010/main" val="3583324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33137" y="360913"/>
            <a:ext cx="703533"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mtClean="0"/>
              <a:t>3-1</a:t>
            </a:r>
            <a:endParaRPr lang="zh-CN" altLang="en-US" sz="2400" b="1" dirty="0"/>
          </a:p>
        </p:txBody>
      </p:sp>
      <p:grpSp>
        <p:nvGrpSpPr>
          <p:cNvPr id="17" name="组合 1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18" name="矩形 17"/>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smtClean="0">
                  <a:solidFill>
                    <a:srgbClr val="EE534F"/>
                  </a:solidFill>
                  <a:ea typeface="Microsoft YaHei UI" panose="020B0503020204020204" pitchFamily="34" charset="-122"/>
                </a:rPr>
                <a:t>综合搜索指数</a:t>
              </a:r>
              <a:r>
                <a:rPr lang="zh-CN" altLang="en-US" sz="2400" smtClean="0">
                  <a:solidFill>
                    <a:srgbClr val="404040"/>
                  </a:solidFill>
                  <a:ea typeface="Microsoft YaHei UI" panose="020B0503020204020204" pitchFamily="34" charset="-122"/>
                </a:rPr>
                <a:t>模型</a:t>
              </a:r>
              <a:endParaRPr lang="zh-CN" altLang="en-US" sz="2400" dirty="0">
                <a:solidFill>
                  <a:srgbClr val="404040"/>
                </a:solidFill>
                <a:ea typeface="Microsoft YaHei UI" panose="020B0503020204020204" pitchFamily="34" charset="-122"/>
              </a:endParaRPr>
            </a:p>
          </p:txBody>
        </p:sp>
        <p:sp>
          <p:nvSpPr>
            <p:cNvPr id="19" name="矩形 18"/>
            <p:cNvSpPr/>
            <p:nvPr/>
          </p:nvSpPr>
          <p:spPr>
            <a:xfrm>
              <a:off x="1299831" y="686775"/>
              <a:ext cx="3654940" cy="276999"/>
            </a:xfrm>
            <a:prstGeom prst="rect">
              <a:avLst/>
            </a:prstGeom>
          </p:spPr>
          <p:txBody>
            <a:bodyPr wrap="square">
              <a:spAutoFit/>
            </a:bodyPr>
            <a:lstStyle/>
            <a:p>
              <a:pPr algn="just"/>
              <a:r>
                <a:rPr lang="en-US" altLang="zh-CN" sz="1200">
                  <a:solidFill>
                    <a:srgbClr val="262425"/>
                  </a:solidFill>
                  <a:ea typeface="Roboto" panose="02000000000000000000" pitchFamily="2" charset="0"/>
                  <a:cs typeface="Open Sans" panose="020B0606030504020204" pitchFamily="34" charset="0"/>
                </a:rPr>
                <a:t>Integrated search index model </a:t>
              </a:r>
              <a:endParaRPr lang="en-US" altLang="zh-CN" sz="1200" dirty="0">
                <a:solidFill>
                  <a:srgbClr val="262425"/>
                </a:solidFill>
                <a:ea typeface="Roboto" panose="02000000000000000000" pitchFamily="2" charset="0"/>
                <a:cs typeface="Open Sans" panose="020B0606030504020204" pitchFamily="34" charset="0"/>
              </a:endParaRPr>
            </a:p>
          </p:txBody>
        </p:sp>
      </p:gr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5" name="Rectangle 2"/>
          <p:cNvSpPr>
            <a:spLocks noChangeArrowheads="1"/>
          </p:cNvSpPr>
          <p:nvPr/>
        </p:nvSpPr>
        <p:spPr bwMode="auto">
          <a:xfrm>
            <a:off x="1513367" y="3765884"/>
            <a:ext cx="1256732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2" name="矩形 21"/>
          <p:cNvSpPr/>
          <p:nvPr/>
        </p:nvSpPr>
        <p:spPr>
          <a:xfrm>
            <a:off x="784904" y="1443590"/>
            <a:ext cx="3776464" cy="523220"/>
          </a:xfrm>
          <a:prstGeom prst="rect">
            <a:avLst/>
          </a:prstGeom>
          <a:noFill/>
        </p:spPr>
        <p:txBody>
          <a:bodyPr wrap="square" lIns="91440" tIns="45720" rIns="91440" bIns="45720">
            <a:spAutoFit/>
          </a:bodyPr>
          <a:lstStyle/>
          <a:p>
            <a:pPr algn="ctr"/>
            <a:r>
              <a:rPr lang="en-US" altLang="zh-CN" sz="2800" b="1"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3.</a:t>
            </a:r>
            <a:r>
              <a:rPr lang="zh-CN" altLang="en-US" sz="2800" b="1"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 模型建立与求解</a:t>
            </a:r>
            <a:endParaRPr lang="zh-CN" altLang="en-US" sz="2800" b="1" cap="none" spc="0" dirty="0">
              <a:ln w="0"/>
              <a:solidFill>
                <a:srgbClr val="EE534F"/>
              </a:solidFill>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4" name="对象 3"/>
          <p:cNvGraphicFramePr>
            <a:graphicFrameLocks noChangeAspect="1"/>
          </p:cNvGraphicFramePr>
          <p:nvPr>
            <p:extLst/>
          </p:nvPr>
        </p:nvGraphicFramePr>
        <p:xfrm>
          <a:off x="2563813" y="2324269"/>
          <a:ext cx="8902700" cy="1125537"/>
        </p:xfrm>
        <a:graphic>
          <a:graphicData uri="http://schemas.openxmlformats.org/presentationml/2006/ole">
            <mc:AlternateContent xmlns:mc="http://schemas.openxmlformats.org/markup-compatibility/2006">
              <mc:Choice xmlns:v="urn:schemas-microsoft-com:vml" Requires="v">
                <p:oleObj spid="_x0000_s11266" name="Equation" r:id="rId4" imgW="3619440" imgH="457200" progId="Equation.DSMT4">
                  <p:embed/>
                </p:oleObj>
              </mc:Choice>
              <mc:Fallback>
                <p:oleObj name="Equation" r:id="rId4" imgW="3619440" imgH="457200" progId="Equation.DSMT4">
                  <p:embed/>
                  <p:pic>
                    <p:nvPicPr>
                      <p:cNvPr id="0" name=""/>
                      <p:cNvPicPr>
                        <a:picLocks noChangeAspect="1" noChangeArrowheads="1"/>
                      </p:cNvPicPr>
                      <p:nvPr/>
                    </p:nvPicPr>
                    <p:blipFill>
                      <a:blip r:embed="rId5"/>
                      <a:srcRect/>
                      <a:stretch>
                        <a:fillRect/>
                      </a:stretch>
                    </p:blipFill>
                    <p:spPr bwMode="auto">
                      <a:xfrm>
                        <a:off x="2563813" y="2324269"/>
                        <a:ext cx="8902700" cy="1125537"/>
                      </a:xfrm>
                      <a:prstGeom prst="rect">
                        <a:avLst/>
                      </a:prstGeom>
                      <a:noFill/>
                    </p:spPr>
                  </p:pic>
                </p:oleObj>
              </mc:Fallback>
            </mc:AlternateContent>
          </a:graphicData>
        </a:graphic>
      </p:graphicFrame>
      <p:graphicFrame>
        <p:nvGraphicFramePr>
          <p:cNvPr id="13" name="对象 12"/>
          <p:cNvGraphicFramePr>
            <a:graphicFrameLocks noChangeAspect="1"/>
          </p:cNvGraphicFramePr>
          <p:nvPr>
            <p:extLst/>
          </p:nvPr>
        </p:nvGraphicFramePr>
        <p:xfrm>
          <a:off x="2563813" y="4259263"/>
          <a:ext cx="8318500" cy="1689100"/>
        </p:xfrm>
        <a:graphic>
          <a:graphicData uri="http://schemas.openxmlformats.org/presentationml/2006/ole">
            <mc:AlternateContent xmlns:mc="http://schemas.openxmlformats.org/markup-compatibility/2006">
              <mc:Choice xmlns:v="urn:schemas-microsoft-com:vml" Requires="v">
                <p:oleObj spid="_x0000_s11267" name="Equation" r:id="rId6" imgW="4241520" imgH="736560" progId="Equation.DSMT4">
                  <p:embed/>
                </p:oleObj>
              </mc:Choice>
              <mc:Fallback>
                <p:oleObj name="Equation" r:id="rId6" imgW="4241520" imgH="736560" progId="Equation.DSMT4">
                  <p:embed/>
                  <p:pic>
                    <p:nvPicPr>
                      <p:cNvPr id="0" name=""/>
                      <p:cNvPicPr>
                        <a:picLocks noChangeAspect="1" noChangeArrowheads="1"/>
                      </p:cNvPicPr>
                      <p:nvPr/>
                    </p:nvPicPr>
                    <p:blipFill>
                      <a:blip r:embed="rId7"/>
                      <a:srcRect/>
                      <a:stretch>
                        <a:fillRect/>
                      </a:stretch>
                    </p:blipFill>
                    <p:spPr bwMode="auto">
                      <a:xfrm>
                        <a:off x="2563813" y="4259263"/>
                        <a:ext cx="8318500" cy="1689100"/>
                      </a:xfrm>
                      <a:prstGeom prst="rect">
                        <a:avLst/>
                      </a:prstGeom>
                      <a:noFill/>
                    </p:spPr>
                  </p:pic>
                </p:oleObj>
              </mc:Fallback>
            </mc:AlternateContent>
          </a:graphicData>
        </a:graphic>
      </p:graphicFrame>
      <p:sp>
        <p:nvSpPr>
          <p:cNvPr id="11" name="文本框 10"/>
          <p:cNvSpPr txBox="1"/>
          <p:nvPr/>
        </p:nvSpPr>
        <p:spPr>
          <a:xfrm>
            <a:off x="1493003" y="2394862"/>
            <a:ext cx="1180133" cy="369332"/>
          </a:xfrm>
          <a:prstGeom prst="rect">
            <a:avLst/>
          </a:prstGeom>
          <a:noFill/>
        </p:spPr>
        <p:txBody>
          <a:bodyPr wrap="square" rtlCol="0">
            <a:spAutoFit/>
          </a:bodyPr>
          <a:lstStyle/>
          <a:p>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模型</a:t>
            </a:r>
            <a:r>
              <a:rPr lang="en-US"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4</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endPar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098393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PicPr>
            <a:picLocks noChangeAspect="1"/>
          </p:cNvPicPr>
          <p:nvPr/>
        </p:nvPicPr>
        <p:blipFill rotWithShape="1">
          <a:blip r:embed="rId2" cstate="print">
            <a:extLst>
              <a:ext uri="{28A0092B-C50C-407E-A947-70E740481C1C}">
                <a14:useLocalDpi xmlns:a14="http://schemas.microsoft.com/office/drawing/2010/main" val="0"/>
              </a:ext>
            </a:extLst>
          </a:blip>
          <a:srcRect r="86656"/>
          <a:stretch/>
        </p:blipFill>
        <p:spPr>
          <a:xfrm>
            <a:off x="0" y="0"/>
            <a:ext cx="1626919" cy="6858000"/>
          </a:xfrm>
          <a:prstGeom prst="rect">
            <a:avLst/>
          </a:prstGeom>
        </p:spPr>
      </p:pic>
      <p:sp>
        <p:nvSpPr>
          <p:cNvPr id="9" name="圆角矩形 8"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688768" y="1318160"/>
            <a:ext cx="5997038" cy="2006931"/>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txBox="1"/>
          <p:nvPr/>
        </p:nvSpPr>
        <p:spPr>
          <a:xfrm>
            <a:off x="624666" y="1767627"/>
            <a:ext cx="3815963" cy="1107996"/>
          </a:xfrm>
          <a:prstGeom prst="rect">
            <a:avLst/>
          </a:prstGeom>
          <a:noFill/>
        </p:spPr>
        <p:txBody>
          <a:bodyPr wrap="square" rtlCol="0">
            <a:spAutoFit/>
            <a:scene3d>
              <a:camera prst="orthographicFront">
                <a:rot lat="0" lon="0" rev="0"/>
              </a:camera>
              <a:lightRig rig="threePt" dir="t"/>
            </a:scene3d>
          </a:bodyPr>
          <a:lstStyle/>
          <a:p>
            <a:pPr algn="dist"/>
            <a:r>
              <a:rPr lang="en-US" altLang="zh-CN" sz="6600" b="1" spc="-150" dirty="0">
                <a:solidFill>
                  <a:schemeClr val="bg1"/>
                </a:solidFill>
                <a:ea typeface="Microsoft YaHei UI" panose="020B0503020204020204" pitchFamily="34" charset="-122"/>
                <a:cs typeface="Meiryo UI" panose="020B0604030504040204" pitchFamily="34" charset="-128"/>
              </a:rPr>
              <a:t>CONTENTS</a:t>
            </a:r>
            <a:endParaRPr lang="zh-CN" altLang="en-US" sz="6600" b="1" spc="-150" dirty="0">
              <a:solidFill>
                <a:schemeClr val="bg1"/>
              </a:solidFill>
              <a:ea typeface="Microsoft YaHei UI" panose="020B0503020204020204" pitchFamily="34" charset="-122"/>
              <a:cs typeface="Meiryo UI" panose="020B0604030504040204" pitchFamily="34" charset="-128"/>
            </a:endParaRPr>
          </a:p>
        </p:txBody>
      </p:sp>
      <p:grpSp>
        <p:nvGrpSpPr>
          <p:cNvPr id="44" name="组合 43"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7119727" y="973462"/>
            <a:ext cx="4313610" cy="801677"/>
            <a:chOff x="6929721" y="1614779"/>
            <a:chExt cx="4313610" cy="801677"/>
          </a:xfrm>
        </p:grpSpPr>
        <p:sp>
          <p:nvSpPr>
            <p:cNvPr id="45" name="矩形 44"/>
            <p:cNvSpPr/>
            <p:nvPr/>
          </p:nvSpPr>
          <p:spPr>
            <a:xfrm>
              <a:off x="6938527" y="1614779"/>
              <a:ext cx="2962688"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chemeClr val="tx1">
                      <a:lumMod val="75000"/>
                      <a:lumOff val="25000"/>
                    </a:schemeClr>
                  </a:solidFill>
                  <a:ea typeface="Microsoft YaHei UI" panose="020B0503020204020204" pitchFamily="34" charset="-122"/>
                </a:rPr>
                <a:t>背景介绍</a:t>
              </a:r>
              <a:endParaRPr lang="zh-CN" altLang="en-US" sz="2400" dirty="0">
                <a:solidFill>
                  <a:schemeClr val="tx1">
                    <a:lumMod val="75000"/>
                    <a:lumOff val="25000"/>
                  </a:schemeClr>
                </a:solidFill>
                <a:ea typeface="Microsoft YaHei UI" panose="020B0503020204020204" pitchFamily="34" charset="-122"/>
              </a:endParaRPr>
            </a:p>
          </p:txBody>
        </p:sp>
        <p:sp>
          <p:nvSpPr>
            <p:cNvPr id="46" name="Rectangle 3"/>
            <p:cNvSpPr txBox="1">
              <a:spLocks noChangeArrowheads="1"/>
            </p:cNvSpPr>
            <p:nvPr/>
          </p:nvSpPr>
          <p:spPr bwMode="auto">
            <a:xfrm>
              <a:off x="6929721" y="2106498"/>
              <a:ext cx="4313610" cy="309958"/>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a:r>
                <a:rPr lang="en-US" altLang="ko-KR" sz="1400" b="0" dirty="0">
                  <a:solidFill>
                    <a:schemeClr val="tx1">
                      <a:lumMod val="75000"/>
                      <a:lumOff val="25000"/>
                    </a:schemeClr>
                  </a:solidFill>
                  <a:effectLst/>
                  <a:latin typeface="+mn-lt"/>
                  <a:ea typeface="Microsoft YaHei UI" panose="020B0503020204020204" pitchFamily="34" charset="-122"/>
                </a:rPr>
                <a:t>Background </a:t>
              </a:r>
              <a:r>
                <a:rPr lang="en-US" altLang="ko-KR" sz="1400" b="0" dirty="0" smtClean="0">
                  <a:solidFill>
                    <a:schemeClr val="tx1">
                      <a:lumMod val="75000"/>
                      <a:lumOff val="25000"/>
                    </a:schemeClr>
                  </a:solidFill>
                  <a:effectLst/>
                  <a:latin typeface="+mn-lt"/>
                  <a:ea typeface="Microsoft YaHei UI" panose="020B0503020204020204" pitchFamily="34" charset="-122"/>
                </a:rPr>
                <a:t>Introduction</a:t>
              </a:r>
              <a:endParaRPr lang="en-US" altLang="ko-KR" sz="1400" b="0" dirty="0">
                <a:solidFill>
                  <a:schemeClr val="tx1">
                    <a:lumMod val="75000"/>
                    <a:lumOff val="25000"/>
                  </a:schemeClr>
                </a:solidFill>
                <a:effectLst/>
                <a:latin typeface="+mn-lt"/>
                <a:ea typeface="Microsoft YaHei UI" panose="020B0503020204020204" pitchFamily="34" charset="-122"/>
              </a:endParaRPr>
            </a:p>
          </p:txBody>
        </p:sp>
      </p:grpSp>
      <p:grpSp>
        <p:nvGrpSpPr>
          <p:cNvPr id="47" name="组合 4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7128533" y="2017741"/>
            <a:ext cx="4345507" cy="772908"/>
            <a:chOff x="6938527" y="2659058"/>
            <a:chExt cx="4345507" cy="772908"/>
          </a:xfrm>
        </p:grpSpPr>
        <p:sp>
          <p:nvSpPr>
            <p:cNvPr id="48" name="矩形 47"/>
            <p:cNvSpPr/>
            <p:nvPr/>
          </p:nvSpPr>
          <p:spPr>
            <a:xfrm>
              <a:off x="6938527" y="2659058"/>
              <a:ext cx="2962688"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chemeClr val="tx1">
                      <a:lumMod val="75000"/>
                      <a:lumOff val="25000"/>
                    </a:schemeClr>
                  </a:solidFill>
                  <a:ea typeface="Microsoft YaHei UI" panose="020B0503020204020204" pitchFamily="34" charset="-122"/>
                </a:rPr>
                <a:t>数据采集与处理</a:t>
              </a:r>
              <a:endParaRPr lang="zh-CN" altLang="en-US" sz="2400" dirty="0">
                <a:solidFill>
                  <a:schemeClr val="tx1">
                    <a:lumMod val="75000"/>
                    <a:lumOff val="25000"/>
                  </a:schemeClr>
                </a:solidFill>
                <a:ea typeface="Microsoft YaHei UI" panose="020B0503020204020204" pitchFamily="34" charset="-122"/>
              </a:endParaRPr>
            </a:p>
          </p:txBody>
        </p:sp>
        <p:sp>
          <p:nvSpPr>
            <p:cNvPr id="49" name="Rectangle 3"/>
            <p:cNvSpPr txBox="1">
              <a:spLocks noChangeArrowheads="1"/>
            </p:cNvSpPr>
            <p:nvPr/>
          </p:nvSpPr>
          <p:spPr bwMode="auto">
            <a:xfrm>
              <a:off x="6970424" y="3122008"/>
              <a:ext cx="4313610" cy="309958"/>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a:r>
                <a:rPr lang="en-US" altLang="ko-KR" sz="1400" b="0" dirty="0" smtClean="0">
                  <a:solidFill>
                    <a:schemeClr val="tx1">
                      <a:lumMod val="75000"/>
                      <a:lumOff val="25000"/>
                    </a:schemeClr>
                  </a:solidFill>
                  <a:effectLst/>
                  <a:latin typeface="+mn-lt"/>
                  <a:ea typeface="Microsoft YaHei UI" panose="020B0503020204020204" pitchFamily="34" charset="-122"/>
                </a:rPr>
                <a:t>D</a:t>
              </a:r>
              <a:r>
                <a:rPr lang="en-US" altLang="zh-CN" sz="1400" b="0" dirty="0" smtClean="0">
                  <a:solidFill>
                    <a:schemeClr val="tx1">
                      <a:lumMod val="75000"/>
                      <a:lumOff val="25000"/>
                    </a:schemeClr>
                  </a:solidFill>
                  <a:effectLst/>
                  <a:latin typeface="+mn-lt"/>
                  <a:ea typeface="Microsoft YaHei UI" panose="020B0503020204020204" pitchFamily="34" charset="-122"/>
                </a:rPr>
                <a:t>ata </a:t>
              </a:r>
              <a:r>
                <a:rPr lang="en-US" altLang="zh-CN" sz="1400" b="0" dirty="0">
                  <a:solidFill>
                    <a:schemeClr val="tx1">
                      <a:lumMod val="75000"/>
                      <a:lumOff val="25000"/>
                    </a:schemeClr>
                  </a:solidFill>
                  <a:effectLst/>
                  <a:latin typeface="+mn-lt"/>
                  <a:ea typeface="Microsoft YaHei UI" panose="020B0503020204020204" pitchFamily="34" charset="-122"/>
                </a:rPr>
                <a:t>Collection and processing</a:t>
              </a:r>
              <a:endParaRPr lang="en-US" altLang="ko-KR" sz="1400" b="0" dirty="0">
                <a:solidFill>
                  <a:schemeClr val="tx1">
                    <a:lumMod val="75000"/>
                    <a:lumOff val="25000"/>
                  </a:schemeClr>
                </a:solidFill>
                <a:effectLst/>
                <a:latin typeface="+mn-lt"/>
                <a:ea typeface="Microsoft YaHei UI" panose="020B0503020204020204" pitchFamily="34" charset="-122"/>
              </a:endParaRPr>
            </a:p>
          </p:txBody>
        </p:sp>
      </p:grpSp>
      <p:grpSp>
        <p:nvGrpSpPr>
          <p:cNvPr id="50" name="组合 49"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7119727" y="3253599"/>
            <a:ext cx="4322416" cy="640080"/>
            <a:chOff x="6929721" y="3894916"/>
            <a:chExt cx="4322416" cy="640080"/>
          </a:xfrm>
        </p:grpSpPr>
        <p:sp>
          <p:nvSpPr>
            <p:cNvPr id="51" name="矩形 50"/>
            <p:cNvSpPr/>
            <p:nvPr/>
          </p:nvSpPr>
          <p:spPr>
            <a:xfrm>
              <a:off x="6929721" y="3894916"/>
              <a:ext cx="3456340"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smtClean="0">
                  <a:solidFill>
                    <a:schemeClr val="tx1">
                      <a:lumMod val="75000"/>
                      <a:lumOff val="25000"/>
                    </a:schemeClr>
                  </a:solidFill>
                  <a:ea typeface="Microsoft YaHei UI" panose="020B0503020204020204" pitchFamily="34" charset="-122"/>
                </a:rPr>
                <a:t>百</a:t>
              </a:r>
              <a:r>
                <a:rPr lang="zh-CN" altLang="en-US" sz="2400">
                  <a:solidFill>
                    <a:schemeClr val="tx1">
                      <a:lumMod val="75000"/>
                      <a:lumOff val="25000"/>
                    </a:schemeClr>
                  </a:solidFill>
                  <a:ea typeface="Microsoft YaHei UI" panose="020B0503020204020204" pitchFamily="34" charset="-122"/>
                </a:rPr>
                <a:t>度搜索指数预测模型</a:t>
              </a:r>
            </a:p>
            <a:p>
              <a:endParaRPr lang="zh-CN" altLang="en-US" sz="2400" dirty="0">
                <a:solidFill>
                  <a:schemeClr val="tx1">
                    <a:lumMod val="75000"/>
                    <a:lumOff val="25000"/>
                  </a:schemeClr>
                </a:solidFill>
                <a:ea typeface="Microsoft YaHei UI" panose="020B0503020204020204" pitchFamily="34" charset="-122"/>
              </a:endParaRPr>
            </a:p>
          </p:txBody>
        </p:sp>
        <p:sp>
          <p:nvSpPr>
            <p:cNvPr id="52" name="Rectangle 3"/>
            <p:cNvSpPr txBox="1">
              <a:spLocks noChangeArrowheads="1"/>
            </p:cNvSpPr>
            <p:nvPr/>
          </p:nvSpPr>
          <p:spPr bwMode="auto">
            <a:xfrm>
              <a:off x="6938527" y="4163345"/>
              <a:ext cx="4313610" cy="309958"/>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a:r>
                <a:rPr lang="en-US" altLang="ko-KR" sz="1400" b="0" smtClean="0">
                  <a:solidFill>
                    <a:schemeClr val="tx1">
                      <a:lumMod val="75000"/>
                      <a:lumOff val="25000"/>
                    </a:schemeClr>
                  </a:solidFill>
                  <a:effectLst/>
                  <a:latin typeface="+mn-lt"/>
                  <a:ea typeface="Microsoft YaHei UI" panose="020B0503020204020204" pitchFamily="34" charset="-122"/>
                </a:rPr>
                <a:t>Baidu Search Index Prediction Model </a:t>
              </a:r>
              <a:endParaRPr lang="en-US" altLang="ko-KR" sz="1400" b="0" dirty="0">
                <a:solidFill>
                  <a:schemeClr val="tx1">
                    <a:lumMod val="75000"/>
                    <a:lumOff val="25000"/>
                  </a:schemeClr>
                </a:solidFill>
                <a:effectLst/>
                <a:latin typeface="+mn-lt"/>
                <a:ea typeface="Microsoft YaHei UI" panose="020B0503020204020204" pitchFamily="34" charset="-122"/>
              </a:endParaRPr>
            </a:p>
          </p:txBody>
        </p:sp>
      </p:grpSp>
      <p:grpSp>
        <p:nvGrpSpPr>
          <p:cNvPr id="53" name="组合 52"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7128533" y="4106298"/>
            <a:ext cx="4354313" cy="741198"/>
            <a:chOff x="6938527" y="4747615"/>
            <a:chExt cx="4354313" cy="741198"/>
          </a:xfrm>
        </p:grpSpPr>
        <p:sp>
          <p:nvSpPr>
            <p:cNvPr id="54" name="矩形 53"/>
            <p:cNvSpPr/>
            <p:nvPr/>
          </p:nvSpPr>
          <p:spPr>
            <a:xfrm>
              <a:off x="6938527" y="4747615"/>
              <a:ext cx="2962688"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chemeClr val="tx1">
                      <a:lumMod val="75000"/>
                      <a:lumOff val="25000"/>
                    </a:schemeClr>
                  </a:solidFill>
                  <a:ea typeface="Microsoft YaHei UI" panose="020B0503020204020204" pitchFamily="34" charset="-122"/>
                </a:rPr>
                <a:t>预测精度对比</a:t>
              </a:r>
              <a:endParaRPr lang="zh-CN" altLang="en-US" sz="2400" dirty="0">
                <a:solidFill>
                  <a:schemeClr val="tx1">
                    <a:lumMod val="75000"/>
                    <a:lumOff val="25000"/>
                  </a:schemeClr>
                </a:solidFill>
                <a:ea typeface="Microsoft YaHei UI" panose="020B0503020204020204" pitchFamily="34" charset="-122"/>
              </a:endParaRPr>
            </a:p>
          </p:txBody>
        </p:sp>
        <p:sp>
          <p:nvSpPr>
            <p:cNvPr id="55" name="Rectangle 3"/>
            <p:cNvSpPr txBox="1">
              <a:spLocks noChangeArrowheads="1"/>
            </p:cNvSpPr>
            <p:nvPr/>
          </p:nvSpPr>
          <p:spPr bwMode="auto">
            <a:xfrm>
              <a:off x="6979230" y="5178855"/>
              <a:ext cx="4313610" cy="309958"/>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a:r>
                <a:rPr lang="en-US" altLang="ko-KR" sz="1400" b="0" dirty="0">
                  <a:solidFill>
                    <a:schemeClr val="tx1">
                      <a:lumMod val="75000"/>
                      <a:lumOff val="25000"/>
                    </a:schemeClr>
                  </a:solidFill>
                  <a:effectLst/>
                  <a:latin typeface="+mn-lt"/>
                  <a:ea typeface="Microsoft YaHei UI" panose="020B0503020204020204" pitchFamily="34" charset="-122"/>
                </a:rPr>
                <a:t>Prediction </a:t>
              </a:r>
              <a:r>
                <a:rPr lang="en-US" altLang="ko-KR" sz="1400" b="0" dirty="0" smtClean="0">
                  <a:solidFill>
                    <a:schemeClr val="tx1">
                      <a:lumMod val="75000"/>
                      <a:lumOff val="25000"/>
                    </a:schemeClr>
                  </a:solidFill>
                  <a:effectLst/>
                  <a:latin typeface="+mn-lt"/>
                  <a:ea typeface="Microsoft YaHei UI" panose="020B0503020204020204" pitchFamily="34" charset="-122"/>
                </a:rPr>
                <a:t>Accuracy Comparison</a:t>
              </a:r>
              <a:endParaRPr lang="en-US" altLang="ko-KR" sz="1400" b="0" dirty="0">
                <a:solidFill>
                  <a:schemeClr val="tx1">
                    <a:lumMod val="75000"/>
                    <a:lumOff val="25000"/>
                  </a:schemeClr>
                </a:solidFill>
                <a:effectLst/>
                <a:latin typeface="+mn-lt"/>
                <a:ea typeface="Microsoft YaHei UI" panose="020B0503020204020204" pitchFamily="34" charset="-122"/>
              </a:endParaRPr>
            </a:p>
          </p:txBody>
        </p:sp>
      </p:grpSp>
      <p:sp>
        <p:nvSpPr>
          <p:cNvPr id="56" name="圆角矩形 5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6258906" y="1162735"/>
            <a:ext cx="576816"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01</a:t>
            </a:r>
            <a:endParaRPr lang="zh-CN" altLang="en-US" sz="2400" b="1" dirty="0"/>
          </a:p>
        </p:txBody>
      </p:sp>
      <p:sp>
        <p:nvSpPr>
          <p:cNvPr id="57" name="圆角矩形 5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6258906" y="2202687"/>
            <a:ext cx="576816"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02</a:t>
            </a:r>
            <a:endParaRPr lang="zh-CN" altLang="en-US" sz="2400" b="1" dirty="0"/>
          </a:p>
        </p:txBody>
      </p:sp>
      <p:sp>
        <p:nvSpPr>
          <p:cNvPr id="58" name="圆角矩形 57"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6261741" y="3242639"/>
            <a:ext cx="576816"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03</a:t>
            </a:r>
            <a:endParaRPr lang="zh-CN" altLang="en-US" sz="2400" b="1" dirty="0"/>
          </a:p>
        </p:txBody>
      </p:sp>
      <p:sp>
        <p:nvSpPr>
          <p:cNvPr id="59" name="圆角矩形 58"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6261741" y="4282592"/>
            <a:ext cx="576816"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04</a:t>
            </a:r>
            <a:endParaRPr lang="zh-CN" altLang="en-US" sz="2400" b="1" dirty="0"/>
          </a:p>
        </p:txBody>
      </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grpSp>
        <p:nvGrpSpPr>
          <p:cNvPr id="23" name="组合 22"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7128533" y="5154415"/>
            <a:ext cx="4354313" cy="741198"/>
            <a:chOff x="6938527" y="4747615"/>
            <a:chExt cx="4354313" cy="741198"/>
          </a:xfrm>
        </p:grpSpPr>
        <p:sp>
          <p:nvSpPr>
            <p:cNvPr id="24" name="矩形 23"/>
            <p:cNvSpPr/>
            <p:nvPr/>
          </p:nvSpPr>
          <p:spPr>
            <a:xfrm>
              <a:off x="6938527" y="4747615"/>
              <a:ext cx="2962688"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chemeClr val="tx1">
                      <a:lumMod val="75000"/>
                      <a:lumOff val="25000"/>
                    </a:schemeClr>
                  </a:solidFill>
                  <a:ea typeface="Microsoft YaHei UI" panose="020B0503020204020204" pitchFamily="34" charset="-122"/>
                </a:rPr>
                <a:t>结论与建议</a:t>
              </a:r>
              <a:endParaRPr lang="zh-CN" altLang="en-US" sz="2400" dirty="0">
                <a:solidFill>
                  <a:schemeClr val="tx1">
                    <a:lumMod val="75000"/>
                    <a:lumOff val="25000"/>
                  </a:schemeClr>
                </a:solidFill>
                <a:ea typeface="Microsoft YaHei UI" panose="020B0503020204020204" pitchFamily="34" charset="-122"/>
              </a:endParaRPr>
            </a:p>
          </p:txBody>
        </p:sp>
        <p:sp>
          <p:nvSpPr>
            <p:cNvPr id="25" name="Rectangle 3"/>
            <p:cNvSpPr txBox="1">
              <a:spLocks noChangeArrowheads="1"/>
            </p:cNvSpPr>
            <p:nvPr/>
          </p:nvSpPr>
          <p:spPr bwMode="auto">
            <a:xfrm>
              <a:off x="6979230" y="5178855"/>
              <a:ext cx="4313610" cy="309958"/>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a:r>
                <a:rPr lang="en-US" altLang="ko-KR" sz="1400" b="0" dirty="0" smtClean="0">
                  <a:solidFill>
                    <a:schemeClr val="tx1">
                      <a:lumMod val="75000"/>
                      <a:lumOff val="25000"/>
                    </a:schemeClr>
                  </a:solidFill>
                  <a:effectLst/>
                  <a:latin typeface="+mn-lt"/>
                  <a:ea typeface="Microsoft YaHei UI" panose="020B0503020204020204" pitchFamily="34" charset="-122"/>
                </a:rPr>
                <a:t>Conclusion </a:t>
              </a:r>
              <a:r>
                <a:rPr lang="en-US" altLang="ko-KR" sz="1400" b="0" dirty="0">
                  <a:solidFill>
                    <a:schemeClr val="tx1">
                      <a:lumMod val="75000"/>
                      <a:lumOff val="25000"/>
                    </a:schemeClr>
                  </a:solidFill>
                  <a:effectLst/>
                  <a:latin typeface="+mn-lt"/>
                  <a:ea typeface="Microsoft YaHei UI" panose="020B0503020204020204" pitchFamily="34" charset="-122"/>
                </a:rPr>
                <a:t>and </a:t>
              </a:r>
              <a:r>
                <a:rPr lang="en-US" altLang="ko-KR" sz="1400" b="0" dirty="0" smtClean="0">
                  <a:solidFill>
                    <a:schemeClr val="tx1">
                      <a:lumMod val="75000"/>
                      <a:lumOff val="25000"/>
                    </a:schemeClr>
                  </a:solidFill>
                  <a:effectLst/>
                  <a:latin typeface="+mn-lt"/>
                  <a:ea typeface="Microsoft YaHei UI" panose="020B0503020204020204" pitchFamily="34" charset="-122"/>
                </a:rPr>
                <a:t>Suggestion</a:t>
              </a:r>
              <a:endParaRPr lang="en-US" altLang="ko-KR" sz="1400" b="0" dirty="0">
                <a:solidFill>
                  <a:schemeClr val="tx1">
                    <a:lumMod val="75000"/>
                    <a:lumOff val="25000"/>
                  </a:schemeClr>
                </a:solidFill>
                <a:effectLst/>
                <a:latin typeface="+mn-lt"/>
                <a:ea typeface="Microsoft YaHei UI" panose="020B0503020204020204" pitchFamily="34" charset="-122"/>
              </a:endParaRPr>
            </a:p>
          </p:txBody>
        </p:sp>
      </p:grpSp>
      <p:sp>
        <p:nvSpPr>
          <p:cNvPr id="26" name="圆角矩形 2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6261741" y="5322543"/>
            <a:ext cx="576816"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t>05</a:t>
            </a:r>
            <a:endParaRPr lang="zh-CN" altLang="en-US" sz="2400" b="1" dirty="0"/>
          </a:p>
        </p:txBody>
      </p:sp>
    </p:spTree>
    <p:extLst>
      <p:ext uri="{BB962C8B-B14F-4D97-AF65-F5344CB8AC3E}">
        <p14:creationId xmlns:p14="http://schemas.microsoft.com/office/powerpoint/2010/main" val="4039286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33137" y="360913"/>
            <a:ext cx="703533"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mtClean="0"/>
              <a:t>3-1</a:t>
            </a:r>
            <a:endParaRPr lang="zh-CN" altLang="en-US" sz="2400" b="1" dirty="0"/>
          </a:p>
        </p:txBody>
      </p:sp>
      <p:grpSp>
        <p:nvGrpSpPr>
          <p:cNvPr id="17" name="组合 1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18" name="矩形 17"/>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smtClean="0">
                  <a:solidFill>
                    <a:srgbClr val="EE534F"/>
                  </a:solidFill>
                  <a:ea typeface="Microsoft YaHei UI" panose="020B0503020204020204" pitchFamily="34" charset="-122"/>
                </a:rPr>
                <a:t>综合搜索指数</a:t>
              </a:r>
              <a:r>
                <a:rPr lang="zh-CN" altLang="en-US" sz="2400" smtClean="0">
                  <a:solidFill>
                    <a:srgbClr val="404040"/>
                  </a:solidFill>
                  <a:ea typeface="Microsoft YaHei UI" panose="020B0503020204020204" pitchFamily="34" charset="-122"/>
                </a:rPr>
                <a:t>模型</a:t>
              </a:r>
              <a:endParaRPr lang="zh-CN" altLang="en-US" sz="2400" dirty="0">
                <a:solidFill>
                  <a:srgbClr val="404040"/>
                </a:solidFill>
                <a:ea typeface="Microsoft YaHei UI" panose="020B0503020204020204" pitchFamily="34" charset="-122"/>
              </a:endParaRPr>
            </a:p>
          </p:txBody>
        </p:sp>
        <p:sp>
          <p:nvSpPr>
            <p:cNvPr id="19" name="矩形 18"/>
            <p:cNvSpPr/>
            <p:nvPr/>
          </p:nvSpPr>
          <p:spPr>
            <a:xfrm>
              <a:off x="1299831" y="686775"/>
              <a:ext cx="3654940" cy="276999"/>
            </a:xfrm>
            <a:prstGeom prst="rect">
              <a:avLst/>
            </a:prstGeom>
          </p:spPr>
          <p:txBody>
            <a:bodyPr wrap="square">
              <a:spAutoFit/>
            </a:bodyPr>
            <a:lstStyle/>
            <a:p>
              <a:pPr algn="just"/>
              <a:r>
                <a:rPr lang="en-US" altLang="zh-CN" sz="1200">
                  <a:solidFill>
                    <a:srgbClr val="262425"/>
                  </a:solidFill>
                  <a:ea typeface="Roboto" panose="02000000000000000000" pitchFamily="2" charset="0"/>
                  <a:cs typeface="Open Sans" panose="020B0606030504020204" pitchFamily="34" charset="0"/>
                </a:rPr>
                <a:t>Integrated search index model </a:t>
              </a:r>
              <a:endParaRPr lang="en-US" altLang="zh-CN" sz="1200" dirty="0">
                <a:solidFill>
                  <a:srgbClr val="262425"/>
                </a:solidFill>
                <a:ea typeface="Roboto" panose="02000000000000000000" pitchFamily="2" charset="0"/>
                <a:cs typeface="Open Sans" panose="020B0606030504020204" pitchFamily="34" charset="0"/>
              </a:endParaRPr>
            </a:p>
          </p:txBody>
        </p:sp>
      </p:gr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5" name="Rectangle 2"/>
          <p:cNvSpPr>
            <a:spLocks noChangeArrowheads="1"/>
          </p:cNvSpPr>
          <p:nvPr/>
        </p:nvSpPr>
        <p:spPr bwMode="auto">
          <a:xfrm>
            <a:off x="1513367" y="3765884"/>
            <a:ext cx="1256732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2" name="矩形 21"/>
          <p:cNvSpPr/>
          <p:nvPr/>
        </p:nvSpPr>
        <p:spPr>
          <a:xfrm>
            <a:off x="784904" y="1443590"/>
            <a:ext cx="2999305" cy="523220"/>
          </a:xfrm>
          <a:prstGeom prst="rect">
            <a:avLst/>
          </a:prstGeom>
          <a:noFill/>
        </p:spPr>
        <p:txBody>
          <a:bodyPr wrap="square" lIns="91440" tIns="45720" rIns="91440" bIns="45720">
            <a:spAutoFit/>
          </a:bodyPr>
          <a:lstStyle/>
          <a:p>
            <a:pPr algn="ctr"/>
            <a:r>
              <a:rPr lang="en-US" altLang="zh-CN" sz="2800" b="1">
                <a:ln w="0"/>
                <a:solidFill>
                  <a:srgbClr val="404040"/>
                </a:solidFill>
                <a:latin typeface="微软雅黑" panose="020B0503020204020204" pitchFamily="34" charset="-122"/>
                <a:ea typeface="微软雅黑" panose="020B0503020204020204" pitchFamily="34" charset="-122"/>
                <a:cs typeface="Arial" panose="020B0604020202020204" pitchFamily="34" charset="0"/>
              </a:rPr>
              <a:t>4</a:t>
            </a:r>
            <a:r>
              <a:rPr lang="en-US" altLang="zh-CN" sz="2800" b="1" smtClean="0">
                <a:ln w="0"/>
                <a:solidFill>
                  <a:srgbClr val="404040"/>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2800" b="1" smtClean="0">
                <a:ln w="0"/>
                <a:solidFill>
                  <a:srgbClr val="404040"/>
                </a:solidFill>
                <a:latin typeface="微软雅黑" panose="020B0503020204020204" pitchFamily="34" charset="-122"/>
                <a:ea typeface="微软雅黑" panose="020B0503020204020204" pitchFamily="34" charset="-122"/>
                <a:cs typeface="Arial" panose="020B0604020202020204" pitchFamily="34" charset="0"/>
              </a:rPr>
              <a:t> 模型检验</a:t>
            </a:r>
            <a:endParaRPr lang="zh-CN" altLang="en-US" sz="2800" b="1" cap="none" spc="0" dirty="0">
              <a:ln w="0"/>
              <a:solidFill>
                <a:srgbClr val="40404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表格 3"/>
          <p:cNvGraphicFramePr>
            <a:graphicFrameLocks noGrp="1"/>
          </p:cNvGraphicFramePr>
          <p:nvPr>
            <p:extLst/>
          </p:nvPr>
        </p:nvGraphicFramePr>
        <p:xfrm>
          <a:off x="1977463" y="2672762"/>
          <a:ext cx="8586652" cy="2186244"/>
        </p:xfrm>
        <a:graphic>
          <a:graphicData uri="http://schemas.openxmlformats.org/drawingml/2006/table">
            <a:tbl>
              <a:tblPr firstRow="1" firstCol="1" bandRow="1"/>
              <a:tblGrid>
                <a:gridCol w="3707528"/>
                <a:gridCol w="4879124"/>
              </a:tblGrid>
              <a:tr h="546561">
                <a:tc>
                  <a:txBody>
                    <a:bodyPr/>
                    <a:lstStyle/>
                    <a:p>
                      <a:pPr indent="127000" algn="ctr">
                        <a:lnSpc>
                          <a:spcPct val="150000"/>
                        </a:lnSpc>
                        <a:spcAft>
                          <a:spcPts val="0"/>
                        </a:spcAft>
                      </a:pPr>
                      <a:r>
                        <a:rPr lang="en-US" sz="2300" b="1" i="1" kern="100">
                          <a:effectLst/>
                          <a:latin typeface="Times New Roman" panose="02020603050405020304" pitchFamily="18" charset="0"/>
                          <a:ea typeface="宋体" panose="02010600030101010101" pitchFamily="2" charset="-122"/>
                          <a:cs typeface="Times New Roman" panose="02020603050405020304" pitchFamily="18" charset="0"/>
                        </a:rPr>
                        <a:t>R</a:t>
                      </a:r>
                      <a:r>
                        <a:rPr lang="en-US" sz="2300" b="1" i="1" kern="100" baseline="30000">
                          <a:effectLst/>
                          <a:latin typeface="Times New Roman" panose="02020603050405020304" pitchFamily="18" charset="0"/>
                          <a:ea typeface="宋体" panose="02010600030101010101" pitchFamily="2" charset="-122"/>
                          <a:cs typeface="Times New Roman" panose="02020603050405020304" pitchFamily="18" charset="0"/>
                        </a:rPr>
                        <a:t>2</a:t>
                      </a:r>
                      <a:endParaRPr lang="zh-CN" sz="2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8687" marR="148687" marT="0" marB="0">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4000" algn="ctr">
                        <a:lnSpc>
                          <a:spcPct val="150000"/>
                        </a:lnSpc>
                        <a:spcAft>
                          <a:spcPts val="0"/>
                        </a:spcAft>
                      </a:pPr>
                      <a:r>
                        <a:rPr lang="en-US" sz="2200" kern="100">
                          <a:effectLst/>
                          <a:latin typeface="Times New Roman" panose="02020603050405020304" pitchFamily="18" charset="0"/>
                          <a:ea typeface="宋体" panose="02010600030101010101" pitchFamily="2" charset="-122"/>
                          <a:cs typeface="Times New Roman" panose="02020603050405020304" pitchFamily="18" charset="0"/>
                        </a:rPr>
                        <a:t>.850</a:t>
                      </a:r>
                      <a:endParaRPr lang="zh-CN" sz="2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8687" marR="148687" marT="0" marB="0">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46561">
                <a:tc>
                  <a:txBody>
                    <a:bodyPr/>
                    <a:lstStyle/>
                    <a:p>
                      <a:pPr indent="127000" algn="ctr">
                        <a:lnSpc>
                          <a:spcPct val="150000"/>
                        </a:lnSpc>
                        <a:spcAft>
                          <a:spcPts val="0"/>
                        </a:spcAft>
                      </a:pPr>
                      <a:r>
                        <a:rPr lang="en-US" sz="2300" b="1" i="1" kern="100">
                          <a:effectLst/>
                          <a:latin typeface="Times New Roman" panose="02020603050405020304" pitchFamily="18" charset="0"/>
                          <a:ea typeface="宋体" panose="02010600030101010101" pitchFamily="2" charset="-122"/>
                          <a:cs typeface="Times New Roman" panose="02020603050405020304" pitchFamily="18" charset="0"/>
                        </a:rPr>
                        <a:t>Adjusted R square</a:t>
                      </a:r>
                      <a:endParaRPr lang="zh-CN" sz="2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8687" marR="148687" marT="0" marB="0">
                    <a:lnL>
                      <a:noFill/>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5270" algn="ctr">
                        <a:lnSpc>
                          <a:spcPct val="150000"/>
                        </a:lnSpc>
                        <a:spcAft>
                          <a:spcPts val="0"/>
                        </a:spcAft>
                      </a:pPr>
                      <a:r>
                        <a:rPr lang="en-US" sz="2200" kern="100">
                          <a:effectLst/>
                          <a:latin typeface="Times New Roman" panose="02020603050405020304" pitchFamily="18" charset="0"/>
                          <a:ea typeface="宋体" panose="02010600030101010101" pitchFamily="2" charset="-122"/>
                          <a:cs typeface="Times New Roman" panose="02020603050405020304" pitchFamily="18" charset="0"/>
                        </a:rPr>
                        <a:t>.798</a:t>
                      </a:r>
                      <a:endParaRPr lang="zh-CN" sz="2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8687" marR="148687" marT="0" marB="0">
                    <a:lnL w="28575"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46561">
                <a:tc>
                  <a:txBody>
                    <a:bodyPr/>
                    <a:lstStyle/>
                    <a:p>
                      <a:pPr indent="127000" algn="ctr">
                        <a:lnSpc>
                          <a:spcPct val="150000"/>
                        </a:lnSpc>
                        <a:spcAft>
                          <a:spcPts val="0"/>
                        </a:spcAft>
                      </a:pPr>
                      <a:r>
                        <a:rPr lang="zh-CN" sz="2300" b="1" i="1" kern="100">
                          <a:effectLst/>
                          <a:latin typeface="Times New Roman" panose="02020603050405020304" pitchFamily="18" charset="0"/>
                          <a:ea typeface="宋体" panose="02010600030101010101" pitchFamily="2" charset="-122"/>
                          <a:cs typeface="Times New Roman" panose="02020603050405020304" pitchFamily="18" charset="0"/>
                        </a:rPr>
                        <a:t>回归方程</a:t>
                      </a:r>
                      <a:r>
                        <a:rPr lang="en-US" sz="2300" b="1" i="1" kern="100">
                          <a:effectLst/>
                          <a:latin typeface="Times New Roman" panose="02020603050405020304" pitchFamily="18" charset="0"/>
                          <a:ea typeface="宋体" panose="02010600030101010101" pitchFamily="2" charset="-122"/>
                          <a:cs typeface="Times New Roman" panose="02020603050405020304" pitchFamily="18" charset="0"/>
                        </a:rPr>
                        <a:t>F</a:t>
                      </a:r>
                      <a:r>
                        <a:rPr lang="zh-CN" sz="2300" b="1" i="1" kern="100">
                          <a:effectLst/>
                          <a:latin typeface="Times New Roman" panose="02020603050405020304" pitchFamily="18" charset="0"/>
                          <a:ea typeface="宋体" panose="02010600030101010101" pitchFamily="2" charset="-122"/>
                          <a:cs typeface="Times New Roman" panose="02020603050405020304" pitchFamily="18" charset="0"/>
                        </a:rPr>
                        <a:t>检验概率</a:t>
                      </a:r>
                      <a:r>
                        <a:rPr lang="en-US" sz="2300" b="1" i="1" kern="100">
                          <a:effectLst/>
                          <a:latin typeface="Times New Roman" panose="02020603050405020304" pitchFamily="18" charset="0"/>
                          <a:ea typeface="宋体" panose="02010600030101010101" pitchFamily="2" charset="-122"/>
                          <a:cs typeface="Times New Roman" panose="02020603050405020304" pitchFamily="18" charset="0"/>
                        </a:rPr>
                        <a:t>P-</a:t>
                      </a:r>
                      <a:r>
                        <a:rPr lang="zh-CN" sz="2300" b="1" i="1" kern="100">
                          <a:effectLst/>
                          <a:latin typeface="Times New Roman" panose="02020603050405020304" pitchFamily="18" charset="0"/>
                          <a:ea typeface="宋体" panose="02010600030101010101" pitchFamily="2" charset="-122"/>
                          <a:cs typeface="Times New Roman" panose="02020603050405020304" pitchFamily="18" charset="0"/>
                        </a:rPr>
                        <a:t>值</a:t>
                      </a:r>
                      <a:endParaRPr lang="zh-CN" sz="2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8687" marR="148687" marT="0" marB="0">
                    <a:lnL>
                      <a:noFill/>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5270" algn="ctr">
                        <a:lnSpc>
                          <a:spcPct val="150000"/>
                        </a:lnSpc>
                        <a:spcAft>
                          <a:spcPts val="0"/>
                        </a:spcAft>
                      </a:pPr>
                      <a:r>
                        <a:rPr lang="en-US" sz="2200" kern="100">
                          <a:effectLst/>
                          <a:latin typeface="Times New Roman" panose="02020603050405020304" pitchFamily="18" charset="0"/>
                          <a:ea typeface="宋体" panose="02010600030101010101" pitchFamily="2" charset="-122"/>
                          <a:cs typeface="Times New Roman" panose="02020603050405020304" pitchFamily="18" charset="0"/>
                        </a:rPr>
                        <a:t>.000</a:t>
                      </a:r>
                      <a:endParaRPr lang="zh-CN" sz="2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8687" marR="148687" marT="0" marB="0">
                    <a:lnL w="28575"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46561">
                <a:tc>
                  <a:txBody>
                    <a:bodyPr/>
                    <a:lstStyle/>
                    <a:p>
                      <a:pPr indent="127000" algn="ctr">
                        <a:lnSpc>
                          <a:spcPct val="150000"/>
                        </a:lnSpc>
                        <a:spcAft>
                          <a:spcPts val="0"/>
                        </a:spcAft>
                      </a:pPr>
                      <a:r>
                        <a:rPr lang="en-US" sz="2300" b="1" i="1" kern="100">
                          <a:effectLst/>
                          <a:latin typeface="Times New Roman" panose="02020603050405020304" pitchFamily="18" charset="0"/>
                          <a:ea typeface="宋体" panose="02010600030101010101" pitchFamily="2" charset="-122"/>
                          <a:cs typeface="Times New Roman" panose="02020603050405020304" pitchFamily="18" charset="0"/>
                        </a:rPr>
                        <a:t>D.W.</a:t>
                      </a:r>
                      <a:endParaRPr lang="zh-CN" sz="2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8687" marR="148687" marT="0" marB="0">
                    <a:lnL>
                      <a:noFill/>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indent="255270" algn="ctr">
                        <a:lnSpc>
                          <a:spcPct val="150000"/>
                        </a:lnSpc>
                        <a:spcAft>
                          <a:spcPts val="0"/>
                        </a:spcAft>
                      </a:pPr>
                      <a:r>
                        <a:rPr lang="en-US" sz="2200" kern="100">
                          <a:effectLst/>
                          <a:latin typeface="Times New Roman" panose="02020603050405020304" pitchFamily="18" charset="0"/>
                          <a:ea typeface="宋体" panose="02010600030101010101" pitchFamily="2" charset="-122"/>
                          <a:cs typeface="Times New Roman" panose="02020603050405020304" pitchFamily="18" charset="0"/>
                        </a:rPr>
                        <a:t>1.969</a:t>
                      </a:r>
                      <a:endParaRPr lang="zh-CN" sz="2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8687" marR="148687" marT="0" marB="0">
                    <a:lnL w="28575"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111235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33137" y="360913"/>
            <a:ext cx="703533"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mtClean="0"/>
              <a:t>3-1</a:t>
            </a:r>
            <a:endParaRPr lang="zh-CN" altLang="en-US" sz="2400" b="1" dirty="0"/>
          </a:p>
        </p:txBody>
      </p:sp>
      <p:grpSp>
        <p:nvGrpSpPr>
          <p:cNvPr id="17" name="组合 1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18" name="矩形 17"/>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smtClean="0">
                  <a:solidFill>
                    <a:srgbClr val="EE534F"/>
                  </a:solidFill>
                  <a:ea typeface="Microsoft YaHei UI" panose="020B0503020204020204" pitchFamily="34" charset="-122"/>
                </a:rPr>
                <a:t>综合搜索指数</a:t>
              </a:r>
              <a:r>
                <a:rPr lang="zh-CN" altLang="en-US" sz="2400" smtClean="0">
                  <a:solidFill>
                    <a:srgbClr val="404040"/>
                  </a:solidFill>
                  <a:ea typeface="Microsoft YaHei UI" panose="020B0503020204020204" pitchFamily="34" charset="-122"/>
                </a:rPr>
                <a:t>模型</a:t>
              </a:r>
              <a:endParaRPr lang="zh-CN" altLang="en-US" sz="2400" dirty="0">
                <a:solidFill>
                  <a:srgbClr val="404040"/>
                </a:solidFill>
                <a:ea typeface="Microsoft YaHei UI" panose="020B0503020204020204" pitchFamily="34" charset="-122"/>
              </a:endParaRPr>
            </a:p>
          </p:txBody>
        </p:sp>
        <p:sp>
          <p:nvSpPr>
            <p:cNvPr id="19" name="矩形 18"/>
            <p:cNvSpPr/>
            <p:nvPr/>
          </p:nvSpPr>
          <p:spPr>
            <a:xfrm>
              <a:off x="1299831" y="686775"/>
              <a:ext cx="3654940" cy="276999"/>
            </a:xfrm>
            <a:prstGeom prst="rect">
              <a:avLst/>
            </a:prstGeom>
          </p:spPr>
          <p:txBody>
            <a:bodyPr wrap="square">
              <a:spAutoFit/>
            </a:bodyPr>
            <a:lstStyle/>
            <a:p>
              <a:pPr algn="just"/>
              <a:r>
                <a:rPr lang="en-US" altLang="zh-CN" sz="1200">
                  <a:solidFill>
                    <a:srgbClr val="262425"/>
                  </a:solidFill>
                  <a:ea typeface="Roboto" panose="02000000000000000000" pitchFamily="2" charset="0"/>
                  <a:cs typeface="Open Sans" panose="020B0606030504020204" pitchFamily="34" charset="0"/>
                </a:rPr>
                <a:t>Integrated search index model </a:t>
              </a:r>
              <a:endParaRPr lang="en-US" altLang="zh-CN" sz="1200" dirty="0">
                <a:solidFill>
                  <a:srgbClr val="262425"/>
                </a:solidFill>
                <a:ea typeface="Roboto" panose="02000000000000000000" pitchFamily="2" charset="0"/>
                <a:cs typeface="Open Sans" panose="020B0606030504020204" pitchFamily="34" charset="0"/>
              </a:endParaRPr>
            </a:p>
          </p:txBody>
        </p:sp>
      </p:gr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5" name="Rectangle 2"/>
          <p:cNvSpPr>
            <a:spLocks noChangeArrowheads="1"/>
          </p:cNvSpPr>
          <p:nvPr/>
        </p:nvSpPr>
        <p:spPr bwMode="auto">
          <a:xfrm>
            <a:off x="1513367" y="3765884"/>
            <a:ext cx="1256732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2" name="矩形 21"/>
          <p:cNvSpPr/>
          <p:nvPr/>
        </p:nvSpPr>
        <p:spPr>
          <a:xfrm>
            <a:off x="784904" y="1443590"/>
            <a:ext cx="2999305" cy="523220"/>
          </a:xfrm>
          <a:prstGeom prst="rect">
            <a:avLst/>
          </a:prstGeom>
          <a:noFill/>
        </p:spPr>
        <p:txBody>
          <a:bodyPr wrap="square" lIns="91440" tIns="45720" rIns="91440" bIns="45720">
            <a:spAutoFit/>
          </a:bodyPr>
          <a:lstStyle/>
          <a:p>
            <a:pPr algn="ctr"/>
            <a:r>
              <a:rPr lang="en-US" altLang="zh-CN" sz="2800" b="1"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5.</a:t>
            </a:r>
            <a:r>
              <a:rPr lang="zh-CN" altLang="en-US" sz="2800" b="1"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 模型预测</a:t>
            </a:r>
            <a:endParaRPr lang="zh-CN" altLang="en-US" sz="2800" b="1" cap="none" spc="0" dirty="0">
              <a:ln w="0"/>
              <a:solidFill>
                <a:srgbClr val="EE534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表格 6"/>
          <p:cNvGraphicFramePr>
            <a:graphicFrameLocks noGrp="1"/>
          </p:cNvGraphicFramePr>
          <p:nvPr>
            <p:extLst/>
          </p:nvPr>
        </p:nvGraphicFramePr>
        <p:xfrm>
          <a:off x="934070" y="2976193"/>
          <a:ext cx="10251355" cy="1579382"/>
        </p:xfrm>
        <a:graphic>
          <a:graphicData uri="http://schemas.openxmlformats.org/drawingml/2006/table">
            <a:tbl>
              <a:tblPr firstRow="1" firstCol="1" bandRow="1"/>
              <a:tblGrid>
                <a:gridCol w="4320467"/>
                <a:gridCol w="1738426"/>
                <a:gridCol w="2401614"/>
                <a:gridCol w="1790848"/>
              </a:tblGrid>
              <a:tr h="526461">
                <a:tc>
                  <a:txBody>
                    <a:bodyPr/>
                    <a:lstStyle/>
                    <a:p>
                      <a:pPr indent="306070" algn="ctr">
                        <a:lnSpc>
                          <a:spcPct val="150000"/>
                        </a:lnSpc>
                        <a:spcAft>
                          <a:spcPts val="0"/>
                        </a:spcAft>
                      </a:pPr>
                      <a:r>
                        <a:rPr lang="zh-CN" sz="2200" b="1"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原假设</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1615" marR="131615" marT="0" marB="0">
                    <a:lnL>
                      <a:noFill/>
                    </a:lnL>
                    <a:lnR>
                      <a:noFill/>
                    </a:lnR>
                    <a:lnT w="2857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306070" algn="ctr">
                        <a:lnSpc>
                          <a:spcPct val="150000"/>
                        </a:lnSpc>
                        <a:spcAft>
                          <a:spcPts val="0"/>
                        </a:spcAft>
                      </a:pPr>
                      <a:r>
                        <a:rPr lang="zh-CN" sz="2200" b="1"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观察值</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1615" marR="131615" marT="0" marB="0">
                    <a:lnL>
                      <a:noFill/>
                    </a:lnL>
                    <a:lnR>
                      <a:noFill/>
                    </a:lnR>
                    <a:lnT w="2857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306070" algn="ctr">
                        <a:lnSpc>
                          <a:spcPct val="150000"/>
                        </a:lnSpc>
                        <a:spcAft>
                          <a:spcPts val="0"/>
                        </a:spcAft>
                      </a:pPr>
                      <a:r>
                        <a:rPr lang="en-US" sz="2200" b="1"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 </a:t>
                      </a:r>
                      <a:r>
                        <a:rPr lang="zh-CN" sz="2200" b="1"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统计量</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1615" marR="131615" marT="0" marB="0">
                    <a:lnL>
                      <a:noFill/>
                    </a:lnL>
                    <a:lnR>
                      <a:noFill/>
                    </a:lnR>
                    <a:lnT w="2857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306070" algn="ctr">
                        <a:lnSpc>
                          <a:spcPct val="150000"/>
                        </a:lnSpc>
                        <a:spcAft>
                          <a:spcPts val="0"/>
                        </a:spcAft>
                      </a:pPr>
                      <a:r>
                        <a:rPr lang="en-US" sz="2200" b="1"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 </a:t>
                      </a:r>
                      <a:r>
                        <a:rPr lang="zh-CN" sz="2200" b="1"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值</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1615" marR="131615" marT="0" marB="0">
                    <a:lnL>
                      <a:noFill/>
                    </a:lnL>
                    <a:lnR>
                      <a:noFill/>
                    </a:lnR>
                    <a:lnT w="2857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1052921">
                <a:tc>
                  <a:txBody>
                    <a:bodyPr/>
                    <a:lstStyle/>
                    <a:p>
                      <a:pPr indent="304800" algn="ctr">
                        <a:lnSpc>
                          <a:spcPct val="150000"/>
                        </a:lnSpc>
                        <a:spcAft>
                          <a:spcPts val="0"/>
                        </a:spcAft>
                      </a:pPr>
                      <a:r>
                        <a:rPr lang="en-US" sz="22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Q does not Granger Cause Y</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ctr">
                        <a:lnSpc>
                          <a:spcPct val="150000"/>
                        </a:lnSpc>
                        <a:spcAft>
                          <a:spcPts val="0"/>
                        </a:spcAft>
                      </a:pPr>
                      <a:r>
                        <a:rPr lang="en-US" sz="22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Y does not Granger Cause Q</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1615" marR="131615" marT="0" marB="0" anchor="ctr">
                    <a:lnL>
                      <a:noFill/>
                    </a:lnL>
                    <a:lnR>
                      <a:noFill/>
                    </a:lnR>
                    <a:lnT w="1905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indent="457200" algn="just">
                        <a:lnSpc>
                          <a:spcPct val="150000"/>
                        </a:lnSpc>
                        <a:spcAft>
                          <a:spcPts val="0"/>
                        </a:spcAft>
                      </a:pPr>
                      <a:r>
                        <a:rPr lang="en-US" sz="2200" kern="100" smtClea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50</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1615" marR="131615" marT="0" marB="0" anchor="ctr">
                    <a:lnL>
                      <a:noFill/>
                    </a:lnL>
                    <a:lnR>
                      <a:noFill/>
                    </a:lnR>
                    <a:lnT w="1905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indent="304800" algn="ctr">
                        <a:lnSpc>
                          <a:spcPct val="150000"/>
                        </a:lnSpc>
                        <a:spcAft>
                          <a:spcPts val="0"/>
                        </a:spcAft>
                      </a:pPr>
                      <a:r>
                        <a:rPr lang="en-US" sz="22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7.02312</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ctr">
                        <a:lnSpc>
                          <a:spcPct val="150000"/>
                        </a:lnSpc>
                        <a:spcAft>
                          <a:spcPts val="0"/>
                        </a:spcAft>
                      </a:pPr>
                      <a:r>
                        <a:rPr lang="en-US" sz="22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4.52735</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1615" marR="131615" marT="0" marB="0" anchor="ctr">
                    <a:lnL>
                      <a:noFill/>
                    </a:lnL>
                    <a:lnR>
                      <a:noFill/>
                    </a:lnR>
                    <a:lnT w="1905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indent="304800" algn="ctr">
                        <a:lnSpc>
                          <a:spcPct val="150000"/>
                        </a:lnSpc>
                        <a:spcAft>
                          <a:spcPts val="0"/>
                        </a:spcAft>
                      </a:pPr>
                      <a:r>
                        <a:rPr lang="en-US" sz="22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0.0022</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ctr">
                        <a:lnSpc>
                          <a:spcPct val="150000"/>
                        </a:lnSpc>
                        <a:spcAft>
                          <a:spcPts val="0"/>
                        </a:spcAft>
                      </a:pPr>
                      <a:r>
                        <a:rPr lang="en-US" sz="22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0.0162</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1615" marR="131615" marT="0" marB="0" anchor="ctr">
                    <a:lnL>
                      <a:noFill/>
                    </a:lnL>
                    <a:lnR>
                      <a:noFill/>
                    </a:lnR>
                    <a:lnT w="1905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bl>
          </a:graphicData>
        </a:graphic>
      </p:graphicFrame>
      <p:graphicFrame>
        <p:nvGraphicFramePr>
          <p:cNvPr id="9" name="表格 8"/>
          <p:cNvGraphicFramePr>
            <a:graphicFrameLocks noGrp="1"/>
          </p:cNvGraphicFramePr>
          <p:nvPr>
            <p:extLst/>
          </p:nvPr>
        </p:nvGraphicFramePr>
        <p:xfrm>
          <a:off x="784904" y="2645416"/>
          <a:ext cx="10758568" cy="2240936"/>
        </p:xfrm>
        <a:graphic>
          <a:graphicData uri="http://schemas.openxmlformats.org/drawingml/2006/table">
            <a:tbl>
              <a:tblPr firstRow="1" firstCol="1" bandRow="1"/>
              <a:tblGrid>
                <a:gridCol w="3585757"/>
                <a:gridCol w="3585757"/>
                <a:gridCol w="3587054"/>
              </a:tblGrid>
              <a:tr h="560234">
                <a:tc>
                  <a:txBody>
                    <a:bodyPr/>
                    <a:lstStyle/>
                    <a:p>
                      <a:pPr indent="127000" algn="ctr">
                        <a:lnSpc>
                          <a:spcPct val="150000"/>
                        </a:lnSpc>
                        <a:spcAft>
                          <a:spcPts val="0"/>
                        </a:spcAft>
                      </a:pPr>
                      <a:r>
                        <a:rPr lang="en-US" sz="24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0059" marR="140059"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400" kern="100">
                          <a:effectLst/>
                          <a:latin typeface="Times New Roman" panose="02020603050405020304" pitchFamily="18" charset="0"/>
                          <a:ea typeface="宋体" panose="02010600030101010101" pitchFamily="2" charset="-122"/>
                          <a:cs typeface="Times New Roman" panose="02020603050405020304" pitchFamily="18" charset="0"/>
                        </a:rPr>
                        <a:t>2015</a:t>
                      </a:r>
                      <a:r>
                        <a:rPr lang="zh-CN" sz="2400" kern="100">
                          <a:effectLst/>
                          <a:latin typeface="Times New Roman" panose="02020603050405020304" pitchFamily="18" charset="0"/>
                          <a:ea typeface="宋体" panose="02010600030101010101" pitchFamily="2" charset="-122"/>
                          <a:cs typeface="Times New Roman" panose="02020603050405020304" pitchFamily="18" charset="0"/>
                        </a:rPr>
                        <a:t>年</a:t>
                      </a:r>
                      <a:r>
                        <a:rPr lang="en-US" sz="2400" kern="100">
                          <a:effectLst/>
                          <a:latin typeface="Times New Roman" panose="02020603050405020304" pitchFamily="18" charset="0"/>
                          <a:ea typeface="宋体" panose="02010600030101010101" pitchFamily="2" charset="-122"/>
                          <a:cs typeface="Times New Roman" panose="02020603050405020304" pitchFamily="18" charset="0"/>
                        </a:rPr>
                        <a:t>11</a:t>
                      </a:r>
                      <a:r>
                        <a:rPr lang="zh-CN" sz="2400" kern="100">
                          <a:effectLst/>
                          <a:latin typeface="Times New Roman" panose="02020603050405020304" pitchFamily="18" charset="0"/>
                          <a:ea typeface="宋体" panose="02010600030101010101" pitchFamily="2" charset="-122"/>
                          <a:cs typeface="Times New Roman" panose="02020603050405020304" pitchFamily="18" charset="0"/>
                        </a:rPr>
                        <a:t>月</a:t>
                      </a:r>
                    </a:p>
                  </a:txBody>
                  <a:tcPr marL="140059" marR="140059"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400" kern="100">
                          <a:effectLst/>
                          <a:latin typeface="Times New Roman" panose="02020603050405020304" pitchFamily="18" charset="0"/>
                          <a:ea typeface="宋体" panose="02010600030101010101" pitchFamily="2" charset="-122"/>
                          <a:cs typeface="Times New Roman" panose="02020603050405020304" pitchFamily="18" charset="0"/>
                        </a:rPr>
                        <a:t>2015</a:t>
                      </a:r>
                      <a:r>
                        <a:rPr lang="zh-CN" sz="2400" kern="100">
                          <a:effectLst/>
                          <a:latin typeface="Times New Roman" panose="02020603050405020304" pitchFamily="18" charset="0"/>
                          <a:ea typeface="宋体" panose="02010600030101010101" pitchFamily="2" charset="-122"/>
                          <a:cs typeface="Times New Roman" panose="02020603050405020304" pitchFamily="18" charset="0"/>
                        </a:rPr>
                        <a:t>年</a:t>
                      </a:r>
                      <a:r>
                        <a:rPr lang="en-US" sz="2400" kern="100">
                          <a:effectLst/>
                          <a:latin typeface="Times New Roman" panose="02020603050405020304" pitchFamily="18" charset="0"/>
                          <a:ea typeface="宋体" panose="02010600030101010101" pitchFamily="2" charset="-122"/>
                          <a:cs typeface="Times New Roman" panose="02020603050405020304" pitchFamily="18" charset="0"/>
                        </a:rPr>
                        <a:t>12</a:t>
                      </a:r>
                      <a:r>
                        <a:rPr lang="zh-CN" sz="2400" kern="100">
                          <a:effectLst/>
                          <a:latin typeface="Times New Roman" panose="02020603050405020304" pitchFamily="18" charset="0"/>
                          <a:ea typeface="宋体" panose="02010600030101010101" pitchFamily="2" charset="-122"/>
                          <a:cs typeface="Times New Roman" panose="02020603050405020304" pitchFamily="18" charset="0"/>
                        </a:rPr>
                        <a:t>月</a:t>
                      </a:r>
                    </a:p>
                  </a:txBody>
                  <a:tcPr marL="140059" marR="140059"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560234">
                <a:tc>
                  <a:txBody>
                    <a:bodyPr/>
                    <a:lstStyle/>
                    <a:p>
                      <a:pPr indent="127000" algn="ctr">
                        <a:lnSpc>
                          <a:spcPct val="150000"/>
                        </a:lnSpc>
                        <a:spcAft>
                          <a:spcPts val="0"/>
                        </a:spcAft>
                      </a:pPr>
                      <a:r>
                        <a:rPr lang="zh-CN" sz="2400" kern="100">
                          <a:effectLst/>
                          <a:latin typeface="Times New Roman" panose="02020603050405020304" pitchFamily="18" charset="0"/>
                          <a:ea typeface="宋体" panose="02010600030101010101" pitchFamily="2" charset="-122"/>
                          <a:cs typeface="Times New Roman" panose="02020603050405020304" pitchFamily="18" charset="0"/>
                        </a:rPr>
                        <a:t>预测值</a:t>
                      </a:r>
                    </a:p>
                  </a:txBody>
                  <a:tcPr marL="140059" marR="140059" marT="0" marB="0">
                    <a:lnL>
                      <a:noFill/>
                    </a:lnL>
                    <a:lnR>
                      <a:noFill/>
                    </a:lnR>
                    <a:lnT w="19050" cap="flat" cmpd="sng" algn="ctr">
                      <a:solidFill>
                        <a:srgbClr val="000000"/>
                      </a:solidFill>
                      <a:prstDash val="solid"/>
                      <a:round/>
                      <a:headEnd type="none" w="med" len="med"/>
                      <a:tailEnd type="none" w="med" len="med"/>
                    </a:lnT>
                    <a:lnB>
                      <a:noFill/>
                    </a:lnB>
                  </a:tcPr>
                </a:tc>
                <a:tc>
                  <a:txBody>
                    <a:bodyPr/>
                    <a:lstStyle/>
                    <a:p>
                      <a:pPr indent="127000" algn="ctr">
                        <a:lnSpc>
                          <a:spcPct val="150000"/>
                        </a:lnSpc>
                        <a:spcAft>
                          <a:spcPts val="0"/>
                        </a:spcAft>
                      </a:pPr>
                      <a:r>
                        <a:rPr lang="en-US" sz="2400" kern="100">
                          <a:effectLst/>
                          <a:latin typeface="Times New Roman" panose="02020603050405020304" pitchFamily="18" charset="0"/>
                          <a:ea typeface="宋体" panose="02010600030101010101" pitchFamily="2" charset="-122"/>
                          <a:cs typeface="Times New Roman" panose="02020603050405020304" pitchFamily="18" charset="0"/>
                        </a:rPr>
                        <a:t>4930.805</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0059" marR="140059" marT="0" marB="0">
                    <a:lnL>
                      <a:noFill/>
                    </a:lnL>
                    <a:lnR>
                      <a:noFill/>
                    </a:lnR>
                    <a:lnT w="19050" cap="flat" cmpd="sng" algn="ctr">
                      <a:solidFill>
                        <a:srgbClr val="000000"/>
                      </a:solidFill>
                      <a:prstDash val="solid"/>
                      <a:round/>
                      <a:headEnd type="none" w="med" len="med"/>
                      <a:tailEnd type="none" w="med" len="med"/>
                    </a:lnT>
                    <a:lnB>
                      <a:noFill/>
                    </a:lnB>
                  </a:tcPr>
                </a:tc>
                <a:tc>
                  <a:txBody>
                    <a:bodyPr/>
                    <a:lstStyle/>
                    <a:p>
                      <a:pPr indent="127000" algn="ctr">
                        <a:lnSpc>
                          <a:spcPct val="150000"/>
                        </a:lnSpc>
                        <a:spcAft>
                          <a:spcPts val="0"/>
                        </a:spcAft>
                      </a:pPr>
                      <a:r>
                        <a:rPr lang="en-US" sz="2400" kern="100">
                          <a:effectLst/>
                          <a:latin typeface="Times New Roman" panose="02020603050405020304" pitchFamily="18" charset="0"/>
                          <a:ea typeface="宋体" panose="02010600030101010101" pitchFamily="2" charset="-122"/>
                          <a:cs typeface="Times New Roman" panose="02020603050405020304" pitchFamily="18" charset="0"/>
                        </a:rPr>
                        <a:t>5364.617</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0059" marR="140059" marT="0" marB="0">
                    <a:lnL>
                      <a:noFill/>
                    </a:lnL>
                    <a:lnR>
                      <a:noFill/>
                    </a:lnR>
                    <a:lnT w="19050" cap="flat" cmpd="sng" algn="ctr">
                      <a:solidFill>
                        <a:srgbClr val="000000"/>
                      </a:solidFill>
                      <a:prstDash val="solid"/>
                      <a:round/>
                      <a:headEnd type="none" w="med" len="med"/>
                      <a:tailEnd type="none" w="med" len="med"/>
                    </a:lnT>
                    <a:lnB>
                      <a:noFill/>
                    </a:lnB>
                  </a:tcPr>
                </a:tc>
              </a:tr>
              <a:tr h="560234">
                <a:tc>
                  <a:txBody>
                    <a:bodyPr/>
                    <a:lstStyle/>
                    <a:p>
                      <a:pPr indent="127000" algn="ctr">
                        <a:lnSpc>
                          <a:spcPct val="150000"/>
                        </a:lnSpc>
                        <a:spcAft>
                          <a:spcPts val="0"/>
                        </a:spcAft>
                      </a:pPr>
                      <a:r>
                        <a:rPr lang="zh-CN" sz="2400" kern="100">
                          <a:effectLst/>
                          <a:latin typeface="Times New Roman" panose="02020603050405020304" pitchFamily="18" charset="0"/>
                          <a:ea typeface="宋体" panose="02010600030101010101" pitchFamily="2" charset="-122"/>
                          <a:cs typeface="Times New Roman" panose="02020603050405020304" pitchFamily="18" charset="0"/>
                        </a:rPr>
                        <a:t>实际值</a:t>
                      </a:r>
                    </a:p>
                  </a:txBody>
                  <a:tcPr marL="140059" marR="140059" marT="0" marB="0">
                    <a:lnL>
                      <a:noFill/>
                    </a:lnL>
                    <a:lnR>
                      <a:noFill/>
                    </a:lnR>
                    <a:lnT>
                      <a:noFill/>
                    </a:lnT>
                    <a:lnB>
                      <a:noFill/>
                    </a:lnB>
                  </a:tcPr>
                </a:tc>
                <a:tc>
                  <a:txBody>
                    <a:bodyPr/>
                    <a:lstStyle/>
                    <a:p>
                      <a:pPr indent="127000" algn="ctr">
                        <a:lnSpc>
                          <a:spcPct val="150000"/>
                        </a:lnSpc>
                        <a:spcAft>
                          <a:spcPts val="0"/>
                        </a:spcAft>
                      </a:pPr>
                      <a:r>
                        <a:rPr lang="en-US" sz="2400" kern="100">
                          <a:effectLst/>
                          <a:latin typeface="Times New Roman" panose="02020603050405020304" pitchFamily="18" charset="0"/>
                          <a:ea typeface="宋体" panose="02010600030101010101" pitchFamily="2" charset="-122"/>
                          <a:cs typeface="Times New Roman" panose="02020603050405020304" pitchFamily="18" charset="0"/>
                        </a:rPr>
                        <a:t>5040</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0059" marR="140059" marT="0" marB="0">
                    <a:lnL>
                      <a:noFill/>
                    </a:lnL>
                    <a:lnR>
                      <a:noFill/>
                    </a:lnR>
                    <a:lnT>
                      <a:noFill/>
                    </a:lnT>
                    <a:lnB>
                      <a:noFill/>
                    </a:lnB>
                  </a:tcPr>
                </a:tc>
                <a:tc>
                  <a:txBody>
                    <a:bodyPr/>
                    <a:lstStyle/>
                    <a:p>
                      <a:pPr indent="127000" algn="ctr">
                        <a:lnSpc>
                          <a:spcPct val="150000"/>
                        </a:lnSpc>
                        <a:spcAft>
                          <a:spcPts val="0"/>
                        </a:spcAft>
                      </a:pPr>
                      <a:r>
                        <a:rPr lang="en-US" sz="2400" kern="100">
                          <a:effectLst/>
                          <a:latin typeface="Times New Roman" panose="02020603050405020304" pitchFamily="18" charset="0"/>
                          <a:ea typeface="宋体" panose="02010600030101010101" pitchFamily="2" charset="-122"/>
                          <a:cs typeface="Times New Roman" panose="02020603050405020304" pitchFamily="18" charset="0"/>
                        </a:rPr>
                        <a:t>5707</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0059" marR="140059" marT="0" marB="0">
                    <a:lnL>
                      <a:noFill/>
                    </a:lnL>
                    <a:lnR>
                      <a:noFill/>
                    </a:lnR>
                    <a:lnT>
                      <a:noFill/>
                    </a:lnT>
                    <a:lnB>
                      <a:noFill/>
                    </a:lnB>
                  </a:tcPr>
                </a:tc>
              </a:tr>
              <a:tr h="560234">
                <a:tc>
                  <a:txBody>
                    <a:bodyPr/>
                    <a:lstStyle/>
                    <a:p>
                      <a:pPr indent="127000" algn="ctr">
                        <a:lnSpc>
                          <a:spcPct val="150000"/>
                        </a:lnSpc>
                        <a:spcAft>
                          <a:spcPts val="0"/>
                        </a:spcAft>
                      </a:pPr>
                      <a:r>
                        <a:rPr lang="zh-CN" sz="2400" kern="100">
                          <a:effectLst/>
                          <a:latin typeface="Times New Roman" panose="02020603050405020304" pitchFamily="18" charset="0"/>
                          <a:ea typeface="宋体" panose="02010600030101010101" pitchFamily="2" charset="-122"/>
                          <a:cs typeface="Times New Roman" panose="02020603050405020304" pitchFamily="18" charset="0"/>
                        </a:rPr>
                        <a:t>误差</a:t>
                      </a:r>
                    </a:p>
                  </a:txBody>
                  <a:tcPr marL="140059" marR="140059"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400" kern="100">
                          <a:effectLst/>
                          <a:latin typeface="Times New Roman" panose="02020603050405020304" pitchFamily="18" charset="0"/>
                          <a:ea typeface="宋体" panose="02010600030101010101" pitchFamily="2" charset="-122"/>
                          <a:cs typeface="Times New Roman" panose="02020603050405020304" pitchFamily="18" charset="0"/>
                        </a:rPr>
                        <a:t>2.167%</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0059" marR="140059"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400" kern="100">
                          <a:effectLst/>
                          <a:latin typeface="Times New Roman" panose="02020603050405020304" pitchFamily="18" charset="0"/>
                          <a:ea typeface="宋体" panose="02010600030101010101" pitchFamily="2" charset="-122"/>
                          <a:cs typeface="Times New Roman" panose="02020603050405020304" pitchFamily="18" charset="0"/>
                        </a:rPr>
                        <a:t>5.999%</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0059" marR="140059" marT="0" marB="0">
                    <a:lnL>
                      <a:noFill/>
                    </a:lnL>
                    <a:lnR>
                      <a:noFill/>
                    </a:lnR>
                    <a:lnT>
                      <a:noFill/>
                    </a:lnT>
                    <a:lnB w="190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179710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xit" presetSubtype="0" fill="hold"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33137" y="360913"/>
            <a:ext cx="703533"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t>3-2</a:t>
            </a:r>
            <a:endParaRPr lang="zh-CN" altLang="en-US" sz="2400" b="1" dirty="0"/>
          </a:p>
        </p:txBody>
      </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5" name="Rectangle 2"/>
          <p:cNvSpPr>
            <a:spLocks noChangeArrowheads="1"/>
          </p:cNvSpPr>
          <p:nvPr/>
        </p:nvSpPr>
        <p:spPr bwMode="auto">
          <a:xfrm>
            <a:off x="1513367" y="3765884"/>
            <a:ext cx="1256732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2" name="矩形 21"/>
          <p:cNvSpPr/>
          <p:nvPr/>
        </p:nvSpPr>
        <p:spPr>
          <a:xfrm>
            <a:off x="1083715" y="1443590"/>
            <a:ext cx="3663930" cy="523220"/>
          </a:xfrm>
          <a:prstGeom prst="rect">
            <a:avLst/>
          </a:prstGeom>
          <a:noFill/>
        </p:spPr>
        <p:txBody>
          <a:bodyPr wrap="square" lIns="91440" tIns="45720" rIns="91440" bIns="45720">
            <a:spAutoFit/>
          </a:bodyPr>
          <a:lstStyle/>
          <a:p>
            <a:pPr algn="ctr"/>
            <a:r>
              <a:rPr lang="en-US" altLang="zh-CN" sz="28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sz="28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数据可视化</a:t>
            </a:r>
            <a:endParaRPr lang="zh-CN" altLang="en-US" sz="2800" b="1" cap="none" spc="0" dirty="0">
              <a:ln w="0"/>
              <a:solidFill>
                <a:srgbClr val="EE534F"/>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73482" y="825274"/>
            <a:ext cx="4605473" cy="5489990"/>
          </a:xfrm>
          <a:prstGeom prst="rect">
            <a:avLst/>
          </a:prstGeom>
          <a:ln>
            <a:noFill/>
          </a:ln>
          <a:effectLst>
            <a:outerShdw blurRad="190500" algn="tl" rotWithShape="0">
              <a:srgbClr val="000000">
                <a:alpha val="70000"/>
              </a:srgbClr>
            </a:outerShdw>
          </a:effectLst>
        </p:spPr>
      </p:pic>
      <p:sp>
        <p:nvSpPr>
          <p:cNvPr id="8" name="矩形 7"/>
          <p:cNvSpPr/>
          <p:nvPr/>
        </p:nvSpPr>
        <p:spPr>
          <a:xfrm>
            <a:off x="1136670" y="2888721"/>
            <a:ext cx="4694569" cy="923330"/>
          </a:xfrm>
          <a:prstGeom prst="rect">
            <a:avLst/>
          </a:prstGeom>
        </p:spPr>
        <p:txBody>
          <a:bodyPr wrap="square">
            <a:spAutoFit/>
          </a:bodyPr>
          <a:lstStyle/>
          <a:p>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用</a:t>
            </a:r>
            <a:r>
              <a:rPr lang="zh-CN"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筛选</a:t>
            </a:r>
            <a:r>
              <a:rPr lang="zh-CN" altLang="zh-CN"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后的</a:t>
            </a:r>
            <a:r>
              <a:rPr lang="zh-CN"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关键词</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分别与发病数进行成对的相关度分析，通过可视化，直观了解数据间的相关情况。</a:t>
            </a:r>
            <a:endParaRPr lang="zh-CN" altLang="en-US" dirty="0"/>
          </a:p>
        </p:txBody>
      </p:sp>
      <p:grpSp>
        <p:nvGrpSpPr>
          <p:cNvPr id="11" name="组合 1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12" name="矩形 11"/>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smtClean="0">
                  <a:solidFill>
                    <a:srgbClr val="EE534F"/>
                  </a:solidFill>
                  <a:ea typeface="Microsoft YaHei UI" panose="020B0503020204020204" pitchFamily="34" charset="-122"/>
                </a:rPr>
                <a:t>BP</a:t>
              </a:r>
              <a:r>
                <a:rPr lang="zh-CN" altLang="en-US" sz="2400" dirty="0" smtClean="0">
                  <a:solidFill>
                    <a:srgbClr val="EE534F"/>
                  </a:solidFill>
                  <a:ea typeface="Microsoft YaHei UI" panose="020B0503020204020204" pitchFamily="34" charset="-122"/>
                </a:rPr>
                <a:t>神经网络</a:t>
              </a:r>
              <a:r>
                <a:rPr lang="zh-CN" altLang="en-US" sz="2400" dirty="0" smtClean="0">
                  <a:solidFill>
                    <a:srgbClr val="404040"/>
                  </a:solidFill>
                  <a:ea typeface="Microsoft YaHei UI" panose="020B0503020204020204" pitchFamily="34" charset="-122"/>
                </a:rPr>
                <a:t>模型</a:t>
              </a:r>
              <a:endParaRPr lang="zh-CN" altLang="en-US" sz="2400" dirty="0">
                <a:solidFill>
                  <a:srgbClr val="404040"/>
                </a:solidFill>
                <a:ea typeface="Microsoft YaHei UI" panose="020B0503020204020204" pitchFamily="34" charset="-122"/>
              </a:endParaRPr>
            </a:p>
          </p:txBody>
        </p:sp>
        <p:sp>
          <p:nvSpPr>
            <p:cNvPr id="13" name="矩形 12"/>
            <p:cNvSpPr/>
            <p:nvPr/>
          </p:nvSpPr>
          <p:spPr>
            <a:xfrm>
              <a:off x="1299831" y="686775"/>
              <a:ext cx="3654940" cy="276999"/>
            </a:xfrm>
            <a:prstGeom prst="rect">
              <a:avLst/>
            </a:prstGeom>
          </p:spPr>
          <p:txBody>
            <a:bodyPr wrap="square">
              <a:spAutoFit/>
            </a:bodyPr>
            <a:lstStyle/>
            <a:p>
              <a:pPr algn="just"/>
              <a:r>
                <a:rPr lang="en-US" altLang="zh-CN" sz="1200" dirty="0" smtClean="0">
                  <a:solidFill>
                    <a:srgbClr val="262425"/>
                  </a:solidFill>
                  <a:ea typeface="Roboto" panose="02000000000000000000" pitchFamily="2" charset="0"/>
                  <a:cs typeface="Open Sans" panose="020B0606030504020204" pitchFamily="34" charset="0"/>
                </a:rPr>
                <a:t>Back-propagation Neural Network</a:t>
              </a:r>
              <a:endParaRPr lang="en-US" altLang="zh-CN" sz="1200" dirty="0">
                <a:solidFill>
                  <a:srgbClr val="262425"/>
                </a:solidFill>
                <a:ea typeface="Roboto" panose="02000000000000000000" pitchFamily="2" charset="0"/>
                <a:cs typeface="Open Sans" panose="020B0606030504020204" pitchFamily="34" charset="0"/>
              </a:endParaRPr>
            </a:p>
          </p:txBody>
        </p:sp>
      </p:gr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8251" y="2219865"/>
            <a:ext cx="9354986" cy="4450057"/>
          </a:xfrm>
          <a:prstGeom prst="rect">
            <a:avLst/>
          </a:prstGeom>
          <a:ln>
            <a:noFill/>
          </a:ln>
          <a:effectLst>
            <a:outerShdw blurRad="190500" algn="tl" rotWithShape="0">
              <a:srgbClr val="000000">
                <a:alpha val="70000"/>
              </a:srgbClr>
            </a:outerShdw>
          </a:effectLst>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9629" y="2171136"/>
            <a:ext cx="9463608" cy="4501727"/>
          </a:xfrm>
          <a:prstGeom prst="rect">
            <a:avLst/>
          </a:prstGeom>
          <a:ln>
            <a:noFill/>
          </a:ln>
          <a:effectLst>
            <a:outerShdw blurRad="190500" algn="tl" rotWithShape="0">
              <a:srgbClr val="000000">
                <a:alpha val="70000"/>
              </a:srgbClr>
            </a:outerShdw>
          </a:effectLst>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0023" y="1966810"/>
            <a:ext cx="10248207" cy="487495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63748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0" presetClass="exit" presetSubtype="0" fill="hold" nodeType="withEffect">
                                  <p:stCondLst>
                                    <p:cond delay="0"/>
                                  </p:stCondLst>
                                  <p:childTnLst>
                                    <p:animEffect transition="out" filter="fade">
                                      <p:cBhvr>
                                        <p:cTn id="8" dur="500"/>
                                        <p:tgtEl>
                                          <p:spTgt spid="4"/>
                                        </p:tgtEl>
                                      </p:cBhvr>
                                    </p:animEffect>
                                    <p:set>
                                      <p:cBhvr>
                                        <p:cTn id="9" dur="1" fill="hold">
                                          <p:stCondLst>
                                            <p:cond delay="499"/>
                                          </p:stCondLst>
                                        </p:cTn>
                                        <p:tgtEl>
                                          <p:spTgt spid="4"/>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0" presetClass="exit" presetSubtype="0" fill="hold" nodeType="withEffect">
                                  <p:stCondLst>
                                    <p:cond delay="0"/>
                                  </p:stCondLst>
                                  <p:childTnLst>
                                    <p:animEffect transition="out" filter="fade">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par>
                                <p:cTn id="24" presetID="10" presetClass="exit" presetSubtype="0" fill="hold" nodeType="with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33137" y="360913"/>
            <a:ext cx="703533"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t>3-2</a:t>
            </a:r>
            <a:endParaRPr lang="zh-CN" altLang="en-US" sz="2400" b="1" dirty="0"/>
          </a:p>
        </p:txBody>
      </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5" name="Rectangle 2"/>
          <p:cNvSpPr>
            <a:spLocks noChangeArrowheads="1"/>
          </p:cNvSpPr>
          <p:nvPr/>
        </p:nvSpPr>
        <p:spPr bwMode="auto">
          <a:xfrm>
            <a:off x="1513367" y="3765884"/>
            <a:ext cx="1256732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2" name="矩形 21"/>
          <p:cNvSpPr/>
          <p:nvPr/>
        </p:nvSpPr>
        <p:spPr>
          <a:xfrm>
            <a:off x="1083715" y="1443590"/>
            <a:ext cx="3663930" cy="523220"/>
          </a:xfrm>
          <a:prstGeom prst="rect">
            <a:avLst/>
          </a:prstGeom>
          <a:noFill/>
        </p:spPr>
        <p:txBody>
          <a:bodyPr wrap="square" lIns="91440" tIns="45720" rIns="91440" bIns="45720">
            <a:spAutoFit/>
          </a:bodyPr>
          <a:lstStyle/>
          <a:p>
            <a:pPr algn="ctr"/>
            <a:r>
              <a:rPr lang="en-US" altLang="zh-CN" sz="2800" b="1" dirty="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2</a:t>
            </a:r>
            <a:r>
              <a:rPr lang="en-US" altLang="zh-CN" sz="28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28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数据处理</a:t>
            </a:r>
            <a:endParaRPr lang="zh-CN" altLang="en-US" sz="2800" b="1" cap="none" spc="0" dirty="0">
              <a:ln w="0"/>
              <a:solidFill>
                <a:srgbClr val="EE534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矩形 7"/>
          <p:cNvSpPr/>
          <p:nvPr/>
        </p:nvSpPr>
        <p:spPr>
          <a:xfrm>
            <a:off x="1949470" y="2842554"/>
            <a:ext cx="8070830" cy="369332"/>
          </a:xfrm>
          <a:prstGeom prst="rect">
            <a:avLst/>
          </a:prstGeom>
        </p:spPr>
        <p:txBody>
          <a:bodyPr wrap="square">
            <a:spAutoFit/>
          </a:bodyPr>
          <a:lstStyle/>
          <a:p>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进行数据标准化操作，并按</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0.05</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的比例将数据分为训练集</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和</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测试</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集</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endParaRPr lang="zh-CN" altLang="en-US" dirty="0"/>
          </a:p>
        </p:txBody>
      </p:sp>
      <p:sp>
        <p:nvSpPr>
          <p:cNvPr id="9" name="Rectangle 5"/>
          <p:cNvSpPr>
            <a:spLocks noChangeArrowheads="1"/>
          </p:cNvSpPr>
          <p:nvPr/>
        </p:nvSpPr>
        <p:spPr bwMode="auto">
          <a:xfrm>
            <a:off x="2311400" y="379659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7"/>
          <p:cNvSpPr>
            <a:spLocks noChangeArrowheads="1"/>
          </p:cNvSpPr>
          <p:nvPr/>
        </p:nvSpPr>
        <p:spPr bwMode="auto">
          <a:xfrm>
            <a:off x="2489200" y="49858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20" name="组合 19"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21" name="矩形 20"/>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smtClean="0">
                  <a:solidFill>
                    <a:srgbClr val="EE534F"/>
                  </a:solidFill>
                  <a:ea typeface="Microsoft YaHei UI" panose="020B0503020204020204" pitchFamily="34" charset="-122"/>
                </a:rPr>
                <a:t>BP</a:t>
              </a:r>
              <a:r>
                <a:rPr lang="zh-CN" altLang="en-US" sz="2400" dirty="0" smtClean="0">
                  <a:solidFill>
                    <a:srgbClr val="EE534F"/>
                  </a:solidFill>
                  <a:ea typeface="Microsoft YaHei UI" panose="020B0503020204020204" pitchFamily="34" charset="-122"/>
                </a:rPr>
                <a:t>神经网络</a:t>
              </a:r>
              <a:r>
                <a:rPr lang="zh-CN" altLang="en-US" sz="2400" dirty="0" smtClean="0">
                  <a:solidFill>
                    <a:srgbClr val="404040"/>
                  </a:solidFill>
                  <a:ea typeface="Microsoft YaHei UI" panose="020B0503020204020204" pitchFamily="34" charset="-122"/>
                </a:rPr>
                <a:t>模型</a:t>
              </a:r>
              <a:endParaRPr lang="zh-CN" altLang="en-US" sz="2400" dirty="0">
                <a:solidFill>
                  <a:srgbClr val="404040"/>
                </a:solidFill>
                <a:ea typeface="Microsoft YaHei UI" panose="020B0503020204020204" pitchFamily="34" charset="-122"/>
              </a:endParaRPr>
            </a:p>
          </p:txBody>
        </p:sp>
        <p:sp>
          <p:nvSpPr>
            <p:cNvPr id="23" name="矩形 22"/>
            <p:cNvSpPr/>
            <p:nvPr/>
          </p:nvSpPr>
          <p:spPr>
            <a:xfrm>
              <a:off x="1299831" y="686775"/>
              <a:ext cx="3654940" cy="276999"/>
            </a:xfrm>
            <a:prstGeom prst="rect">
              <a:avLst/>
            </a:prstGeom>
          </p:spPr>
          <p:txBody>
            <a:bodyPr wrap="square">
              <a:spAutoFit/>
            </a:bodyPr>
            <a:lstStyle/>
            <a:p>
              <a:pPr algn="just"/>
              <a:r>
                <a:rPr lang="en-US" altLang="zh-CN" sz="1200" dirty="0" smtClean="0">
                  <a:solidFill>
                    <a:srgbClr val="262425"/>
                  </a:solidFill>
                  <a:ea typeface="Roboto" panose="02000000000000000000" pitchFamily="2" charset="0"/>
                  <a:cs typeface="Open Sans" panose="020B0606030504020204" pitchFamily="34" charset="0"/>
                </a:rPr>
                <a:t>Back-propagation Neural Network</a:t>
              </a:r>
              <a:endParaRPr lang="en-US" altLang="zh-CN" sz="1200" dirty="0">
                <a:solidFill>
                  <a:srgbClr val="262425"/>
                </a:solidFill>
                <a:ea typeface="Roboto" panose="02000000000000000000" pitchFamily="2" charset="0"/>
                <a:cs typeface="Open Sans" panose="020B0606030504020204" pitchFamily="34" charset="0"/>
              </a:endParaRPr>
            </a:p>
          </p:txBody>
        </p:sp>
      </p:grpSp>
    </p:spTree>
    <p:extLst>
      <p:ext uri="{BB962C8B-B14F-4D97-AF65-F5344CB8AC3E}">
        <p14:creationId xmlns:p14="http://schemas.microsoft.com/office/powerpoint/2010/main" val="1255303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33137" y="360913"/>
            <a:ext cx="703533"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t>3-2</a:t>
            </a:r>
            <a:endParaRPr lang="zh-CN" altLang="en-US" sz="2400" b="1" dirty="0"/>
          </a:p>
        </p:txBody>
      </p:sp>
      <p:grpSp>
        <p:nvGrpSpPr>
          <p:cNvPr id="17" name="组合 1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18" name="矩形 17"/>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smtClean="0">
                  <a:solidFill>
                    <a:srgbClr val="EE534F"/>
                  </a:solidFill>
                  <a:ea typeface="Microsoft YaHei UI" panose="020B0503020204020204" pitchFamily="34" charset="-122"/>
                </a:rPr>
                <a:t>BP</a:t>
              </a:r>
              <a:r>
                <a:rPr lang="zh-CN" altLang="en-US" sz="2400" dirty="0" smtClean="0">
                  <a:solidFill>
                    <a:srgbClr val="EE534F"/>
                  </a:solidFill>
                  <a:ea typeface="Microsoft YaHei UI" panose="020B0503020204020204" pitchFamily="34" charset="-122"/>
                </a:rPr>
                <a:t>神经网络</a:t>
              </a:r>
              <a:r>
                <a:rPr lang="zh-CN" altLang="en-US" sz="2400" dirty="0" smtClean="0">
                  <a:solidFill>
                    <a:srgbClr val="404040"/>
                  </a:solidFill>
                  <a:ea typeface="Microsoft YaHei UI" panose="020B0503020204020204" pitchFamily="34" charset="-122"/>
                </a:rPr>
                <a:t>模型</a:t>
              </a:r>
              <a:endParaRPr lang="zh-CN" altLang="en-US" sz="2400" dirty="0">
                <a:solidFill>
                  <a:srgbClr val="404040"/>
                </a:solidFill>
                <a:ea typeface="Microsoft YaHei UI" panose="020B0503020204020204" pitchFamily="34" charset="-122"/>
              </a:endParaRPr>
            </a:p>
          </p:txBody>
        </p:sp>
        <p:sp>
          <p:nvSpPr>
            <p:cNvPr id="19" name="矩形 18"/>
            <p:cNvSpPr/>
            <p:nvPr/>
          </p:nvSpPr>
          <p:spPr>
            <a:xfrm>
              <a:off x="1299831" y="686775"/>
              <a:ext cx="3654940" cy="276999"/>
            </a:xfrm>
            <a:prstGeom prst="rect">
              <a:avLst/>
            </a:prstGeom>
          </p:spPr>
          <p:txBody>
            <a:bodyPr wrap="square">
              <a:spAutoFit/>
            </a:bodyPr>
            <a:lstStyle/>
            <a:p>
              <a:pPr algn="just"/>
              <a:r>
                <a:rPr lang="en-US" altLang="zh-CN" sz="1200" dirty="0" smtClean="0">
                  <a:solidFill>
                    <a:srgbClr val="262425"/>
                  </a:solidFill>
                  <a:ea typeface="Roboto" panose="02000000000000000000" pitchFamily="2" charset="0"/>
                  <a:cs typeface="Open Sans" panose="020B0606030504020204" pitchFamily="34" charset="0"/>
                </a:rPr>
                <a:t>Back-propagation Neural Network</a:t>
              </a:r>
              <a:endParaRPr lang="en-US" altLang="zh-CN" sz="1200" dirty="0">
                <a:solidFill>
                  <a:srgbClr val="262425"/>
                </a:solidFill>
                <a:ea typeface="Roboto" panose="02000000000000000000" pitchFamily="2" charset="0"/>
                <a:cs typeface="Open Sans" panose="020B0606030504020204" pitchFamily="34" charset="0"/>
              </a:endParaRPr>
            </a:p>
          </p:txBody>
        </p:sp>
      </p:gr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22" name="矩形 21"/>
          <p:cNvSpPr/>
          <p:nvPr/>
        </p:nvSpPr>
        <p:spPr>
          <a:xfrm>
            <a:off x="1083715" y="1443590"/>
            <a:ext cx="3663930" cy="523220"/>
          </a:xfrm>
          <a:prstGeom prst="rect">
            <a:avLst/>
          </a:prstGeom>
          <a:noFill/>
        </p:spPr>
        <p:txBody>
          <a:bodyPr wrap="square" lIns="91440" tIns="45720" rIns="91440" bIns="45720">
            <a:spAutoFit/>
          </a:bodyPr>
          <a:lstStyle/>
          <a:p>
            <a:pPr algn="ctr"/>
            <a:r>
              <a:rPr lang="en-US" altLang="zh-CN" sz="2800" b="1" dirty="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3</a:t>
            </a:r>
            <a:r>
              <a:rPr lang="en-US" altLang="zh-CN" sz="28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28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模型原理</a:t>
            </a:r>
            <a:endParaRPr lang="zh-CN" altLang="en-US" sz="2800" b="1" cap="none" spc="0" dirty="0">
              <a:ln w="0"/>
              <a:solidFill>
                <a:srgbClr val="EE534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矩形 7"/>
          <p:cNvSpPr/>
          <p:nvPr/>
        </p:nvSpPr>
        <p:spPr>
          <a:xfrm>
            <a:off x="1155635" y="3239277"/>
            <a:ext cx="4816594" cy="923330"/>
          </a:xfrm>
          <a:prstGeom prst="rect">
            <a:avLst/>
          </a:prstGeom>
        </p:spPr>
        <p:txBody>
          <a:bodyPr wrap="square">
            <a:spAutoFit/>
          </a:bodyPr>
          <a:lstStyle/>
          <a:p>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激活函数</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(Activation): Sigmoid, </a:t>
            </a:r>
            <a:r>
              <a:rPr lang="en-US" altLang="zh-CN" dirty="0" err="1"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Tanh</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 Linear...</a:t>
            </a:r>
          </a:p>
          <a:p>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优化函数</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(Optimizer)</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SGD, Adam…</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椭圆 5"/>
          <p:cNvSpPr/>
          <p:nvPr/>
        </p:nvSpPr>
        <p:spPr>
          <a:xfrm>
            <a:off x="6758323" y="2185853"/>
            <a:ext cx="423242" cy="4432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6755697" y="2833328"/>
            <a:ext cx="423242" cy="4432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761813" y="3479296"/>
            <a:ext cx="423242" cy="4432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6755697" y="4125264"/>
            <a:ext cx="423242" cy="4432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755697" y="4771232"/>
            <a:ext cx="423242" cy="4432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a:endCxn id="6" idx="2"/>
          </p:cNvCxnSpPr>
          <p:nvPr/>
        </p:nvCxnSpPr>
        <p:spPr>
          <a:xfrm>
            <a:off x="6016679" y="2407499"/>
            <a:ext cx="74164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直接箭头连接符 23"/>
          <p:cNvCxnSpPr/>
          <p:nvPr/>
        </p:nvCxnSpPr>
        <p:spPr>
          <a:xfrm>
            <a:off x="6014053" y="3053185"/>
            <a:ext cx="74164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直接箭头连接符 24"/>
          <p:cNvCxnSpPr/>
          <p:nvPr/>
        </p:nvCxnSpPr>
        <p:spPr>
          <a:xfrm>
            <a:off x="6014053" y="3700942"/>
            <a:ext cx="74164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p:cNvCxnSpPr/>
          <p:nvPr/>
        </p:nvCxnSpPr>
        <p:spPr>
          <a:xfrm>
            <a:off x="6043891" y="4346910"/>
            <a:ext cx="74164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直接箭头连接符 26"/>
          <p:cNvCxnSpPr/>
          <p:nvPr/>
        </p:nvCxnSpPr>
        <p:spPr>
          <a:xfrm>
            <a:off x="6043891" y="4992878"/>
            <a:ext cx="74164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椭圆 27"/>
          <p:cNvSpPr/>
          <p:nvPr/>
        </p:nvSpPr>
        <p:spPr>
          <a:xfrm>
            <a:off x="8829099" y="2623703"/>
            <a:ext cx="423242" cy="4432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8815007" y="3482335"/>
            <a:ext cx="423242" cy="4432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8829099" y="4341081"/>
            <a:ext cx="423242" cy="4432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p:cNvCxnSpPr>
            <a:stCxn id="6" idx="6"/>
            <a:endCxn id="28" idx="2"/>
          </p:cNvCxnSpPr>
          <p:nvPr/>
        </p:nvCxnSpPr>
        <p:spPr>
          <a:xfrm>
            <a:off x="7181565" y="2407499"/>
            <a:ext cx="1647534" cy="4378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直接箭头连接符 30"/>
          <p:cNvCxnSpPr>
            <a:stCxn id="14" idx="6"/>
            <a:endCxn id="28" idx="2"/>
          </p:cNvCxnSpPr>
          <p:nvPr/>
        </p:nvCxnSpPr>
        <p:spPr>
          <a:xfrm flipV="1">
            <a:off x="7178939" y="2845349"/>
            <a:ext cx="1650160" cy="2096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直接箭头连接符 32"/>
          <p:cNvCxnSpPr>
            <a:stCxn id="20" idx="6"/>
            <a:endCxn id="28" idx="2"/>
          </p:cNvCxnSpPr>
          <p:nvPr/>
        </p:nvCxnSpPr>
        <p:spPr>
          <a:xfrm flipV="1">
            <a:off x="7185055" y="2845349"/>
            <a:ext cx="1644044" cy="8555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直接箭头连接符 34"/>
          <p:cNvCxnSpPr>
            <a:stCxn id="21" idx="6"/>
            <a:endCxn id="28" idx="2"/>
          </p:cNvCxnSpPr>
          <p:nvPr/>
        </p:nvCxnSpPr>
        <p:spPr>
          <a:xfrm flipV="1">
            <a:off x="7178939" y="2845349"/>
            <a:ext cx="1650160" cy="15015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直接箭头连接符 36"/>
          <p:cNvCxnSpPr>
            <a:stCxn id="23" idx="6"/>
            <a:endCxn id="28" idx="2"/>
          </p:cNvCxnSpPr>
          <p:nvPr/>
        </p:nvCxnSpPr>
        <p:spPr>
          <a:xfrm flipV="1">
            <a:off x="7178939" y="2845349"/>
            <a:ext cx="1650160" cy="2147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直接箭头连接符 38"/>
          <p:cNvCxnSpPr>
            <a:stCxn id="6" idx="6"/>
            <a:endCxn id="29" idx="2"/>
          </p:cNvCxnSpPr>
          <p:nvPr/>
        </p:nvCxnSpPr>
        <p:spPr>
          <a:xfrm>
            <a:off x="7181565" y="2407499"/>
            <a:ext cx="1633442" cy="12964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直接箭头连接符 41"/>
          <p:cNvCxnSpPr>
            <a:stCxn id="14" idx="6"/>
            <a:endCxn id="29" idx="2"/>
          </p:cNvCxnSpPr>
          <p:nvPr/>
        </p:nvCxnSpPr>
        <p:spPr>
          <a:xfrm>
            <a:off x="7178939" y="3054974"/>
            <a:ext cx="1636068" cy="6490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直接箭头连接符 43"/>
          <p:cNvCxnSpPr>
            <a:stCxn id="20" idx="6"/>
            <a:endCxn id="29" idx="2"/>
          </p:cNvCxnSpPr>
          <p:nvPr/>
        </p:nvCxnSpPr>
        <p:spPr>
          <a:xfrm>
            <a:off x="7185055" y="3700942"/>
            <a:ext cx="1629952" cy="30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直接箭头连接符 45"/>
          <p:cNvCxnSpPr>
            <a:stCxn id="21" idx="6"/>
            <a:endCxn id="29" idx="2"/>
          </p:cNvCxnSpPr>
          <p:nvPr/>
        </p:nvCxnSpPr>
        <p:spPr>
          <a:xfrm flipV="1">
            <a:off x="7178939" y="3703981"/>
            <a:ext cx="1636068" cy="6429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直接箭头连接符 47"/>
          <p:cNvCxnSpPr>
            <a:stCxn id="23" idx="6"/>
            <a:endCxn id="29" idx="2"/>
          </p:cNvCxnSpPr>
          <p:nvPr/>
        </p:nvCxnSpPr>
        <p:spPr>
          <a:xfrm flipV="1">
            <a:off x="7178939" y="3703981"/>
            <a:ext cx="1636068" cy="12888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直接箭头连接符 50"/>
          <p:cNvCxnSpPr>
            <a:stCxn id="20" idx="6"/>
          </p:cNvCxnSpPr>
          <p:nvPr/>
        </p:nvCxnSpPr>
        <p:spPr>
          <a:xfrm>
            <a:off x="7185055" y="3700942"/>
            <a:ext cx="1629952" cy="8617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直接箭头连接符 52"/>
          <p:cNvCxnSpPr>
            <a:stCxn id="21" idx="6"/>
            <a:endCxn id="30" idx="2"/>
          </p:cNvCxnSpPr>
          <p:nvPr/>
        </p:nvCxnSpPr>
        <p:spPr>
          <a:xfrm>
            <a:off x="7178939" y="4346910"/>
            <a:ext cx="1650160" cy="2158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直接箭头连接符 54"/>
          <p:cNvCxnSpPr>
            <a:stCxn id="23" idx="6"/>
            <a:endCxn id="30" idx="2"/>
          </p:cNvCxnSpPr>
          <p:nvPr/>
        </p:nvCxnSpPr>
        <p:spPr>
          <a:xfrm flipV="1">
            <a:off x="7178939" y="4562727"/>
            <a:ext cx="1650160" cy="4301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直接箭头连接符 57"/>
          <p:cNvCxnSpPr>
            <a:stCxn id="6" idx="6"/>
            <a:endCxn id="30" idx="2"/>
          </p:cNvCxnSpPr>
          <p:nvPr/>
        </p:nvCxnSpPr>
        <p:spPr>
          <a:xfrm>
            <a:off x="7181565" y="2407499"/>
            <a:ext cx="1647534" cy="21552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直接箭头连接符 59"/>
          <p:cNvCxnSpPr>
            <a:stCxn id="14" idx="6"/>
            <a:endCxn id="30" idx="2"/>
          </p:cNvCxnSpPr>
          <p:nvPr/>
        </p:nvCxnSpPr>
        <p:spPr>
          <a:xfrm>
            <a:off x="7178939" y="3054974"/>
            <a:ext cx="1650160" cy="15077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1" name="椭圆 60"/>
          <p:cNvSpPr/>
          <p:nvPr/>
        </p:nvSpPr>
        <p:spPr>
          <a:xfrm>
            <a:off x="10444959" y="3482335"/>
            <a:ext cx="423242" cy="4432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3" name="直接箭头连接符 72"/>
          <p:cNvCxnSpPr>
            <a:stCxn id="29" idx="6"/>
            <a:endCxn id="61" idx="2"/>
          </p:cNvCxnSpPr>
          <p:nvPr/>
        </p:nvCxnSpPr>
        <p:spPr>
          <a:xfrm>
            <a:off x="9238249" y="3703981"/>
            <a:ext cx="12067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5" name="直接箭头连接符 74"/>
          <p:cNvCxnSpPr>
            <a:stCxn id="28" idx="5"/>
            <a:endCxn id="61" idx="2"/>
          </p:cNvCxnSpPr>
          <p:nvPr/>
        </p:nvCxnSpPr>
        <p:spPr>
          <a:xfrm>
            <a:off x="9190359" y="3002076"/>
            <a:ext cx="1254600" cy="7019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7" name="直接箭头连接符 76"/>
          <p:cNvCxnSpPr>
            <a:stCxn id="30" idx="7"/>
            <a:endCxn id="61" idx="2"/>
          </p:cNvCxnSpPr>
          <p:nvPr/>
        </p:nvCxnSpPr>
        <p:spPr>
          <a:xfrm flipV="1">
            <a:off x="9190359" y="3703981"/>
            <a:ext cx="1254600" cy="7020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0" name="文本框 79"/>
          <p:cNvSpPr txBox="1"/>
          <p:nvPr/>
        </p:nvSpPr>
        <p:spPr>
          <a:xfrm>
            <a:off x="6524823" y="1343494"/>
            <a:ext cx="884989" cy="646331"/>
          </a:xfrm>
          <a:prstGeom prst="rect">
            <a:avLst/>
          </a:prstGeom>
          <a:noFill/>
        </p:spPr>
        <p:txBody>
          <a:bodyPr wrap="square" rtlCol="0">
            <a:spAutoFit/>
          </a:bodyPr>
          <a:lstStyle/>
          <a:p>
            <a:pPr algn="ctr"/>
            <a:r>
              <a:rPr lang="en-US" altLang="zh-CN" dirty="0" smtClean="0">
                <a:latin typeface="Times New Roman" panose="02020603050405020304" pitchFamily="18" charset="0"/>
                <a:cs typeface="Times New Roman" panose="02020603050405020304" pitchFamily="18" charset="0"/>
              </a:rPr>
              <a:t>Input</a:t>
            </a:r>
          </a:p>
          <a:p>
            <a:pPr algn="ctr"/>
            <a:r>
              <a:rPr lang="en-US" altLang="zh-CN" dirty="0" smtClean="0">
                <a:latin typeface="Times New Roman" panose="02020603050405020304" pitchFamily="18" charset="0"/>
                <a:cs typeface="Times New Roman" panose="02020603050405020304" pitchFamily="18" charset="0"/>
              </a:rPr>
              <a:t>Layer</a:t>
            </a:r>
            <a:endParaRPr lang="zh-CN" altLang="en-US" dirty="0">
              <a:latin typeface="Times New Roman" panose="02020603050405020304" pitchFamily="18" charset="0"/>
              <a:cs typeface="Times New Roman" panose="02020603050405020304" pitchFamily="18" charset="0"/>
            </a:endParaRPr>
          </a:p>
        </p:txBody>
      </p:sp>
      <p:sp>
        <p:nvSpPr>
          <p:cNvPr id="81" name="文本框 80"/>
          <p:cNvSpPr txBox="1"/>
          <p:nvPr/>
        </p:nvSpPr>
        <p:spPr>
          <a:xfrm>
            <a:off x="8598225" y="1359100"/>
            <a:ext cx="884989" cy="646331"/>
          </a:xfrm>
          <a:prstGeom prst="rect">
            <a:avLst/>
          </a:prstGeom>
          <a:noFill/>
        </p:spPr>
        <p:txBody>
          <a:bodyPr wrap="square" rtlCol="0">
            <a:spAutoFit/>
          </a:bodyPr>
          <a:lstStyle/>
          <a:p>
            <a:pPr algn="ctr"/>
            <a:r>
              <a:rPr lang="en-US" altLang="zh-CN" dirty="0" smtClean="0">
                <a:latin typeface="Times New Roman" panose="02020603050405020304" pitchFamily="18" charset="0"/>
                <a:cs typeface="Times New Roman" panose="02020603050405020304" pitchFamily="18" charset="0"/>
              </a:rPr>
              <a:t>Hidden</a:t>
            </a:r>
          </a:p>
          <a:p>
            <a:pPr algn="ctr"/>
            <a:r>
              <a:rPr lang="en-US" altLang="zh-CN" dirty="0" smtClean="0">
                <a:latin typeface="Times New Roman" panose="02020603050405020304" pitchFamily="18" charset="0"/>
                <a:cs typeface="Times New Roman" panose="02020603050405020304" pitchFamily="18" charset="0"/>
              </a:rPr>
              <a:t>Layer</a:t>
            </a:r>
            <a:endParaRPr lang="zh-CN" altLang="en-US" dirty="0">
              <a:latin typeface="Times New Roman" panose="02020603050405020304" pitchFamily="18" charset="0"/>
              <a:cs typeface="Times New Roman" panose="02020603050405020304" pitchFamily="18" charset="0"/>
            </a:endParaRPr>
          </a:p>
        </p:txBody>
      </p:sp>
      <p:sp>
        <p:nvSpPr>
          <p:cNvPr id="82" name="文本框 81"/>
          <p:cNvSpPr txBox="1"/>
          <p:nvPr/>
        </p:nvSpPr>
        <p:spPr>
          <a:xfrm>
            <a:off x="10214085" y="1382034"/>
            <a:ext cx="884989" cy="646331"/>
          </a:xfrm>
          <a:prstGeom prst="rect">
            <a:avLst/>
          </a:prstGeom>
          <a:noFill/>
        </p:spPr>
        <p:txBody>
          <a:bodyPr wrap="square" rtlCol="0">
            <a:spAutoFit/>
          </a:bodyPr>
          <a:lstStyle/>
          <a:p>
            <a:pPr algn="ctr"/>
            <a:r>
              <a:rPr lang="en-US" altLang="zh-CN" dirty="0" smtClean="0">
                <a:latin typeface="Times New Roman" panose="02020603050405020304" pitchFamily="18" charset="0"/>
                <a:cs typeface="Times New Roman" panose="02020603050405020304" pitchFamily="18" charset="0"/>
              </a:rPr>
              <a:t>Output</a:t>
            </a:r>
          </a:p>
          <a:p>
            <a:pPr algn="ctr"/>
            <a:r>
              <a:rPr lang="en-US" altLang="zh-CN" dirty="0" smtClean="0">
                <a:latin typeface="Times New Roman" panose="02020603050405020304" pitchFamily="18" charset="0"/>
                <a:cs typeface="Times New Roman" panose="02020603050405020304" pitchFamily="18" charset="0"/>
              </a:rPr>
              <a:t>Layer</a:t>
            </a:r>
            <a:endParaRPr lang="zh-CN" altLang="en-US" dirty="0">
              <a:latin typeface="Times New Roman" panose="02020603050405020304" pitchFamily="18" charset="0"/>
              <a:cs typeface="Times New Roman" panose="02020603050405020304" pitchFamily="18" charset="0"/>
            </a:endParaRPr>
          </a:p>
        </p:txBody>
      </p:sp>
      <p:pic>
        <p:nvPicPr>
          <p:cNvPr id="83" name="图片 8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558" y="2734362"/>
            <a:ext cx="4695825" cy="1671638"/>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84" name="文本框 83"/>
              <p:cNvSpPr txBox="1"/>
              <p:nvPr/>
            </p:nvSpPr>
            <p:spPr>
              <a:xfrm>
                <a:off x="7562837" y="2175050"/>
                <a:ext cx="884989"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cs typeface="Times New Roman" panose="02020603050405020304" pitchFamily="18" charset="0"/>
                            </a:rPr>
                          </m:ctrlPr>
                        </m:sSubPr>
                        <m:e>
                          <m:r>
                            <a:rPr lang="en-US" altLang="zh-CN" i="1" dirty="0">
                              <a:latin typeface="Cambria Math" panose="02040503050406030204" pitchFamily="18" charset="0"/>
                              <a:cs typeface="Times New Roman" panose="02020603050405020304" pitchFamily="18" charset="0"/>
                            </a:rPr>
                            <m:t>𝑊</m:t>
                          </m:r>
                        </m:e>
                        <m:sub>
                          <m:r>
                            <a:rPr lang="en-US" altLang="zh-CN" b="0" i="1" dirty="0" smtClean="0">
                              <a:latin typeface="Cambria Math" panose="02040503050406030204" pitchFamily="18" charset="0"/>
                              <a:cs typeface="Times New Roman" panose="02020603050405020304" pitchFamily="18" charset="0"/>
                            </a:rPr>
                            <m:t>𝑖</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84" name="文本框 83"/>
              <p:cNvSpPr txBox="1">
                <a:spLocks noRot="1" noChangeAspect="1" noMove="1" noResize="1" noEditPoints="1" noAdjustHandles="1" noChangeArrowheads="1" noChangeShapeType="1" noTextEdit="1"/>
              </p:cNvSpPr>
              <p:nvPr/>
            </p:nvSpPr>
            <p:spPr>
              <a:xfrm>
                <a:off x="7562837" y="2175050"/>
                <a:ext cx="884989" cy="369332"/>
              </a:xfrm>
              <a:prstGeom prst="rect">
                <a:avLst/>
              </a:prstGeom>
              <a:blipFill rotWithShape="0">
                <a:blip r:embed="rId4"/>
                <a:stretch>
                  <a:fillRect b="-3333"/>
                </a:stretch>
              </a:blipFill>
            </p:spPr>
            <p:txBody>
              <a:bodyPr/>
              <a:lstStyle/>
              <a:p>
                <a:r>
                  <a:rPr lang="zh-CN" altLang="en-US">
                    <a:noFill/>
                  </a:rPr>
                  <a:t> </a:t>
                </a:r>
              </a:p>
            </p:txBody>
          </p:sp>
        </mc:Fallback>
      </mc:AlternateContent>
      <p:grpSp>
        <p:nvGrpSpPr>
          <p:cNvPr id="88" name="组合 87"/>
          <p:cNvGrpSpPr/>
          <p:nvPr/>
        </p:nvGrpSpPr>
        <p:grpSpPr>
          <a:xfrm>
            <a:off x="8269358" y="2034565"/>
            <a:ext cx="3060427" cy="1447770"/>
            <a:chOff x="8269358" y="2034565"/>
            <a:chExt cx="3060427" cy="1447770"/>
          </a:xfrm>
        </p:grpSpPr>
        <p:cxnSp>
          <p:nvCxnSpPr>
            <p:cNvPr id="86" name="肘形连接符 85"/>
            <p:cNvCxnSpPr>
              <a:stCxn id="61" idx="0"/>
            </p:cNvCxnSpPr>
            <p:nvPr/>
          </p:nvCxnSpPr>
          <p:spPr>
            <a:xfrm rot="16200000" flipV="1">
              <a:off x="8901660" y="1727414"/>
              <a:ext cx="1122619" cy="238722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87" name="文本框 86"/>
            <p:cNvSpPr txBox="1"/>
            <p:nvPr/>
          </p:nvSpPr>
          <p:spPr>
            <a:xfrm>
              <a:off x="9098384" y="2034565"/>
              <a:ext cx="2231401" cy="646331"/>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Error back propagation</a:t>
              </a:r>
              <a:endParaRPr lang="zh-CN" altLang="en-US" dirty="0">
                <a:latin typeface="Times New Roman" panose="02020603050405020304" pitchFamily="18" charset="0"/>
                <a:cs typeface="Times New Roman" panose="02020603050405020304" pitchFamily="18" charset="0"/>
              </a:endParaRPr>
            </a:p>
          </p:txBody>
        </p:sp>
      </p:grpSp>
      <p:sp>
        <p:nvSpPr>
          <p:cNvPr id="89" name="矩形 88"/>
          <p:cNvSpPr/>
          <p:nvPr/>
        </p:nvSpPr>
        <p:spPr>
          <a:xfrm>
            <a:off x="1269993" y="5561282"/>
            <a:ext cx="5436812" cy="461665"/>
          </a:xfrm>
          <a:prstGeom prst="rect">
            <a:avLst/>
          </a:prstGeom>
        </p:spPr>
        <p:txBody>
          <a:bodyPr wrap="square">
            <a:spAutoFit/>
          </a:bodyPr>
          <a:lstStyle/>
          <a:p>
            <a:r>
              <a:rPr lang="en-US" altLang="zh-CN" sz="1200" dirty="0">
                <a:solidFill>
                  <a:srgbClr val="808080"/>
                </a:solidFill>
                <a:latin typeface="Times New Roman" panose="02020603050405020304" pitchFamily="18" charset="0"/>
                <a:ea typeface="微软雅黑" panose="020B0503020204020204" pitchFamily="34" charset="-122"/>
                <a:cs typeface="Times New Roman" panose="02020603050405020304" pitchFamily="18" charset="0"/>
              </a:rPr>
              <a:t>Abbott, L. F., &amp; Dayan, P. (1999). The effect of correlated variability on the accuracy of a population code. Neural computation, 11(1), 91-101.</a:t>
            </a:r>
            <a:endParaRPr lang="zh-CN"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2261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par>
                                <p:cTn id="29" presetID="10"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0"/>
                                        </p:tgtEl>
                                        <p:attrNameLst>
                                          <p:attrName>style.visibility</p:attrName>
                                        </p:attrNameLst>
                                      </p:cBhvr>
                                      <p:to>
                                        <p:strVal val="visible"/>
                                      </p:to>
                                    </p:set>
                                    <p:animEffect transition="in" filter="fade">
                                      <p:cBhvr>
                                        <p:cTn id="37" dur="500"/>
                                        <p:tgtEl>
                                          <p:spTgt spid="8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3"/>
                                        </p:tgtEl>
                                        <p:attrNameLst>
                                          <p:attrName>style.visibility</p:attrName>
                                        </p:attrNameLst>
                                      </p:cBhvr>
                                      <p:to>
                                        <p:strVal val="visible"/>
                                      </p:to>
                                    </p:set>
                                    <p:animEffect transition="in" filter="fade">
                                      <p:cBhvr>
                                        <p:cTn id="42" dur="500"/>
                                        <p:tgtEl>
                                          <p:spTgt spid="8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83"/>
                                        </p:tgtEl>
                                      </p:cBhvr>
                                    </p:animEffect>
                                    <p:set>
                                      <p:cBhvr>
                                        <p:cTn id="47" dur="1" fill="hold">
                                          <p:stCondLst>
                                            <p:cond delay="499"/>
                                          </p:stCondLst>
                                        </p:cTn>
                                        <p:tgtEl>
                                          <p:spTgt spid="83"/>
                                        </p:tgtEl>
                                        <p:attrNameLst>
                                          <p:attrName>style.visibility</p:attrName>
                                        </p:attrNameLst>
                                      </p:cBhvr>
                                      <p:to>
                                        <p:strVal val="hidden"/>
                                      </p:to>
                                    </p:set>
                                  </p:childTnLst>
                                </p:cTn>
                              </p:par>
                            </p:childTnLst>
                          </p:cTn>
                        </p:par>
                        <p:par>
                          <p:cTn id="48" fill="hold">
                            <p:stCondLst>
                              <p:cond delay="500"/>
                            </p:stCondLst>
                            <p:childTnLst>
                              <p:par>
                                <p:cTn id="49" presetID="1" presetClass="entr" presetSubtype="0" fill="hold" grpId="0" nodeType="after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par>
                          <p:cTn id="51" fill="hold">
                            <p:stCondLst>
                              <p:cond delay="500"/>
                            </p:stCondLst>
                            <p:childTnLst>
                              <p:par>
                                <p:cTn id="52" presetID="1" presetClass="entr" presetSubtype="0" fill="hold" grpId="0" nodeType="afterEffect">
                                  <p:stCondLst>
                                    <p:cond delay="0"/>
                                  </p:stCondLst>
                                  <p:childTnLst>
                                    <p:set>
                                      <p:cBhvr>
                                        <p:cTn id="53" dur="1" fill="hold">
                                          <p:stCondLst>
                                            <p:cond delay="0"/>
                                          </p:stCondLst>
                                        </p:cTn>
                                        <p:tgtEl>
                                          <p:spTgt spid="84"/>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9"/>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12"/>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31"/>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33"/>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35"/>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37"/>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39"/>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42"/>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44"/>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46"/>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48"/>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51"/>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53"/>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55"/>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58"/>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60"/>
                                        </p:tgtEl>
                                        <p:attrNameLst>
                                          <p:attrName>style.visibility</p:attrName>
                                        </p:attrNameLst>
                                      </p:cBhvr>
                                      <p:to>
                                        <p:strVal val="visible"/>
                                      </p:to>
                                    </p:set>
                                  </p:childTnLst>
                                </p:cTn>
                              </p:par>
                              <p:par>
                                <p:cTn id="88" presetID="10" presetClass="entr" presetSubtype="0" fill="hold" grpId="0" nodeType="withEffect">
                                  <p:stCondLst>
                                    <p:cond delay="0"/>
                                  </p:stCondLst>
                                  <p:childTnLst>
                                    <p:set>
                                      <p:cBhvr>
                                        <p:cTn id="89" dur="1" fill="hold">
                                          <p:stCondLst>
                                            <p:cond delay="0"/>
                                          </p:stCondLst>
                                        </p:cTn>
                                        <p:tgtEl>
                                          <p:spTgt spid="81"/>
                                        </p:tgtEl>
                                        <p:attrNameLst>
                                          <p:attrName>style.visibility</p:attrName>
                                        </p:attrNameLst>
                                      </p:cBhvr>
                                      <p:to>
                                        <p:strVal val="visible"/>
                                      </p:to>
                                    </p:set>
                                    <p:animEffect transition="in" filter="fade">
                                      <p:cBhvr>
                                        <p:cTn id="90" dur="500"/>
                                        <p:tgtEl>
                                          <p:spTgt spid="81"/>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61"/>
                                        </p:tgtEl>
                                        <p:attrNameLst>
                                          <p:attrName>style.visibility</p:attrName>
                                        </p:attrNameLst>
                                      </p:cBhvr>
                                      <p:to>
                                        <p:strVal val="visible"/>
                                      </p:to>
                                    </p:set>
                                    <p:animEffect transition="in" filter="fade">
                                      <p:cBhvr>
                                        <p:cTn id="95" dur="500"/>
                                        <p:tgtEl>
                                          <p:spTgt spid="61"/>
                                        </p:tgtEl>
                                      </p:cBhvr>
                                    </p:animEffect>
                                  </p:childTnLst>
                                </p:cTn>
                              </p:par>
                              <p:par>
                                <p:cTn id="96" presetID="10" presetClass="entr" presetSubtype="0" fill="hold" nodeType="withEffect">
                                  <p:stCondLst>
                                    <p:cond delay="0"/>
                                  </p:stCondLst>
                                  <p:childTnLst>
                                    <p:set>
                                      <p:cBhvr>
                                        <p:cTn id="97" dur="1" fill="hold">
                                          <p:stCondLst>
                                            <p:cond delay="0"/>
                                          </p:stCondLst>
                                        </p:cTn>
                                        <p:tgtEl>
                                          <p:spTgt spid="73"/>
                                        </p:tgtEl>
                                        <p:attrNameLst>
                                          <p:attrName>style.visibility</p:attrName>
                                        </p:attrNameLst>
                                      </p:cBhvr>
                                      <p:to>
                                        <p:strVal val="visible"/>
                                      </p:to>
                                    </p:set>
                                    <p:animEffect transition="in" filter="fade">
                                      <p:cBhvr>
                                        <p:cTn id="98" dur="500"/>
                                        <p:tgtEl>
                                          <p:spTgt spid="73"/>
                                        </p:tgtEl>
                                      </p:cBhvr>
                                    </p:animEffect>
                                  </p:childTnLst>
                                </p:cTn>
                              </p:par>
                              <p:par>
                                <p:cTn id="99" presetID="10" presetClass="entr" presetSubtype="0" fill="hold" nodeType="withEffect">
                                  <p:stCondLst>
                                    <p:cond delay="0"/>
                                  </p:stCondLst>
                                  <p:childTnLst>
                                    <p:set>
                                      <p:cBhvr>
                                        <p:cTn id="100" dur="1" fill="hold">
                                          <p:stCondLst>
                                            <p:cond delay="0"/>
                                          </p:stCondLst>
                                        </p:cTn>
                                        <p:tgtEl>
                                          <p:spTgt spid="75"/>
                                        </p:tgtEl>
                                        <p:attrNameLst>
                                          <p:attrName>style.visibility</p:attrName>
                                        </p:attrNameLst>
                                      </p:cBhvr>
                                      <p:to>
                                        <p:strVal val="visible"/>
                                      </p:to>
                                    </p:set>
                                    <p:animEffect transition="in" filter="fade">
                                      <p:cBhvr>
                                        <p:cTn id="101" dur="500"/>
                                        <p:tgtEl>
                                          <p:spTgt spid="75"/>
                                        </p:tgtEl>
                                      </p:cBhvr>
                                    </p:animEffect>
                                  </p:childTnLst>
                                </p:cTn>
                              </p:par>
                              <p:par>
                                <p:cTn id="102" presetID="10" presetClass="entr" presetSubtype="0" fill="hold" nodeType="withEffect">
                                  <p:stCondLst>
                                    <p:cond delay="0"/>
                                  </p:stCondLst>
                                  <p:childTnLst>
                                    <p:set>
                                      <p:cBhvr>
                                        <p:cTn id="103" dur="1" fill="hold">
                                          <p:stCondLst>
                                            <p:cond delay="0"/>
                                          </p:stCondLst>
                                        </p:cTn>
                                        <p:tgtEl>
                                          <p:spTgt spid="77"/>
                                        </p:tgtEl>
                                        <p:attrNameLst>
                                          <p:attrName>style.visibility</p:attrName>
                                        </p:attrNameLst>
                                      </p:cBhvr>
                                      <p:to>
                                        <p:strVal val="visible"/>
                                      </p:to>
                                    </p:set>
                                    <p:animEffect transition="in" filter="fade">
                                      <p:cBhvr>
                                        <p:cTn id="104" dur="500"/>
                                        <p:tgtEl>
                                          <p:spTgt spid="77"/>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82"/>
                                        </p:tgtEl>
                                        <p:attrNameLst>
                                          <p:attrName>style.visibility</p:attrName>
                                        </p:attrNameLst>
                                      </p:cBhvr>
                                      <p:to>
                                        <p:strVal val="visible"/>
                                      </p:to>
                                    </p:set>
                                    <p:animEffect transition="in" filter="fade">
                                      <p:cBhvr>
                                        <p:cTn id="107" dur="500"/>
                                        <p:tgtEl>
                                          <p:spTgt spid="82"/>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88"/>
                                        </p:tgtEl>
                                        <p:attrNameLst>
                                          <p:attrName>style.visibility</p:attrName>
                                        </p:attrNameLst>
                                      </p:cBhvr>
                                      <p:to>
                                        <p:strVal val="visible"/>
                                      </p:to>
                                    </p:set>
                                    <p:animEffect transition="in" filter="fade">
                                      <p:cBhvr>
                                        <p:cTn id="112"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20" grpId="0" animBg="1"/>
      <p:bldP spid="21" grpId="0" animBg="1"/>
      <p:bldP spid="23" grpId="0" animBg="1"/>
      <p:bldP spid="28" grpId="0" animBg="1"/>
      <p:bldP spid="29" grpId="0" animBg="1"/>
      <p:bldP spid="30" grpId="0" animBg="1"/>
      <p:bldP spid="61" grpId="0" animBg="1"/>
      <p:bldP spid="80" grpId="0"/>
      <p:bldP spid="81" grpId="0"/>
      <p:bldP spid="82" grpId="0"/>
      <p:bldP spid="8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33137" y="360913"/>
            <a:ext cx="703533"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t>3-2</a:t>
            </a:r>
            <a:endParaRPr lang="zh-CN" altLang="en-US" sz="2400" b="1" dirty="0"/>
          </a:p>
        </p:txBody>
      </p:sp>
      <p:grpSp>
        <p:nvGrpSpPr>
          <p:cNvPr id="17" name="组合 1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18" name="矩形 17"/>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smtClean="0">
                  <a:solidFill>
                    <a:srgbClr val="EE534F"/>
                  </a:solidFill>
                  <a:ea typeface="Microsoft YaHei UI" panose="020B0503020204020204" pitchFamily="34" charset="-122"/>
                </a:rPr>
                <a:t>BP</a:t>
              </a:r>
              <a:r>
                <a:rPr lang="zh-CN" altLang="en-US" sz="2400" dirty="0" smtClean="0">
                  <a:solidFill>
                    <a:srgbClr val="EE534F"/>
                  </a:solidFill>
                  <a:ea typeface="Microsoft YaHei UI" panose="020B0503020204020204" pitchFamily="34" charset="-122"/>
                </a:rPr>
                <a:t>神经网络</a:t>
              </a:r>
              <a:r>
                <a:rPr lang="zh-CN" altLang="en-US" sz="2400" dirty="0" smtClean="0">
                  <a:solidFill>
                    <a:srgbClr val="404040"/>
                  </a:solidFill>
                  <a:ea typeface="Microsoft YaHei UI" panose="020B0503020204020204" pitchFamily="34" charset="-122"/>
                </a:rPr>
                <a:t>模型</a:t>
              </a:r>
              <a:endParaRPr lang="zh-CN" altLang="en-US" sz="2400" dirty="0">
                <a:solidFill>
                  <a:srgbClr val="404040"/>
                </a:solidFill>
                <a:ea typeface="Microsoft YaHei UI" panose="020B0503020204020204" pitchFamily="34" charset="-122"/>
              </a:endParaRPr>
            </a:p>
          </p:txBody>
        </p:sp>
        <p:sp>
          <p:nvSpPr>
            <p:cNvPr id="19" name="矩形 18"/>
            <p:cNvSpPr/>
            <p:nvPr/>
          </p:nvSpPr>
          <p:spPr>
            <a:xfrm>
              <a:off x="1299831" y="686775"/>
              <a:ext cx="3654940" cy="276999"/>
            </a:xfrm>
            <a:prstGeom prst="rect">
              <a:avLst/>
            </a:prstGeom>
          </p:spPr>
          <p:txBody>
            <a:bodyPr wrap="square">
              <a:spAutoFit/>
            </a:bodyPr>
            <a:lstStyle/>
            <a:p>
              <a:pPr algn="just"/>
              <a:r>
                <a:rPr lang="en-US" altLang="zh-CN" sz="1200" dirty="0" smtClean="0">
                  <a:solidFill>
                    <a:srgbClr val="262425"/>
                  </a:solidFill>
                  <a:ea typeface="Roboto" panose="02000000000000000000" pitchFamily="2" charset="0"/>
                  <a:cs typeface="Open Sans" panose="020B0606030504020204" pitchFamily="34" charset="0"/>
                </a:rPr>
                <a:t>Back-propagation Neural Network</a:t>
              </a:r>
              <a:endParaRPr lang="en-US" altLang="zh-CN" sz="1200" dirty="0">
                <a:solidFill>
                  <a:srgbClr val="262425"/>
                </a:solidFill>
                <a:ea typeface="Roboto" panose="02000000000000000000" pitchFamily="2" charset="0"/>
                <a:cs typeface="Open Sans" panose="020B0606030504020204" pitchFamily="34" charset="0"/>
              </a:endParaRPr>
            </a:p>
          </p:txBody>
        </p:sp>
      </p:gr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5" name="Rectangle 2"/>
          <p:cNvSpPr>
            <a:spLocks noChangeArrowheads="1"/>
          </p:cNvSpPr>
          <p:nvPr/>
        </p:nvSpPr>
        <p:spPr bwMode="auto">
          <a:xfrm>
            <a:off x="1513367" y="3765884"/>
            <a:ext cx="1256732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2" name="矩形 21"/>
          <p:cNvSpPr/>
          <p:nvPr/>
        </p:nvSpPr>
        <p:spPr>
          <a:xfrm>
            <a:off x="1083715" y="1443590"/>
            <a:ext cx="3663930" cy="523220"/>
          </a:xfrm>
          <a:prstGeom prst="rect">
            <a:avLst/>
          </a:prstGeom>
          <a:noFill/>
        </p:spPr>
        <p:txBody>
          <a:bodyPr wrap="square" lIns="91440" tIns="45720" rIns="91440" bIns="45720">
            <a:spAutoFit/>
          </a:bodyPr>
          <a:lstStyle/>
          <a:p>
            <a:pPr algn="ctr"/>
            <a:r>
              <a:rPr lang="en-US" altLang="zh-CN" sz="2800" b="1" dirty="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4</a:t>
            </a:r>
            <a:r>
              <a:rPr lang="en-US" altLang="zh-CN" sz="28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28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模型应用</a:t>
            </a:r>
            <a:endParaRPr lang="zh-CN" altLang="en-US" sz="2800" b="1" cap="none" spc="0" dirty="0">
              <a:ln w="0"/>
              <a:solidFill>
                <a:srgbClr val="EE534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矩形 7"/>
          <p:cNvSpPr/>
          <p:nvPr/>
        </p:nvSpPr>
        <p:spPr>
          <a:xfrm>
            <a:off x="1949470" y="2842554"/>
            <a:ext cx="3943330" cy="923330"/>
          </a:xfrm>
          <a:prstGeom prst="rect">
            <a:avLst/>
          </a:prstGeom>
        </p:spPr>
        <p:txBody>
          <a:bodyPr wrap="square">
            <a:spAutoFit/>
          </a:bodyPr>
          <a:lstStyle/>
          <a:p>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导入基于</a:t>
            </a:r>
            <a:r>
              <a:rPr lang="en-US" altLang="zh-CN" dirty="0" err="1"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Theano</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和</a:t>
            </a:r>
            <a:r>
              <a:rPr lang="en-US" altLang="zh-CN" dirty="0" err="1"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Tensorflow</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的高层神经网络</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API - </a:t>
            </a:r>
            <a:r>
              <a:rPr lang="en-US" altLang="zh-CN" dirty="0" err="1"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Keras</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，能进行简易和快速的原型设计。</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矩形 3"/>
          <p:cNvSpPr/>
          <p:nvPr/>
        </p:nvSpPr>
        <p:spPr>
          <a:xfrm>
            <a:off x="1949470" y="4964795"/>
            <a:ext cx="6673830" cy="338554"/>
          </a:xfrm>
          <a:prstGeom prst="rect">
            <a:avLst/>
          </a:prstGeom>
        </p:spPr>
        <p:txBody>
          <a:bodyPr wrap="square">
            <a:spAutoFit/>
          </a:bodyPr>
          <a:lstStyle/>
          <a:p>
            <a:r>
              <a:rPr lang="en-US" altLang="zh-CN" sz="1600" dirty="0" smtClean="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RMSE of BP: 0.2148</a:t>
            </a: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0990" y="1400760"/>
            <a:ext cx="4621644" cy="4533333"/>
          </a:xfrm>
          <a:prstGeom prst="rect">
            <a:avLst/>
          </a:prstGeom>
          <a:ln>
            <a:noFill/>
          </a:ln>
          <a:effectLst>
            <a:outerShdw blurRad="190500" algn="tl" rotWithShape="0">
              <a:srgbClr val="000000">
                <a:alpha val="70000"/>
              </a:srgbClr>
            </a:outerShdw>
          </a:effectLst>
        </p:spPr>
      </p:pic>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7947" y="1688872"/>
            <a:ext cx="5852171" cy="3994106"/>
          </a:xfrm>
          <a:prstGeom prst="rect">
            <a:avLst/>
          </a:prstGeom>
          <a:ln>
            <a:noFill/>
          </a:ln>
          <a:effectLst>
            <a:outerShdw blurRad="190500" algn="tl" rotWithShape="0">
              <a:srgbClr val="000000">
                <a:alpha val="70000"/>
              </a:srgbClr>
            </a:outerShdw>
          </a:effectLst>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4778" y="3762115"/>
            <a:ext cx="7200900" cy="17399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18396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33137" y="360913"/>
            <a:ext cx="703533"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t>3-2</a:t>
            </a:r>
            <a:endParaRPr lang="zh-CN" altLang="en-US" sz="2400" b="1" dirty="0"/>
          </a:p>
        </p:txBody>
      </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5" name="Rectangle 2"/>
          <p:cNvSpPr>
            <a:spLocks noChangeArrowheads="1"/>
          </p:cNvSpPr>
          <p:nvPr/>
        </p:nvSpPr>
        <p:spPr bwMode="auto">
          <a:xfrm>
            <a:off x="1513367" y="3765884"/>
            <a:ext cx="1256732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2" name="矩形 21"/>
          <p:cNvSpPr/>
          <p:nvPr/>
        </p:nvSpPr>
        <p:spPr>
          <a:xfrm>
            <a:off x="1083715" y="1443590"/>
            <a:ext cx="3663930" cy="523220"/>
          </a:xfrm>
          <a:prstGeom prst="rect">
            <a:avLst/>
          </a:prstGeom>
          <a:noFill/>
        </p:spPr>
        <p:txBody>
          <a:bodyPr wrap="square" lIns="91440" tIns="45720" rIns="91440" bIns="45720">
            <a:spAutoFit/>
          </a:bodyPr>
          <a:lstStyle/>
          <a:p>
            <a:pPr algn="ctr"/>
            <a:r>
              <a:rPr lang="en-US" altLang="zh-CN" sz="28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2</a:t>
            </a:r>
            <a:r>
              <a:rPr lang="zh-CN" altLang="en-US" sz="28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28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28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数据处理</a:t>
            </a:r>
            <a:endParaRPr lang="zh-CN" altLang="en-US" sz="2800" b="1" cap="none" spc="0" dirty="0">
              <a:ln w="0"/>
              <a:solidFill>
                <a:srgbClr val="EE534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矩形 7"/>
          <p:cNvSpPr/>
          <p:nvPr/>
        </p:nvSpPr>
        <p:spPr>
          <a:xfrm>
            <a:off x="1857558" y="2396134"/>
            <a:ext cx="8070830" cy="646331"/>
          </a:xfrm>
          <a:prstGeom prst="rect">
            <a:avLst/>
          </a:prstGeom>
        </p:spPr>
        <p:txBody>
          <a:bodyPr wrap="square">
            <a:spAutoFit/>
          </a:bodyPr>
          <a:lstStyle/>
          <a:p>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求得各变量的变化率并进行数据标准化操作，并按</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0.05</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的比例将数据分为训练集和验证集。</a:t>
            </a:r>
            <a:endParaRPr lang="zh-CN" altLang="en-US" dirty="0"/>
          </a:p>
        </p:txBody>
      </p:sp>
      <p:sp>
        <p:nvSpPr>
          <p:cNvPr id="9" name="Rectangle 5"/>
          <p:cNvSpPr>
            <a:spLocks noChangeArrowheads="1"/>
          </p:cNvSpPr>
          <p:nvPr/>
        </p:nvSpPr>
        <p:spPr bwMode="auto">
          <a:xfrm>
            <a:off x="2311400" y="379659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7"/>
          <p:cNvSpPr>
            <a:spLocks noChangeArrowheads="1"/>
          </p:cNvSpPr>
          <p:nvPr/>
        </p:nvSpPr>
        <p:spPr bwMode="auto">
          <a:xfrm>
            <a:off x="2489200" y="49858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20" name="组合 19"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21" name="矩形 20"/>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smtClean="0">
                  <a:solidFill>
                    <a:srgbClr val="EE534F"/>
                  </a:solidFill>
                  <a:ea typeface="Microsoft YaHei UI" panose="020B0503020204020204" pitchFamily="34" charset="-122"/>
                </a:rPr>
                <a:t>BP</a:t>
              </a:r>
              <a:r>
                <a:rPr lang="zh-CN" altLang="en-US" sz="2400" dirty="0" smtClean="0">
                  <a:solidFill>
                    <a:srgbClr val="EE534F"/>
                  </a:solidFill>
                  <a:ea typeface="Microsoft YaHei UI" panose="020B0503020204020204" pitchFamily="34" charset="-122"/>
                </a:rPr>
                <a:t>神经网络</a:t>
              </a:r>
              <a:r>
                <a:rPr lang="zh-CN" altLang="en-US" sz="2400" dirty="0" smtClean="0">
                  <a:solidFill>
                    <a:srgbClr val="404040"/>
                  </a:solidFill>
                  <a:ea typeface="Microsoft YaHei UI" panose="020B0503020204020204" pitchFamily="34" charset="-122"/>
                </a:rPr>
                <a:t>模型</a:t>
              </a:r>
              <a:endParaRPr lang="zh-CN" altLang="en-US" sz="2400" dirty="0">
                <a:solidFill>
                  <a:srgbClr val="404040"/>
                </a:solidFill>
                <a:ea typeface="Microsoft YaHei UI" panose="020B0503020204020204" pitchFamily="34" charset="-122"/>
              </a:endParaRPr>
            </a:p>
          </p:txBody>
        </p:sp>
        <p:sp>
          <p:nvSpPr>
            <p:cNvPr id="23" name="矩形 22"/>
            <p:cNvSpPr/>
            <p:nvPr/>
          </p:nvSpPr>
          <p:spPr>
            <a:xfrm>
              <a:off x="1299831" y="686775"/>
              <a:ext cx="3654940" cy="276999"/>
            </a:xfrm>
            <a:prstGeom prst="rect">
              <a:avLst/>
            </a:prstGeom>
          </p:spPr>
          <p:txBody>
            <a:bodyPr wrap="square">
              <a:spAutoFit/>
            </a:bodyPr>
            <a:lstStyle/>
            <a:p>
              <a:pPr algn="just"/>
              <a:r>
                <a:rPr lang="en-US" altLang="zh-CN" sz="1200" dirty="0" smtClean="0">
                  <a:solidFill>
                    <a:srgbClr val="262425"/>
                  </a:solidFill>
                  <a:ea typeface="Roboto" panose="02000000000000000000" pitchFamily="2" charset="0"/>
                  <a:cs typeface="Open Sans" panose="020B0606030504020204" pitchFamily="34" charset="0"/>
                </a:rPr>
                <a:t>Back-propagation Neural Network</a:t>
              </a:r>
              <a:endParaRPr lang="en-US" altLang="zh-CN" sz="1200" dirty="0">
                <a:solidFill>
                  <a:srgbClr val="262425"/>
                </a:solidFill>
                <a:ea typeface="Roboto" panose="02000000000000000000" pitchFamily="2" charset="0"/>
                <a:cs typeface="Open Sans" panose="020B0606030504020204" pitchFamily="34" charset="0"/>
              </a:endParaRPr>
            </a:p>
          </p:txBody>
        </p:sp>
      </p:gr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9104" y="4279084"/>
            <a:ext cx="9163050" cy="1285875"/>
          </a:xfrm>
          <a:prstGeom prst="rect">
            <a:avLst/>
          </a:prstGeom>
          <a:ln>
            <a:noFill/>
          </a:ln>
          <a:effectLst>
            <a:outerShdw blurRad="190500" algn="tl" rotWithShape="0">
              <a:srgbClr val="000000">
                <a:alpha val="70000"/>
              </a:srgbClr>
            </a:outerShdw>
          </a:effectLst>
        </p:spPr>
      </p:pic>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0763" y="3065785"/>
            <a:ext cx="7804420" cy="371247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7054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0" presetClass="exit" presetSubtype="0" fill="hold" nodeType="withEffect">
                                  <p:stCondLst>
                                    <p:cond delay="0"/>
                                  </p:stCondLst>
                                  <p:childTnLst>
                                    <p:animEffect transition="out" filter="fade">
                                      <p:cBhvr>
                                        <p:cTn id="8" dur="500"/>
                                        <p:tgtEl>
                                          <p:spTgt spid="3"/>
                                        </p:tgtEl>
                                      </p:cBhvr>
                                    </p:animEffect>
                                    <p:set>
                                      <p:cBhvr>
                                        <p:cTn id="9"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33137" y="360913"/>
            <a:ext cx="703533"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t>3-2</a:t>
            </a:r>
            <a:endParaRPr lang="zh-CN" altLang="en-US" sz="2400" b="1" dirty="0"/>
          </a:p>
        </p:txBody>
      </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5" name="Rectangle 2"/>
          <p:cNvSpPr>
            <a:spLocks noChangeArrowheads="1"/>
          </p:cNvSpPr>
          <p:nvPr/>
        </p:nvSpPr>
        <p:spPr bwMode="auto">
          <a:xfrm>
            <a:off x="1513367" y="3765884"/>
            <a:ext cx="1256732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2" name="矩形 21"/>
          <p:cNvSpPr/>
          <p:nvPr/>
        </p:nvSpPr>
        <p:spPr>
          <a:xfrm>
            <a:off x="1083715" y="1443590"/>
            <a:ext cx="3663930" cy="523220"/>
          </a:xfrm>
          <a:prstGeom prst="rect">
            <a:avLst/>
          </a:prstGeom>
          <a:noFill/>
        </p:spPr>
        <p:txBody>
          <a:bodyPr wrap="square" lIns="91440" tIns="45720" rIns="91440" bIns="45720">
            <a:spAutoFit/>
          </a:bodyPr>
          <a:lstStyle/>
          <a:p>
            <a:pPr algn="ctr"/>
            <a:r>
              <a:rPr lang="en-US" altLang="zh-CN" sz="2800" b="1" dirty="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5</a:t>
            </a:r>
            <a:r>
              <a:rPr lang="en-US" altLang="zh-CN" sz="28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28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模型调参</a:t>
            </a:r>
            <a:endParaRPr lang="zh-CN" altLang="en-US" sz="2800" b="1" cap="none" spc="0" dirty="0">
              <a:ln w="0"/>
              <a:solidFill>
                <a:srgbClr val="EE534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矩形 7"/>
          <p:cNvSpPr/>
          <p:nvPr/>
        </p:nvSpPr>
        <p:spPr>
          <a:xfrm>
            <a:off x="1136670" y="2651252"/>
            <a:ext cx="4694569" cy="2585323"/>
          </a:xfrm>
          <a:prstGeom prst="rect">
            <a:avLst/>
          </a:prstGeom>
        </p:spPr>
        <p:txBody>
          <a:bodyPr wrap="square">
            <a:spAutoFit/>
          </a:bodyPr>
          <a:lstStyle/>
          <a:p>
            <a:pPr marL="342900" indent="-342900">
              <a:buAutoNum type="alphaLcPeriod"/>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调整</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批尺寸</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dirty="0" err="1"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batchsize</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与单次时期</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(epoch)</a:t>
            </a:r>
          </a:p>
          <a:p>
            <a:pPr marL="342900" indent="-342900">
              <a:buAutoNum type="alphaLcPeriod"/>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调整优化函数</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(optimizer)</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pPr marL="342900" indent="-342900">
              <a:buAutoNum type="alphaLcPeriod"/>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调整学习率</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(learning-rate)</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和动量</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(momentum)</a:t>
            </a:r>
          </a:p>
          <a:p>
            <a:pPr marL="342900" indent="-342900">
              <a:buAutoNum type="alphaLcPeriod"/>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权值</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dirty="0" err="1"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init_mode</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p>
          <a:p>
            <a:pPr marL="342900" indent="-342900">
              <a:buAutoNum type="alphaLcPeriod"/>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激活函数</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(activation</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p>
          <a:p>
            <a:pPr marL="342900" indent="-342900">
              <a:buAutoNum type="alphaLcPeriod"/>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舍弃</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(dropout)</a:t>
            </a:r>
          </a:p>
          <a:p>
            <a:pPr marL="342900" indent="-342900">
              <a:buAutoNum type="alphaLcPeriod"/>
            </a:pP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 name="矩形 2"/>
          <p:cNvSpPr/>
          <p:nvPr/>
        </p:nvSpPr>
        <p:spPr>
          <a:xfrm>
            <a:off x="1083715" y="5453384"/>
            <a:ext cx="6096000" cy="1015663"/>
          </a:xfrm>
          <a:prstGeom prst="rect">
            <a:avLst/>
          </a:prstGeom>
        </p:spPr>
        <p:txBody>
          <a:bodyPr>
            <a:spAutoFit/>
          </a:bodyPr>
          <a:lstStyle/>
          <a:p>
            <a:pPr fontAlgn="base"/>
            <a:r>
              <a:rPr lang="en-US" altLang="zh-CN" sz="1200" dirty="0">
                <a:solidFill>
                  <a:srgbClr val="808080"/>
                </a:solidFill>
                <a:latin typeface="Times New Roman" panose="02020603050405020304" pitchFamily="18" charset="0"/>
                <a:ea typeface="微软雅黑" panose="020B0503020204020204" pitchFamily="34" charset="-122"/>
                <a:cs typeface="Times New Roman" panose="02020603050405020304" pitchFamily="18" charset="0"/>
              </a:rPr>
              <a:t>Qian, N. (1999). On the momentum term in gradient descent learning algorithms. Neural networks, 12(1), 145-151.</a:t>
            </a:r>
          </a:p>
          <a:p>
            <a:pPr fontAlgn="base"/>
            <a:r>
              <a:rPr lang="en-US" altLang="zh-CN" sz="1200" dirty="0" err="1">
                <a:solidFill>
                  <a:srgbClr val="808080"/>
                </a:solidFill>
                <a:latin typeface="Times New Roman" panose="02020603050405020304" pitchFamily="18" charset="0"/>
                <a:ea typeface="微软雅黑" panose="020B0503020204020204" pitchFamily="34" charset="-122"/>
                <a:cs typeface="Times New Roman" panose="02020603050405020304" pitchFamily="18" charset="0"/>
              </a:rPr>
              <a:t>Bhaya</a:t>
            </a:r>
            <a:r>
              <a:rPr lang="en-US" altLang="zh-CN" sz="1200" dirty="0">
                <a:solidFill>
                  <a:srgbClr val="808080"/>
                </a:solidFill>
                <a:latin typeface="Times New Roman" panose="02020603050405020304" pitchFamily="18" charset="0"/>
                <a:ea typeface="微软雅黑" panose="020B0503020204020204" pitchFamily="34" charset="-122"/>
                <a:cs typeface="Times New Roman" panose="02020603050405020304" pitchFamily="18" charset="0"/>
              </a:rPr>
              <a:t>, A., &amp; </a:t>
            </a:r>
            <a:r>
              <a:rPr lang="en-US" altLang="zh-CN" sz="1200" dirty="0" err="1">
                <a:solidFill>
                  <a:srgbClr val="808080"/>
                </a:solidFill>
                <a:latin typeface="Times New Roman" panose="02020603050405020304" pitchFamily="18" charset="0"/>
                <a:ea typeface="微软雅黑" panose="020B0503020204020204" pitchFamily="34" charset="-122"/>
                <a:cs typeface="Times New Roman" panose="02020603050405020304" pitchFamily="18" charset="0"/>
              </a:rPr>
              <a:t>Kaszkurewicz</a:t>
            </a:r>
            <a:r>
              <a:rPr lang="en-US" altLang="zh-CN" sz="1200" dirty="0">
                <a:solidFill>
                  <a:srgbClr val="808080"/>
                </a:solidFill>
                <a:latin typeface="Times New Roman" panose="02020603050405020304" pitchFamily="18" charset="0"/>
                <a:ea typeface="微软雅黑" panose="020B0503020204020204" pitchFamily="34" charset="-122"/>
                <a:cs typeface="Times New Roman" panose="02020603050405020304" pitchFamily="18" charset="0"/>
              </a:rPr>
              <a:t>, E. (2004). Steepest descent with momentum for quadratic functions is a version of the conjugate gradient method. Neural Networks, 17(1), 65-71.</a:t>
            </a:r>
          </a:p>
          <a:p>
            <a:pPr fontAlgn="base"/>
            <a:endParaRPr lang="en-US" altLang="zh-CN" sz="1200" dirty="0">
              <a:solidFill>
                <a:srgbClr val="808080"/>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5406" y="1444492"/>
            <a:ext cx="6386513" cy="3900488"/>
          </a:xfrm>
          <a:prstGeom prst="rect">
            <a:avLst/>
          </a:prstGeom>
          <a:ln>
            <a:noFill/>
          </a:ln>
          <a:effectLst>
            <a:outerShdw blurRad="190500" algn="tl" rotWithShape="0">
              <a:srgbClr val="000000">
                <a:alpha val="70000"/>
              </a:srgbClr>
            </a:outerShdw>
          </a:effectLst>
        </p:spPr>
      </p:pic>
      <p:grpSp>
        <p:nvGrpSpPr>
          <p:cNvPr id="13" name="组合 12"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14" name="矩形 13"/>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smtClean="0">
                  <a:solidFill>
                    <a:srgbClr val="EE534F"/>
                  </a:solidFill>
                  <a:ea typeface="Microsoft YaHei UI" panose="020B0503020204020204" pitchFamily="34" charset="-122"/>
                </a:rPr>
                <a:t>BP</a:t>
              </a:r>
              <a:r>
                <a:rPr lang="zh-CN" altLang="en-US" sz="2400" dirty="0" smtClean="0">
                  <a:solidFill>
                    <a:srgbClr val="EE534F"/>
                  </a:solidFill>
                  <a:ea typeface="Microsoft YaHei UI" panose="020B0503020204020204" pitchFamily="34" charset="-122"/>
                </a:rPr>
                <a:t>神经网络</a:t>
              </a:r>
              <a:r>
                <a:rPr lang="zh-CN" altLang="en-US" sz="2400" dirty="0" smtClean="0">
                  <a:solidFill>
                    <a:srgbClr val="404040"/>
                  </a:solidFill>
                  <a:ea typeface="Microsoft YaHei UI" panose="020B0503020204020204" pitchFamily="34" charset="-122"/>
                </a:rPr>
                <a:t>模型</a:t>
              </a:r>
              <a:endParaRPr lang="zh-CN" altLang="en-US" sz="2400" dirty="0">
                <a:solidFill>
                  <a:srgbClr val="404040"/>
                </a:solidFill>
                <a:ea typeface="Microsoft YaHei UI" panose="020B0503020204020204" pitchFamily="34" charset="-122"/>
              </a:endParaRPr>
            </a:p>
          </p:txBody>
        </p:sp>
        <p:sp>
          <p:nvSpPr>
            <p:cNvPr id="15" name="矩形 14"/>
            <p:cNvSpPr/>
            <p:nvPr/>
          </p:nvSpPr>
          <p:spPr>
            <a:xfrm>
              <a:off x="1299831" y="686775"/>
              <a:ext cx="3654940" cy="276999"/>
            </a:xfrm>
            <a:prstGeom prst="rect">
              <a:avLst/>
            </a:prstGeom>
          </p:spPr>
          <p:txBody>
            <a:bodyPr wrap="square">
              <a:spAutoFit/>
            </a:bodyPr>
            <a:lstStyle/>
            <a:p>
              <a:pPr algn="just"/>
              <a:r>
                <a:rPr lang="en-US" altLang="zh-CN" sz="1200" dirty="0" smtClean="0">
                  <a:solidFill>
                    <a:srgbClr val="262425"/>
                  </a:solidFill>
                  <a:ea typeface="Roboto" panose="02000000000000000000" pitchFamily="2" charset="0"/>
                  <a:cs typeface="Open Sans" panose="020B0606030504020204" pitchFamily="34" charset="0"/>
                </a:rPr>
                <a:t>Back-propagation Neural Network</a:t>
              </a:r>
              <a:endParaRPr lang="en-US" altLang="zh-CN" sz="1200" dirty="0">
                <a:solidFill>
                  <a:srgbClr val="262425"/>
                </a:solidFill>
                <a:ea typeface="Roboto" panose="02000000000000000000" pitchFamily="2" charset="0"/>
                <a:cs typeface="Open Sans" panose="020B0606030504020204" pitchFamily="34" charset="0"/>
              </a:endParaRPr>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1239" y="1443590"/>
            <a:ext cx="5852171" cy="3994107"/>
          </a:xfrm>
          <a:prstGeom prst="rect">
            <a:avLst/>
          </a:prstGeom>
          <a:ln>
            <a:noFill/>
          </a:ln>
          <a:effectLst>
            <a:outerShdw blurRad="190500" algn="tl" rotWithShape="0">
              <a:srgbClr val="000000">
                <a:alpha val="70000"/>
              </a:srgbClr>
            </a:outerShdw>
          </a:effectLst>
        </p:spPr>
      </p:pic>
      <p:pic>
        <p:nvPicPr>
          <p:cNvPr id="9" name="图片 8"/>
          <p:cNvPicPr>
            <a:picLocks noChangeAspect="1"/>
          </p:cNvPicPr>
          <p:nvPr/>
        </p:nvPicPr>
        <p:blipFill rotWithShape="1">
          <a:blip r:embed="rId5">
            <a:extLst>
              <a:ext uri="{28A0092B-C50C-407E-A947-70E740481C1C}">
                <a14:useLocalDpi xmlns:a14="http://schemas.microsoft.com/office/drawing/2010/main" val="0"/>
              </a:ext>
            </a:extLst>
          </a:blip>
          <a:srcRect l="-239" t="-987" r="21380" b="987"/>
          <a:stretch/>
        </p:blipFill>
        <p:spPr>
          <a:xfrm>
            <a:off x="5524428" y="2635565"/>
            <a:ext cx="6162983" cy="2343150"/>
          </a:xfrm>
          <a:prstGeom prst="rect">
            <a:avLst/>
          </a:prstGeom>
          <a:ln>
            <a:noFill/>
          </a:ln>
          <a:effectLst>
            <a:outerShdw blurRad="190500" algn="tl" rotWithShape="0">
              <a:srgbClr val="000000">
                <a:alpha val="70000"/>
              </a:srgbClr>
            </a:outerShdw>
          </a:effectLst>
        </p:spPr>
      </p:pic>
      <p:sp>
        <p:nvSpPr>
          <p:cNvPr id="4" name="矩形 3"/>
          <p:cNvSpPr/>
          <p:nvPr/>
        </p:nvSpPr>
        <p:spPr>
          <a:xfrm>
            <a:off x="1083715" y="5051909"/>
            <a:ext cx="1396536" cy="369332"/>
          </a:xfrm>
          <a:prstGeom prst="rect">
            <a:avLst/>
          </a:prstGeom>
        </p:spPr>
        <p:txBody>
          <a:bodyPr wrap="none">
            <a:spAutoFit/>
          </a:bodyPr>
          <a:lstStyle/>
          <a:p>
            <a:r>
              <a:rPr lang="en-US" altLang="zh-CN"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RMSE </a:t>
            </a:r>
            <a:r>
              <a:rPr lang="zh-CN" altLang="en-US" dirty="0" smtClean="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smtClean="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0.26</a:t>
            </a:r>
            <a:endParaRPr lang="en-US" altLang="zh-CN"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61275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0" presetClass="exit" presetSubtype="0" fill="hold" nodeType="with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0" presetClass="exit" presetSubtype="0" fill="hold" nodeType="with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33137" y="360913"/>
            <a:ext cx="703533"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t>3-3</a:t>
            </a:r>
            <a:endParaRPr lang="zh-CN" altLang="en-US" sz="2400" b="1" dirty="0"/>
          </a:p>
        </p:txBody>
      </p:sp>
      <p:grpSp>
        <p:nvGrpSpPr>
          <p:cNvPr id="17" name="组合 1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18" name="矩形 17"/>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rgbClr val="EE534F"/>
                  </a:solidFill>
                  <a:ea typeface="Microsoft YaHei UI" panose="020B0503020204020204" pitchFamily="34" charset="-122"/>
                </a:rPr>
                <a:t>支持向量机</a:t>
              </a:r>
              <a:r>
                <a:rPr lang="zh-CN" altLang="en-US" sz="2400" dirty="0" smtClean="0">
                  <a:solidFill>
                    <a:srgbClr val="404040"/>
                  </a:solidFill>
                  <a:ea typeface="Microsoft YaHei UI" panose="020B0503020204020204" pitchFamily="34" charset="-122"/>
                </a:rPr>
                <a:t>模型</a:t>
              </a:r>
              <a:endParaRPr lang="zh-CN" altLang="en-US" sz="2400" dirty="0">
                <a:solidFill>
                  <a:srgbClr val="404040"/>
                </a:solidFill>
                <a:ea typeface="Microsoft YaHei UI" panose="020B0503020204020204" pitchFamily="34" charset="-122"/>
              </a:endParaRPr>
            </a:p>
          </p:txBody>
        </p:sp>
        <p:sp>
          <p:nvSpPr>
            <p:cNvPr id="19" name="矩形 18"/>
            <p:cNvSpPr/>
            <p:nvPr/>
          </p:nvSpPr>
          <p:spPr>
            <a:xfrm>
              <a:off x="1299831" y="686775"/>
              <a:ext cx="3654940" cy="276999"/>
            </a:xfrm>
            <a:prstGeom prst="rect">
              <a:avLst/>
            </a:prstGeom>
          </p:spPr>
          <p:txBody>
            <a:bodyPr wrap="square">
              <a:spAutoFit/>
            </a:bodyPr>
            <a:lstStyle/>
            <a:p>
              <a:pPr algn="just"/>
              <a:r>
                <a:rPr lang="en-US" altLang="zh-CN" sz="1200" dirty="0" smtClean="0">
                  <a:solidFill>
                    <a:srgbClr val="262425"/>
                  </a:solidFill>
                  <a:ea typeface="Roboto" panose="02000000000000000000" pitchFamily="2" charset="0"/>
                  <a:cs typeface="Open Sans" panose="020B0606030504020204" pitchFamily="34" charset="0"/>
                </a:rPr>
                <a:t>Support Vector Machine</a:t>
              </a:r>
              <a:endParaRPr lang="en-US" altLang="zh-CN" sz="1200" dirty="0">
                <a:solidFill>
                  <a:srgbClr val="262425"/>
                </a:solidFill>
                <a:ea typeface="Roboto" panose="02000000000000000000" pitchFamily="2" charset="0"/>
                <a:cs typeface="Open Sans" panose="020B0606030504020204" pitchFamily="34" charset="0"/>
              </a:endParaRPr>
            </a:p>
          </p:txBody>
        </p:sp>
      </p:gr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5" name="Rectangle 2"/>
          <p:cNvSpPr>
            <a:spLocks noChangeArrowheads="1"/>
          </p:cNvSpPr>
          <p:nvPr/>
        </p:nvSpPr>
        <p:spPr bwMode="auto">
          <a:xfrm>
            <a:off x="1513367" y="3765884"/>
            <a:ext cx="1256732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2" name="矩形 21"/>
          <p:cNvSpPr/>
          <p:nvPr/>
        </p:nvSpPr>
        <p:spPr>
          <a:xfrm>
            <a:off x="1083715" y="1443590"/>
            <a:ext cx="3663930" cy="523220"/>
          </a:xfrm>
          <a:prstGeom prst="rect">
            <a:avLst/>
          </a:prstGeom>
          <a:noFill/>
        </p:spPr>
        <p:txBody>
          <a:bodyPr wrap="square" lIns="91440" tIns="45720" rIns="91440" bIns="45720">
            <a:spAutoFit/>
          </a:bodyPr>
          <a:lstStyle/>
          <a:p>
            <a:pPr algn="ctr"/>
            <a:r>
              <a:rPr lang="en-US" altLang="zh-CN" sz="28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1. </a:t>
            </a:r>
            <a:r>
              <a:rPr lang="zh-CN" altLang="en-US" sz="28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模型原理</a:t>
            </a:r>
            <a:endParaRPr lang="zh-CN" altLang="en-US" sz="2800" b="1" cap="none" spc="0" dirty="0">
              <a:ln w="0"/>
              <a:solidFill>
                <a:srgbClr val="EE534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矩形 7"/>
          <p:cNvSpPr/>
          <p:nvPr/>
        </p:nvSpPr>
        <p:spPr>
          <a:xfrm>
            <a:off x="1949470" y="2842554"/>
            <a:ext cx="3943330" cy="923330"/>
          </a:xfrm>
          <a:prstGeom prst="rect">
            <a:avLst/>
          </a:prstGeom>
        </p:spPr>
        <p:txBody>
          <a:bodyPr wrap="square">
            <a:spAutoFit/>
          </a:bodyPr>
          <a:lstStyle/>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考虑到数据样本数小</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，维度高，试</a:t>
            </a:r>
            <a:endPar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采用</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SVM(</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通过非线性映射</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将非线性可分的问题转化为线性可分</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2327" y="2772122"/>
            <a:ext cx="5852171" cy="161819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3494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33137" y="360913"/>
            <a:ext cx="703533"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t>3-3</a:t>
            </a:r>
            <a:endParaRPr lang="zh-CN" altLang="en-US" sz="2400" b="1" dirty="0"/>
          </a:p>
        </p:txBody>
      </p:sp>
      <p:grpSp>
        <p:nvGrpSpPr>
          <p:cNvPr id="17" name="组合 1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18" name="矩形 17"/>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rgbClr val="EE534F"/>
                  </a:solidFill>
                  <a:ea typeface="Microsoft YaHei UI" panose="020B0503020204020204" pitchFamily="34" charset="-122"/>
                </a:rPr>
                <a:t>支持向量机</a:t>
              </a:r>
              <a:r>
                <a:rPr lang="zh-CN" altLang="en-US" sz="2400" dirty="0" smtClean="0">
                  <a:solidFill>
                    <a:srgbClr val="404040"/>
                  </a:solidFill>
                  <a:ea typeface="Microsoft YaHei UI" panose="020B0503020204020204" pitchFamily="34" charset="-122"/>
                </a:rPr>
                <a:t>模型</a:t>
              </a:r>
              <a:endParaRPr lang="zh-CN" altLang="en-US" sz="2400" dirty="0">
                <a:solidFill>
                  <a:srgbClr val="404040"/>
                </a:solidFill>
                <a:ea typeface="Microsoft YaHei UI" panose="020B0503020204020204" pitchFamily="34" charset="-122"/>
              </a:endParaRPr>
            </a:p>
          </p:txBody>
        </p:sp>
        <p:sp>
          <p:nvSpPr>
            <p:cNvPr id="19" name="矩形 18"/>
            <p:cNvSpPr/>
            <p:nvPr/>
          </p:nvSpPr>
          <p:spPr>
            <a:xfrm>
              <a:off x="1299831" y="686775"/>
              <a:ext cx="3654940" cy="276999"/>
            </a:xfrm>
            <a:prstGeom prst="rect">
              <a:avLst/>
            </a:prstGeom>
          </p:spPr>
          <p:txBody>
            <a:bodyPr wrap="square">
              <a:spAutoFit/>
            </a:bodyPr>
            <a:lstStyle/>
            <a:p>
              <a:pPr algn="just"/>
              <a:r>
                <a:rPr lang="en-US" altLang="zh-CN" sz="1200" dirty="0" smtClean="0">
                  <a:solidFill>
                    <a:srgbClr val="262425"/>
                  </a:solidFill>
                  <a:ea typeface="Roboto" panose="02000000000000000000" pitchFamily="2" charset="0"/>
                  <a:cs typeface="Open Sans" panose="020B0606030504020204" pitchFamily="34" charset="0"/>
                </a:rPr>
                <a:t>Support Vector Machine</a:t>
              </a:r>
              <a:endParaRPr lang="en-US" altLang="zh-CN" sz="1200" dirty="0">
                <a:solidFill>
                  <a:srgbClr val="262425"/>
                </a:solidFill>
                <a:ea typeface="Roboto" panose="02000000000000000000" pitchFamily="2" charset="0"/>
                <a:cs typeface="Open Sans" panose="020B0606030504020204" pitchFamily="34" charset="0"/>
              </a:endParaRPr>
            </a:p>
          </p:txBody>
        </p:sp>
      </p:gr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5" name="Rectangle 2"/>
          <p:cNvSpPr>
            <a:spLocks noChangeArrowheads="1"/>
          </p:cNvSpPr>
          <p:nvPr/>
        </p:nvSpPr>
        <p:spPr bwMode="auto">
          <a:xfrm>
            <a:off x="1513367" y="3765884"/>
            <a:ext cx="1256732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2" name="矩形 21"/>
          <p:cNvSpPr/>
          <p:nvPr/>
        </p:nvSpPr>
        <p:spPr>
          <a:xfrm>
            <a:off x="1083715" y="1443590"/>
            <a:ext cx="3663930" cy="523220"/>
          </a:xfrm>
          <a:prstGeom prst="rect">
            <a:avLst/>
          </a:prstGeom>
          <a:noFill/>
        </p:spPr>
        <p:txBody>
          <a:bodyPr wrap="square" lIns="91440" tIns="45720" rIns="91440" bIns="45720">
            <a:spAutoFit/>
          </a:bodyPr>
          <a:lstStyle/>
          <a:p>
            <a:pPr algn="ctr"/>
            <a:r>
              <a:rPr lang="en-US" altLang="zh-CN" sz="28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2. </a:t>
            </a:r>
            <a:r>
              <a:rPr lang="zh-CN" altLang="en-US" sz="28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模型预测</a:t>
            </a:r>
            <a:endParaRPr lang="zh-CN" altLang="en-US" sz="2800" b="1" cap="none" spc="0" dirty="0">
              <a:ln w="0"/>
              <a:solidFill>
                <a:srgbClr val="EE534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矩形 7"/>
          <p:cNvSpPr/>
          <p:nvPr/>
        </p:nvSpPr>
        <p:spPr>
          <a:xfrm>
            <a:off x="1949470" y="2842554"/>
            <a:ext cx="3943330" cy="1477328"/>
          </a:xfrm>
          <a:prstGeom prst="rect">
            <a:avLst/>
          </a:prstGeom>
        </p:spPr>
        <p:txBody>
          <a:bodyPr wrap="square">
            <a:spAutoFit/>
          </a:bodyPr>
          <a:lstStyle/>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考虑到数据样本数小</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，维度高，试</a:t>
            </a:r>
            <a:endPar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采用</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SVM</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并选取径向</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机</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核</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RBF</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线性核</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(Linear)</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、多项式核</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(Poly)</a:t>
            </a:r>
          </a:p>
          <a:p>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三种核函数进行预测。</a:t>
            </a:r>
            <a:endPar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矩形 3"/>
          <p:cNvSpPr/>
          <p:nvPr/>
        </p:nvSpPr>
        <p:spPr>
          <a:xfrm>
            <a:off x="1949470" y="4964795"/>
            <a:ext cx="6673830" cy="861774"/>
          </a:xfrm>
          <a:prstGeom prst="rect">
            <a:avLst/>
          </a:prstGeom>
        </p:spPr>
        <p:txBody>
          <a:bodyPr wrap="square">
            <a:spAutoFit/>
          </a:bodyPr>
          <a:lstStyle/>
          <a:p>
            <a:r>
              <a:rPr lang="en-US" altLang="zh-CN" sz="1600" dirty="0" smtClean="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16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MSE </a:t>
            </a:r>
            <a:r>
              <a:rPr lang="zh-CN" altLang="en-US" sz="16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of rbf : </a:t>
            </a:r>
            <a:r>
              <a:rPr lang="en-US" altLang="zh-CN" sz="1600" dirty="0" smtClean="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0.6978 </a:t>
            </a:r>
          </a:p>
          <a:p>
            <a:r>
              <a:rPr lang="en-US" altLang="zh-CN" sz="1600" dirty="0" smtClean="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RMSE </a:t>
            </a:r>
            <a:r>
              <a:rPr lang="zh-CN" altLang="en-US" sz="1600" dirty="0" smtClean="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of linear : </a:t>
            </a:r>
            <a:r>
              <a:rPr lang="en-US" altLang="zh-CN" sz="1600" dirty="0" smtClean="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0.1148</a:t>
            </a:r>
          </a:p>
          <a:p>
            <a:r>
              <a:rPr lang="en-US" altLang="zh-CN" sz="1600" dirty="0" smtClean="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RMSE </a:t>
            </a:r>
            <a:r>
              <a:rPr lang="zh-CN" altLang="en-US" sz="1600" dirty="0" smtClean="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of </a:t>
            </a:r>
            <a:r>
              <a:rPr lang="zh-CN" altLang="en-US" sz="16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poly : </a:t>
            </a:r>
            <a:r>
              <a:rPr lang="en-US" altLang="zh-CN" sz="1600" dirty="0" smtClean="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0.6978</a:t>
            </a:r>
            <a:endParaRPr lang="zh-CN" altLang="en-US" sz="16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2327" y="1584164"/>
            <a:ext cx="5852171" cy="399410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8913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PicPr>
            <a:picLocks noChangeAspect="1"/>
          </p:cNvPicPr>
          <p:nvPr/>
        </p:nvPicPr>
        <p:blipFill rotWithShape="1">
          <a:blip r:embed="rId2" cstate="print">
            <a:extLst>
              <a:ext uri="{28A0092B-C50C-407E-A947-70E740481C1C}">
                <a14:useLocalDpi xmlns:a14="http://schemas.microsoft.com/office/drawing/2010/main" val="0"/>
              </a:ext>
            </a:extLst>
          </a:blip>
          <a:srcRect l="1" t="28217" r="-29" b="26945"/>
          <a:stretch/>
        </p:blipFill>
        <p:spPr>
          <a:xfrm>
            <a:off x="0" y="1935126"/>
            <a:ext cx="12195544" cy="3075024"/>
          </a:xfrm>
          <a:prstGeom prst="rect">
            <a:avLst/>
          </a:prstGeom>
        </p:spPr>
      </p:pic>
      <p:sp>
        <p:nvSpPr>
          <p:cNvPr id="10" name="圆角矩形 9"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668263" y="-1047043"/>
            <a:ext cx="2988254" cy="3962381"/>
          </a:xfrm>
          <a:prstGeom prst="roundRect">
            <a:avLst>
              <a:gd name="adj" fmla="val 12431"/>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p>
          <a:p>
            <a:pPr algn="ctr"/>
            <a:endParaRPr lang="en-US" altLang="zh-CN" sz="3600" dirty="0"/>
          </a:p>
          <a:p>
            <a:pPr algn="ctr"/>
            <a:r>
              <a:rPr lang="en-US" altLang="zh-CN" sz="5400" dirty="0"/>
              <a:t>PART</a:t>
            </a:r>
            <a:r>
              <a:rPr lang="en-US" altLang="zh-CN" sz="3600" dirty="0"/>
              <a:t> </a:t>
            </a:r>
          </a:p>
          <a:p>
            <a:pPr algn="ctr"/>
            <a:r>
              <a:rPr lang="en-US" altLang="zh-CN" sz="11500" dirty="0"/>
              <a:t>01</a:t>
            </a:r>
          </a:p>
        </p:txBody>
      </p:sp>
      <p:sp>
        <p:nvSpPr>
          <p:cNvPr id="11" name="矩形 1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2865093" y="3478989"/>
            <a:ext cx="6594593"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0" dirty="0" smtClean="0">
                <a:solidFill>
                  <a:schemeClr val="bg1"/>
                </a:solidFill>
                <a:ea typeface="Microsoft YaHei UI" panose="020B0503020204020204" pitchFamily="34" charset="-122"/>
              </a:rPr>
              <a:t>背景介绍</a:t>
            </a:r>
            <a:endParaRPr lang="zh-CN" altLang="en-US" sz="6000" dirty="0">
              <a:solidFill>
                <a:schemeClr val="bg1"/>
              </a:solidFill>
              <a:ea typeface="Microsoft YaHei UI" panose="020B0503020204020204" pitchFamily="34" charset="-122"/>
            </a:endParaRPr>
          </a:p>
        </p:txBody>
      </p:sp>
      <p:sp>
        <p:nvSpPr>
          <p:cNvPr id="12" name="TextBox 62"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txBox="1"/>
          <p:nvPr/>
        </p:nvSpPr>
        <p:spPr>
          <a:xfrm>
            <a:off x="3237458" y="4228251"/>
            <a:ext cx="5879245" cy="369332"/>
          </a:xfrm>
          <a:prstGeom prst="rect">
            <a:avLst/>
          </a:prstGeom>
          <a:noFill/>
          <a:effectLst/>
        </p:spPr>
        <p:txBody>
          <a:bodyPr wrap="square" rtlCol="0">
            <a:spAutoFit/>
          </a:bodyPr>
          <a:lstStyle/>
          <a:p>
            <a:pPr algn="ctr"/>
            <a:r>
              <a:rPr lang="en-US" altLang="zh-CN" dirty="0">
                <a:solidFill>
                  <a:schemeClr val="bg1"/>
                </a:solidFill>
                <a:ea typeface="Microsoft JhengHei Light" panose="020B0304030504040204" pitchFamily="34" charset="-120"/>
                <a:cs typeface="Helvetica" panose="020B0604020202020204" pitchFamily="34" charset="0"/>
              </a:rPr>
              <a:t>Background Introduction</a:t>
            </a:r>
          </a:p>
        </p:txBody>
      </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Tree>
    <p:extLst>
      <p:ext uri="{BB962C8B-B14F-4D97-AF65-F5344CB8AC3E}">
        <p14:creationId xmlns:p14="http://schemas.microsoft.com/office/powerpoint/2010/main" val="1397013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PicPr>
            <a:picLocks noChangeAspect="1"/>
          </p:cNvPicPr>
          <p:nvPr/>
        </p:nvPicPr>
        <p:blipFill rotWithShape="1">
          <a:blip r:embed="rId2" cstate="print">
            <a:extLst>
              <a:ext uri="{28A0092B-C50C-407E-A947-70E740481C1C}">
                <a14:useLocalDpi xmlns:a14="http://schemas.microsoft.com/office/drawing/2010/main" val="0"/>
              </a:ext>
            </a:extLst>
          </a:blip>
          <a:srcRect l="1" t="28217" r="-29" b="26945"/>
          <a:stretch/>
        </p:blipFill>
        <p:spPr>
          <a:xfrm>
            <a:off x="0" y="1935126"/>
            <a:ext cx="12195544" cy="3075024"/>
          </a:xfrm>
          <a:prstGeom prst="rect">
            <a:avLst/>
          </a:prstGeom>
        </p:spPr>
      </p:pic>
      <p:sp>
        <p:nvSpPr>
          <p:cNvPr id="7" name="圆角矩形 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668263" y="-1047043"/>
            <a:ext cx="2988254" cy="3962381"/>
          </a:xfrm>
          <a:prstGeom prst="roundRect">
            <a:avLst>
              <a:gd name="adj" fmla="val 12431"/>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p>
          <a:p>
            <a:pPr algn="ctr"/>
            <a:endParaRPr lang="en-US" altLang="zh-CN" sz="3600" dirty="0"/>
          </a:p>
          <a:p>
            <a:pPr algn="ctr"/>
            <a:r>
              <a:rPr lang="en-US" altLang="zh-CN" sz="5400" dirty="0"/>
              <a:t>PART</a:t>
            </a:r>
            <a:r>
              <a:rPr lang="en-US" altLang="zh-CN" sz="3600" dirty="0"/>
              <a:t> </a:t>
            </a:r>
          </a:p>
          <a:p>
            <a:pPr algn="ctr"/>
            <a:r>
              <a:rPr lang="en-US" altLang="zh-CN" sz="11500" dirty="0"/>
              <a:t>04</a:t>
            </a:r>
          </a:p>
        </p:txBody>
      </p:sp>
      <p:sp>
        <p:nvSpPr>
          <p:cNvPr id="9" name="矩形 8"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2865093" y="3478989"/>
            <a:ext cx="6594593"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0" dirty="0" smtClean="0">
                <a:solidFill>
                  <a:schemeClr val="bg1"/>
                </a:solidFill>
                <a:ea typeface="Microsoft YaHei UI" panose="020B0503020204020204" pitchFamily="34" charset="-122"/>
              </a:rPr>
              <a:t>预测精度对比</a:t>
            </a:r>
            <a:endParaRPr lang="zh-CN" altLang="en-US" sz="6000" dirty="0">
              <a:solidFill>
                <a:schemeClr val="bg1"/>
              </a:solidFill>
              <a:ea typeface="Microsoft YaHei UI" panose="020B0503020204020204" pitchFamily="34" charset="-122"/>
            </a:endParaRPr>
          </a:p>
        </p:txBody>
      </p:sp>
      <p:sp>
        <p:nvSpPr>
          <p:cNvPr id="10" name="TextBox 62"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txBox="1"/>
          <p:nvPr/>
        </p:nvSpPr>
        <p:spPr>
          <a:xfrm>
            <a:off x="3237458" y="4228251"/>
            <a:ext cx="5879245" cy="400110"/>
          </a:xfrm>
          <a:prstGeom prst="rect">
            <a:avLst/>
          </a:prstGeom>
          <a:noFill/>
          <a:effectLst/>
        </p:spPr>
        <p:txBody>
          <a:bodyPr wrap="square" rtlCol="0">
            <a:spAutoFit/>
          </a:bodyPr>
          <a:lstStyle/>
          <a:p>
            <a:pPr algn="ctr"/>
            <a:r>
              <a:rPr lang="en-US" altLang="zh-CN" sz="2000" dirty="0">
                <a:solidFill>
                  <a:schemeClr val="bg1"/>
                </a:solidFill>
                <a:ea typeface="Microsoft JhengHei Light" panose="020B0304030504040204" pitchFamily="34" charset="-120"/>
                <a:cs typeface="Helvetica" panose="020B0604020202020204" pitchFamily="34" charset="0"/>
              </a:rPr>
              <a:t>Prediction Accuracy Comparison</a:t>
            </a:r>
          </a:p>
        </p:txBody>
      </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Tree>
    <p:extLst>
      <p:ext uri="{BB962C8B-B14F-4D97-AF65-F5344CB8AC3E}">
        <p14:creationId xmlns:p14="http://schemas.microsoft.com/office/powerpoint/2010/main" val="18708399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8209128" y="4694749"/>
            <a:ext cx="3082984" cy="1244829"/>
            <a:chOff x="8209128" y="2133802"/>
            <a:chExt cx="3082984" cy="1244829"/>
          </a:xfrm>
        </p:grpSpPr>
        <p:sp>
          <p:nvSpPr>
            <p:cNvPr id="43" name="Rectangle 89"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8256355" y="2547634"/>
              <a:ext cx="3035757" cy="830997"/>
            </a:xfrm>
            <a:prstGeom prst="rect">
              <a:avLst/>
            </a:prstGeom>
          </p:spPr>
          <p:txBody>
            <a:bodyPr wrap="square">
              <a:spAutoFit/>
            </a:bodyPr>
            <a:lstStyle/>
            <a:p>
              <a:r>
                <a:rPr lang="en-US" altLang="zh-CN" sz="16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RMSE </a:t>
              </a:r>
              <a:r>
                <a:rPr lang="zh-CN" altLang="en-US" sz="16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of rbf : </a:t>
              </a:r>
              <a:r>
                <a:rPr lang="en-US" altLang="zh-CN" sz="16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0.6978 </a:t>
              </a:r>
            </a:p>
            <a:p>
              <a:r>
                <a:rPr lang="en-US" altLang="zh-CN" sz="16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RMSE </a:t>
              </a:r>
              <a:r>
                <a:rPr lang="zh-CN" altLang="en-US" sz="16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of linear : </a:t>
              </a:r>
              <a:r>
                <a:rPr lang="en-US" altLang="zh-CN" sz="16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0.1148</a:t>
              </a:r>
            </a:p>
            <a:p>
              <a:r>
                <a:rPr lang="en-US" altLang="zh-CN" sz="16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RMSE </a:t>
              </a:r>
              <a:r>
                <a:rPr lang="zh-CN" altLang="en-US" sz="16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of poly : </a:t>
              </a:r>
              <a:r>
                <a:rPr lang="en-US" altLang="zh-CN" sz="16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0.6978</a:t>
              </a:r>
              <a:endParaRPr lang="zh-CN" altLang="en-US" sz="16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 name="矩形 48"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8209128" y="2133802"/>
              <a:ext cx="1853392" cy="369332"/>
            </a:xfrm>
            <a:prstGeom prst="rect">
              <a:avLst/>
            </a:prstGeom>
          </p:spPr>
          <p:txBody>
            <a:bodyPr wrap="none">
              <a:spAutoFit/>
            </a:bodyPr>
            <a:lstStyle/>
            <a:p>
              <a:r>
                <a:rPr lang="zh-CN" altLang="en-US" b="1" dirty="0">
                  <a:solidFill>
                    <a:schemeClr val="tx1">
                      <a:lumMod val="75000"/>
                      <a:lumOff val="25000"/>
                    </a:schemeClr>
                  </a:solidFill>
                  <a:ea typeface="Dotum" panose="020B0600000101010101" pitchFamily="34" charset="-127"/>
                  <a:cs typeface="Segoe UI Semilight" panose="020B0402040204020203" pitchFamily="34" charset="0"/>
                </a:rPr>
                <a:t>支持向量机模型</a:t>
              </a:r>
              <a:r>
                <a:rPr lang="en-US" altLang="zh-CN" b="1" dirty="0">
                  <a:solidFill>
                    <a:schemeClr val="tx1">
                      <a:lumMod val="75000"/>
                      <a:lumOff val="25000"/>
                    </a:schemeClr>
                  </a:solidFill>
                  <a:ea typeface="Dotum" panose="020B0600000101010101" pitchFamily="34" charset="-127"/>
                  <a:cs typeface="Segoe UI Semilight" panose="020B0402040204020203" pitchFamily="34" charset="0"/>
                </a:rPr>
                <a:t> </a:t>
              </a:r>
              <a:endParaRPr lang="zh-CN" altLang="en-US" b="1" dirty="0">
                <a:solidFill>
                  <a:schemeClr val="tx1">
                    <a:lumMod val="75000"/>
                    <a:lumOff val="25000"/>
                  </a:schemeClr>
                </a:solidFill>
                <a:ea typeface="Dotum" panose="020B0600000101010101" pitchFamily="34" charset="-127"/>
                <a:cs typeface="Segoe UI Semilight" panose="020B0402040204020203" pitchFamily="34" charset="0"/>
              </a:endParaRPr>
            </a:p>
          </p:txBody>
        </p:sp>
      </p:grpSp>
      <p:grpSp>
        <p:nvGrpSpPr>
          <p:cNvPr id="6" name="Group 8"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7022862" y="3185067"/>
            <a:ext cx="1125797" cy="1277819"/>
            <a:chOff x="7069950" y="2154528"/>
            <a:chExt cx="1033686" cy="1173270"/>
          </a:xfrm>
          <a:effectLst>
            <a:outerShdw blurRad="127000" sx="102000" sy="102000" algn="ctr" rotWithShape="0">
              <a:prstClr val="black">
                <a:alpha val="30000"/>
              </a:prstClr>
            </a:outerShdw>
          </a:effectLst>
        </p:grpSpPr>
        <p:sp>
          <p:nvSpPr>
            <p:cNvPr id="37" name="Freeform 75"/>
            <p:cNvSpPr>
              <a:spLocks/>
            </p:cNvSpPr>
            <p:nvPr/>
          </p:nvSpPr>
          <p:spPr bwMode="auto">
            <a:xfrm rot="5400000">
              <a:off x="6706526" y="2517952"/>
              <a:ext cx="1173270" cy="446421"/>
            </a:xfrm>
            <a:custGeom>
              <a:avLst/>
              <a:gdLst>
                <a:gd name="T0" fmla="*/ 465 w 933"/>
                <a:gd name="T1" fmla="*/ 0 h 355"/>
                <a:gd name="T2" fmla="*/ 0 w 933"/>
                <a:gd name="T3" fmla="*/ 177 h 355"/>
                <a:gd name="T4" fmla="*/ 465 w 933"/>
                <a:gd name="T5" fmla="*/ 355 h 355"/>
                <a:gd name="T6" fmla="*/ 933 w 933"/>
                <a:gd name="T7" fmla="*/ 177 h 355"/>
                <a:gd name="T8" fmla="*/ 465 w 933"/>
                <a:gd name="T9" fmla="*/ 0 h 355"/>
              </a:gdLst>
              <a:ahLst/>
              <a:cxnLst>
                <a:cxn ang="0">
                  <a:pos x="T0" y="T1"/>
                </a:cxn>
                <a:cxn ang="0">
                  <a:pos x="T2" y="T3"/>
                </a:cxn>
                <a:cxn ang="0">
                  <a:pos x="T4" y="T5"/>
                </a:cxn>
                <a:cxn ang="0">
                  <a:pos x="T6" y="T7"/>
                </a:cxn>
                <a:cxn ang="0">
                  <a:pos x="T8" y="T9"/>
                </a:cxn>
              </a:cxnLst>
              <a:rect l="0" t="0" r="r" b="b"/>
              <a:pathLst>
                <a:path w="933" h="355">
                  <a:moveTo>
                    <a:pt x="465" y="0"/>
                  </a:moveTo>
                  <a:lnTo>
                    <a:pt x="0" y="177"/>
                  </a:lnTo>
                  <a:lnTo>
                    <a:pt x="465" y="355"/>
                  </a:lnTo>
                  <a:lnTo>
                    <a:pt x="933" y="177"/>
                  </a:lnTo>
                  <a:lnTo>
                    <a:pt x="465"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38" name="Freeform 76"/>
            <p:cNvSpPr>
              <a:spLocks/>
            </p:cNvSpPr>
            <p:nvPr/>
          </p:nvSpPr>
          <p:spPr bwMode="auto">
            <a:xfrm rot="5400000">
              <a:off x="7406338" y="2041981"/>
              <a:ext cx="584749" cy="809844"/>
            </a:xfrm>
            <a:custGeom>
              <a:avLst/>
              <a:gdLst>
                <a:gd name="T0" fmla="*/ 465 w 465"/>
                <a:gd name="T1" fmla="*/ 467 h 644"/>
                <a:gd name="T2" fmla="*/ 0 w 465"/>
                <a:gd name="T3" fmla="*/ 644 h 644"/>
                <a:gd name="T4" fmla="*/ 0 w 465"/>
                <a:gd name="T5" fmla="*/ 280 h 644"/>
                <a:gd name="T6" fmla="*/ 465 w 465"/>
                <a:gd name="T7" fmla="*/ 0 h 644"/>
                <a:gd name="T8" fmla="*/ 465 w 465"/>
                <a:gd name="T9" fmla="*/ 467 h 644"/>
              </a:gdLst>
              <a:ahLst/>
              <a:cxnLst>
                <a:cxn ang="0">
                  <a:pos x="T0" y="T1"/>
                </a:cxn>
                <a:cxn ang="0">
                  <a:pos x="T2" y="T3"/>
                </a:cxn>
                <a:cxn ang="0">
                  <a:pos x="T4" y="T5"/>
                </a:cxn>
                <a:cxn ang="0">
                  <a:pos x="T6" y="T7"/>
                </a:cxn>
                <a:cxn ang="0">
                  <a:pos x="T8" y="T9"/>
                </a:cxn>
              </a:cxnLst>
              <a:rect l="0" t="0" r="r" b="b"/>
              <a:pathLst>
                <a:path w="465" h="644">
                  <a:moveTo>
                    <a:pt x="465" y="467"/>
                  </a:moveTo>
                  <a:lnTo>
                    <a:pt x="0" y="644"/>
                  </a:lnTo>
                  <a:lnTo>
                    <a:pt x="0" y="280"/>
                  </a:lnTo>
                  <a:lnTo>
                    <a:pt x="465" y="0"/>
                  </a:lnTo>
                  <a:lnTo>
                    <a:pt x="465" y="467"/>
                  </a:lnTo>
                  <a:close/>
                </a:path>
              </a:pathLst>
            </a:custGeom>
            <a:solidFill>
              <a:srgbClr val="EE534F"/>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39" name="Freeform 77"/>
            <p:cNvSpPr>
              <a:spLocks/>
            </p:cNvSpPr>
            <p:nvPr/>
          </p:nvSpPr>
          <p:spPr bwMode="auto">
            <a:xfrm rot="5400000">
              <a:off x="7404453" y="2628615"/>
              <a:ext cx="588521" cy="809844"/>
            </a:xfrm>
            <a:custGeom>
              <a:avLst/>
              <a:gdLst>
                <a:gd name="T0" fmla="*/ 0 w 468"/>
                <a:gd name="T1" fmla="*/ 467 h 644"/>
                <a:gd name="T2" fmla="*/ 468 w 468"/>
                <a:gd name="T3" fmla="*/ 644 h 644"/>
                <a:gd name="T4" fmla="*/ 468 w 468"/>
                <a:gd name="T5" fmla="*/ 280 h 644"/>
                <a:gd name="T6" fmla="*/ 0 w 468"/>
                <a:gd name="T7" fmla="*/ 0 h 644"/>
                <a:gd name="T8" fmla="*/ 0 w 468"/>
                <a:gd name="T9" fmla="*/ 467 h 644"/>
              </a:gdLst>
              <a:ahLst/>
              <a:cxnLst>
                <a:cxn ang="0">
                  <a:pos x="T0" y="T1"/>
                </a:cxn>
                <a:cxn ang="0">
                  <a:pos x="T2" y="T3"/>
                </a:cxn>
                <a:cxn ang="0">
                  <a:pos x="T4" y="T5"/>
                </a:cxn>
                <a:cxn ang="0">
                  <a:pos x="T6" y="T7"/>
                </a:cxn>
                <a:cxn ang="0">
                  <a:pos x="T8" y="T9"/>
                </a:cxn>
              </a:cxnLst>
              <a:rect l="0" t="0" r="r" b="b"/>
              <a:pathLst>
                <a:path w="468" h="644">
                  <a:moveTo>
                    <a:pt x="0" y="467"/>
                  </a:moveTo>
                  <a:lnTo>
                    <a:pt x="468" y="644"/>
                  </a:lnTo>
                  <a:lnTo>
                    <a:pt x="468" y="280"/>
                  </a:lnTo>
                  <a:lnTo>
                    <a:pt x="0" y="0"/>
                  </a:lnTo>
                  <a:lnTo>
                    <a:pt x="0" y="467"/>
                  </a:lnTo>
                  <a:close/>
                </a:path>
              </a:pathLst>
            </a:custGeom>
            <a:solidFill>
              <a:srgbClr val="EE534F"/>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40" name="Freeform 83"/>
            <p:cNvSpPr>
              <a:spLocks/>
            </p:cNvSpPr>
            <p:nvPr/>
          </p:nvSpPr>
          <p:spPr bwMode="auto">
            <a:xfrm rot="5400000">
              <a:off x="7804344" y="2446274"/>
              <a:ext cx="10060" cy="588521"/>
            </a:xfrm>
            <a:custGeom>
              <a:avLst/>
              <a:gdLst>
                <a:gd name="T0" fmla="*/ 8 w 8"/>
                <a:gd name="T1" fmla="*/ 468 h 468"/>
                <a:gd name="T2" fmla="*/ 0 w 8"/>
                <a:gd name="T3" fmla="*/ 468 h 468"/>
                <a:gd name="T4" fmla="*/ 0 w 8"/>
                <a:gd name="T5" fmla="*/ 2 h 468"/>
                <a:gd name="T6" fmla="*/ 3 w 8"/>
                <a:gd name="T7" fmla="*/ 0 h 468"/>
                <a:gd name="T8" fmla="*/ 8 w 8"/>
                <a:gd name="T9" fmla="*/ 2 h 468"/>
                <a:gd name="T10" fmla="*/ 8 w 8"/>
                <a:gd name="T11" fmla="*/ 468 h 468"/>
              </a:gdLst>
              <a:ahLst/>
              <a:cxnLst>
                <a:cxn ang="0">
                  <a:pos x="T0" y="T1"/>
                </a:cxn>
                <a:cxn ang="0">
                  <a:pos x="T2" y="T3"/>
                </a:cxn>
                <a:cxn ang="0">
                  <a:pos x="T4" y="T5"/>
                </a:cxn>
                <a:cxn ang="0">
                  <a:pos x="T6" y="T7"/>
                </a:cxn>
                <a:cxn ang="0">
                  <a:pos x="T8" y="T9"/>
                </a:cxn>
                <a:cxn ang="0">
                  <a:pos x="T10" y="T11"/>
                </a:cxn>
              </a:cxnLst>
              <a:rect l="0" t="0" r="r" b="b"/>
              <a:pathLst>
                <a:path w="8" h="468">
                  <a:moveTo>
                    <a:pt x="8" y="468"/>
                  </a:moveTo>
                  <a:lnTo>
                    <a:pt x="0" y="468"/>
                  </a:lnTo>
                  <a:lnTo>
                    <a:pt x="0" y="2"/>
                  </a:lnTo>
                  <a:lnTo>
                    <a:pt x="3" y="0"/>
                  </a:lnTo>
                  <a:lnTo>
                    <a:pt x="8" y="2"/>
                  </a:lnTo>
                  <a:lnTo>
                    <a:pt x="8" y="468"/>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41" name="Freeform 88"/>
            <p:cNvSpPr>
              <a:spLocks/>
            </p:cNvSpPr>
            <p:nvPr/>
          </p:nvSpPr>
          <p:spPr bwMode="auto">
            <a:xfrm rot="5400000">
              <a:off x="7337803" y="2561965"/>
              <a:ext cx="1173270" cy="358395"/>
            </a:xfrm>
            <a:custGeom>
              <a:avLst/>
              <a:gdLst>
                <a:gd name="T0" fmla="*/ 465 w 933"/>
                <a:gd name="T1" fmla="*/ 0 h 285"/>
                <a:gd name="T2" fmla="*/ 0 w 933"/>
                <a:gd name="T3" fmla="*/ 280 h 285"/>
                <a:gd name="T4" fmla="*/ 0 w 933"/>
                <a:gd name="T5" fmla="*/ 285 h 285"/>
                <a:gd name="T6" fmla="*/ 465 w 933"/>
                <a:gd name="T7" fmla="*/ 10 h 285"/>
                <a:gd name="T8" fmla="*/ 933 w 933"/>
                <a:gd name="T9" fmla="*/ 285 h 285"/>
                <a:gd name="T10" fmla="*/ 933 w 933"/>
                <a:gd name="T11" fmla="*/ 280 h 285"/>
                <a:gd name="T12" fmla="*/ 465 w 933"/>
                <a:gd name="T13" fmla="*/ 0 h 285"/>
              </a:gdLst>
              <a:ahLst/>
              <a:cxnLst>
                <a:cxn ang="0">
                  <a:pos x="T0" y="T1"/>
                </a:cxn>
                <a:cxn ang="0">
                  <a:pos x="T2" y="T3"/>
                </a:cxn>
                <a:cxn ang="0">
                  <a:pos x="T4" y="T5"/>
                </a:cxn>
                <a:cxn ang="0">
                  <a:pos x="T6" y="T7"/>
                </a:cxn>
                <a:cxn ang="0">
                  <a:pos x="T8" y="T9"/>
                </a:cxn>
                <a:cxn ang="0">
                  <a:pos x="T10" y="T11"/>
                </a:cxn>
                <a:cxn ang="0">
                  <a:pos x="T12" y="T13"/>
                </a:cxn>
              </a:cxnLst>
              <a:rect l="0" t="0" r="r" b="b"/>
              <a:pathLst>
                <a:path w="933" h="285">
                  <a:moveTo>
                    <a:pt x="465" y="0"/>
                  </a:moveTo>
                  <a:lnTo>
                    <a:pt x="0" y="280"/>
                  </a:lnTo>
                  <a:lnTo>
                    <a:pt x="0" y="285"/>
                  </a:lnTo>
                  <a:lnTo>
                    <a:pt x="465" y="10"/>
                  </a:lnTo>
                  <a:lnTo>
                    <a:pt x="933" y="285"/>
                  </a:lnTo>
                  <a:lnTo>
                    <a:pt x="933" y="280"/>
                  </a:lnTo>
                  <a:lnTo>
                    <a:pt x="465"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42" name="Freeform 89"/>
            <p:cNvSpPr>
              <a:spLocks/>
            </p:cNvSpPr>
            <p:nvPr/>
          </p:nvSpPr>
          <p:spPr bwMode="auto">
            <a:xfrm rot="5400000">
              <a:off x="6822219" y="2626099"/>
              <a:ext cx="1173270" cy="230127"/>
            </a:xfrm>
            <a:custGeom>
              <a:avLst/>
              <a:gdLst>
                <a:gd name="T0" fmla="*/ 0 w 933"/>
                <a:gd name="T1" fmla="*/ 183 h 183"/>
                <a:gd name="T2" fmla="*/ 462 w 933"/>
                <a:gd name="T3" fmla="*/ 7 h 183"/>
                <a:gd name="T4" fmla="*/ 470 w 933"/>
                <a:gd name="T5" fmla="*/ 7 h 183"/>
                <a:gd name="T6" fmla="*/ 933 w 933"/>
                <a:gd name="T7" fmla="*/ 183 h 183"/>
                <a:gd name="T8" fmla="*/ 933 w 933"/>
                <a:gd name="T9" fmla="*/ 178 h 183"/>
                <a:gd name="T10" fmla="*/ 470 w 933"/>
                <a:gd name="T11" fmla="*/ 0 h 183"/>
                <a:gd name="T12" fmla="*/ 462 w 933"/>
                <a:gd name="T13" fmla="*/ 0 h 183"/>
                <a:gd name="T14" fmla="*/ 0 w 933"/>
                <a:gd name="T15" fmla="*/ 178 h 183"/>
                <a:gd name="T16" fmla="*/ 0 w 933"/>
                <a:gd name="T1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183">
                  <a:moveTo>
                    <a:pt x="0" y="183"/>
                  </a:moveTo>
                  <a:lnTo>
                    <a:pt x="462" y="7"/>
                  </a:lnTo>
                  <a:lnTo>
                    <a:pt x="470" y="7"/>
                  </a:lnTo>
                  <a:lnTo>
                    <a:pt x="933" y="183"/>
                  </a:lnTo>
                  <a:lnTo>
                    <a:pt x="933" y="178"/>
                  </a:lnTo>
                  <a:lnTo>
                    <a:pt x="470" y="0"/>
                  </a:lnTo>
                  <a:lnTo>
                    <a:pt x="462" y="0"/>
                  </a:lnTo>
                  <a:lnTo>
                    <a:pt x="0" y="178"/>
                  </a:lnTo>
                  <a:lnTo>
                    <a:pt x="0" y="183"/>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grpSp>
      <p:grpSp>
        <p:nvGrpSpPr>
          <p:cNvPr id="8" name="Group 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6291510" y="2800215"/>
            <a:ext cx="999792" cy="2046152"/>
            <a:chOff x="6398435" y="1801164"/>
            <a:chExt cx="917991" cy="1878740"/>
          </a:xfrm>
          <a:effectLst>
            <a:outerShdw blurRad="127000" sx="102000" sy="102000" algn="ctr" rotWithShape="0">
              <a:prstClr val="black">
                <a:alpha val="30000"/>
              </a:prstClr>
            </a:outerShdw>
          </a:effectLst>
        </p:grpSpPr>
        <p:sp>
          <p:nvSpPr>
            <p:cNvPr id="31" name="Freeform 78"/>
            <p:cNvSpPr>
              <a:spLocks/>
            </p:cNvSpPr>
            <p:nvPr/>
          </p:nvSpPr>
          <p:spPr bwMode="auto">
            <a:xfrm rot="5400000">
              <a:off x="5599908" y="2599692"/>
              <a:ext cx="1878739" cy="281685"/>
            </a:xfrm>
            <a:custGeom>
              <a:avLst/>
              <a:gdLst>
                <a:gd name="T0" fmla="*/ 746 w 1494"/>
                <a:gd name="T1" fmla="*/ 0 h 224"/>
                <a:gd name="T2" fmla="*/ 0 w 1494"/>
                <a:gd name="T3" fmla="*/ 111 h 224"/>
                <a:gd name="T4" fmla="*/ 746 w 1494"/>
                <a:gd name="T5" fmla="*/ 224 h 224"/>
                <a:gd name="T6" fmla="*/ 1494 w 1494"/>
                <a:gd name="T7" fmla="*/ 111 h 224"/>
                <a:gd name="T8" fmla="*/ 746 w 1494"/>
                <a:gd name="T9" fmla="*/ 0 h 224"/>
              </a:gdLst>
              <a:ahLst/>
              <a:cxnLst>
                <a:cxn ang="0">
                  <a:pos x="T0" y="T1"/>
                </a:cxn>
                <a:cxn ang="0">
                  <a:pos x="T2" y="T3"/>
                </a:cxn>
                <a:cxn ang="0">
                  <a:pos x="T4" y="T5"/>
                </a:cxn>
                <a:cxn ang="0">
                  <a:pos x="T6" y="T7"/>
                </a:cxn>
                <a:cxn ang="0">
                  <a:pos x="T8" y="T9"/>
                </a:cxn>
              </a:cxnLst>
              <a:rect l="0" t="0" r="r" b="b"/>
              <a:pathLst>
                <a:path w="1494" h="224">
                  <a:moveTo>
                    <a:pt x="746" y="0"/>
                  </a:moveTo>
                  <a:lnTo>
                    <a:pt x="0" y="111"/>
                  </a:lnTo>
                  <a:lnTo>
                    <a:pt x="746" y="224"/>
                  </a:lnTo>
                  <a:lnTo>
                    <a:pt x="1494" y="111"/>
                  </a:lnTo>
                  <a:lnTo>
                    <a:pt x="74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32" name="Freeform 79"/>
            <p:cNvSpPr>
              <a:spLocks/>
            </p:cNvSpPr>
            <p:nvPr/>
          </p:nvSpPr>
          <p:spPr bwMode="auto">
            <a:xfrm rot="5400000">
              <a:off x="6459424" y="1882274"/>
              <a:ext cx="938111" cy="775892"/>
            </a:xfrm>
            <a:custGeom>
              <a:avLst/>
              <a:gdLst>
                <a:gd name="T0" fmla="*/ 746 w 746"/>
                <a:gd name="T1" fmla="*/ 506 h 617"/>
                <a:gd name="T2" fmla="*/ 0 w 746"/>
                <a:gd name="T3" fmla="*/ 617 h 617"/>
                <a:gd name="T4" fmla="*/ 0 w 746"/>
                <a:gd name="T5" fmla="*/ 224 h 617"/>
                <a:gd name="T6" fmla="*/ 746 w 746"/>
                <a:gd name="T7" fmla="*/ 0 h 617"/>
                <a:gd name="T8" fmla="*/ 746 w 746"/>
                <a:gd name="T9" fmla="*/ 506 h 617"/>
              </a:gdLst>
              <a:ahLst/>
              <a:cxnLst>
                <a:cxn ang="0">
                  <a:pos x="T0" y="T1"/>
                </a:cxn>
                <a:cxn ang="0">
                  <a:pos x="T2" y="T3"/>
                </a:cxn>
                <a:cxn ang="0">
                  <a:pos x="T4" y="T5"/>
                </a:cxn>
                <a:cxn ang="0">
                  <a:pos x="T6" y="T7"/>
                </a:cxn>
                <a:cxn ang="0">
                  <a:pos x="T8" y="T9"/>
                </a:cxn>
              </a:cxnLst>
              <a:rect l="0" t="0" r="r" b="b"/>
              <a:pathLst>
                <a:path w="746" h="617">
                  <a:moveTo>
                    <a:pt x="746" y="506"/>
                  </a:moveTo>
                  <a:lnTo>
                    <a:pt x="0" y="617"/>
                  </a:lnTo>
                  <a:lnTo>
                    <a:pt x="0" y="224"/>
                  </a:lnTo>
                  <a:lnTo>
                    <a:pt x="746" y="0"/>
                  </a:lnTo>
                  <a:lnTo>
                    <a:pt x="746" y="506"/>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33" name="Freeform 80"/>
            <p:cNvSpPr>
              <a:spLocks/>
            </p:cNvSpPr>
            <p:nvPr/>
          </p:nvSpPr>
          <p:spPr bwMode="auto">
            <a:xfrm rot="5400000">
              <a:off x="6458166" y="2821644"/>
              <a:ext cx="940627" cy="775892"/>
            </a:xfrm>
            <a:custGeom>
              <a:avLst/>
              <a:gdLst>
                <a:gd name="T0" fmla="*/ 0 w 748"/>
                <a:gd name="T1" fmla="*/ 506 h 617"/>
                <a:gd name="T2" fmla="*/ 748 w 748"/>
                <a:gd name="T3" fmla="*/ 617 h 617"/>
                <a:gd name="T4" fmla="*/ 748 w 748"/>
                <a:gd name="T5" fmla="*/ 224 h 617"/>
                <a:gd name="T6" fmla="*/ 0 w 748"/>
                <a:gd name="T7" fmla="*/ 0 h 617"/>
                <a:gd name="T8" fmla="*/ 0 w 748"/>
                <a:gd name="T9" fmla="*/ 506 h 617"/>
              </a:gdLst>
              <a:ahLst/>
              <a:cxnLst>
                <a:cxn ang="0">
                  <a:pos x="T0" y="T1"/>
                </a:cxn>
                <a:cxn ang="0">
                  <a:pos x="T2" y="T3"/>
                </a:cxn>
                <a:cxn ang="0">
                  <a:pos x="T4" y="T5"/>
                </a:cxn>
                <a:cxn ang="0">
                  <a:pos x="T6" y="T7"/>
                </a:cxn>
                <a:cxn ang="0">
                  <a:pos x="T8" y="T9"/>
                </a:cxn>
              </a:cxnLst>
              <a:rect l="0" t="0" r="r" b="b"/>
              <a:pathLst>
                <a:path w="748" h="617">
                  <a:moveTo>
                    <a:pt x="0" y="506"/>
                  </a:moveTo>
                  <a:lnTo>
                    <a:pt x="748" y="617"/>
                  </a:lnTo>
                  <a:lnTo>
                    <a:pt x="748" y="224"/>
                  </a:lnTo>
                  <a:lnTo>
                    <a:pt x="0" y="0"/>
                  </a:lnTo>
                  <a:lnTo>
                    <a:pt x="0" y="506"/>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34" name="Freeform 84"/>
            <p:cNvSpPr>
              <a:spLocks/>
            </p:cNvSpPr>
            <p:nvPr/>
          </p:nvSpPr>
          <p:spPr bwMode="auto">
            <a:xfrm rot="5400000">
              <a:off x="6993242" y="2422380"/>
              <a:ext cx="10060" cy="636306"/>
            </a:xfrm>
            <a:custGeom>
              <a:avLst/>
              <a:gdLst>
                <a:gd name="T0" fmla="*/ 8 w 8"/>
                <a:gd name="T1" fmla="*/ 506 h 506"/>
                <a:gd name="T2" fmla="*/ 0 w 8"/>
                <a:gd name="T3" fmla="*/ 506 h 506"/>
                <a:gd name="T4" fmla="*/ 0 w 8"/>
                <a:gd name="T5" fmla="*/ 1 h 506"/>
                <a:gd name="T6" fmla="*/ 3 w 8"/>
                <a:gd name="T7" fmla="*/ 0 h 506"/>
                <a:gd name="T8" fmla="*/ 8 w 8"/>
                <a:gd name="T9" fmla="*/ 1 h 506"/>
                <a:gd name="T10" fmla="*/ 8 w 8"/>
                <a:gd name="T11" fmla="*/ 506 h 506"/>
              </a:gdLst>
              <a:ahLst/>
              <a:cxnLst>
                <a:cxn ang="0">
                  <a:pos x="T0" y="T1"/>
                </a:cxn>
                <a:cxn ang="0">
                  <a:pos x="T2" y="T3"/>
                </a:cxn>
                <a:cxn ang="0">
                  <a:pos x="T4" y="T5"/>
                </a:cxn>
                <a:cxn ang="0">
                  <a:pos x="T6" y="T7"/>
                </a:cxn>
                <a:cxn ang="0">
                  <a:pos x="T8" y="T9"/>
                </a:cxn>
                <a:cxn ang="0">
                  <a:pos x="T10" y="T11"/>
                </a:cxn>
              </a:cxnLst>
              <a:rect l="0" t="0" r="r" b="b"/>
              <a:pathLst>
                <a:path w="8" h="506">
                  <a:moveTo>
                    <a:pt x="8" y="506"/>
                  </a:moveTo>
                  <a:lnTo>
                    <a:pt x="0" y="506"/>
                  </a:lnTo>
                  <a:lnTo>
                    <a:pt x="0" y="1"/>
                  </a:lnTo>
                  <a:lnTo>
                    <a:pt x="3" y="0"/>
                  </a:lnTo>
                  <a:lnTo>
                    <a:pt x="8" y="1"/>
                  </a:lnTo>
                  <a:lnTo>
                    <a:pt x="8" y="506"/>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35" name="Freeform 90"/>
            <p:cNvSpPr>
              <a:spLocks/>
            </p:cNvSpPr>
            <p:nvPr/>
          </p:nvSpPr>
          <p:spPr bwMode="auto">
            <a:xfrm rot="5400000">
              <a:off x="6231183" y="2594661"/>
              <a:ext cx="1878739" cy="291745"/>
            </a:xfrm>
            <a:custGeom>
              <a:avLst/>
              <a:gdLst>
                <a:gd name="T0" fmla="*/ 746 w 1494"/>
                <a:gd name="T1" fmla="*/ 0 h 232"/>
                <a:gd name="T2" fmla="*/ 0 w 1494"/>
                <a:gd name="T3" fmla="*/ 224 h 232"/>
                <a:gd name="T4" fmla="*/ 0 w 1494"/>
                <a:gd name="T5" fmla="*/ 232 h 232"/>
                <a:gd name="T6" fmla="*/ 746 w 1494"/>
                <a:gd name="T7" fmla="*/ 10 h 232"/>
                <a:gd name="T8" fmla="*/ 1494 w 1494"/>
                <a:gd name="T9" fmla="*/ 232 h 232"/>
                <a:gd name="T10" fmla="*/ 1494 w 1494"/>
                <a:gd name="T11" fmla="*/ 224 h 232"/>
                <a:gd name="T12" fmla="*/ 746 w 1494"/>
                <a:gd name="T13" fmla="*/ 0 h 232"/>
              </a:gdLst>
              <a:ahLst/>
              <a:cxnLst>
                <a:cxn ang="0">
                  <a:pos x="T0" y="T1"/>
                </a:cxn>
                <a:cxn ang="0">
                  <a:pos x="T2" y="T3"/>
                </a:cxn>
                <a:cxn ang="0">
                  <a:pos x="T4" y="T5"/>
                </a:cxn>
                <a:cxn ang="0">
                  <a:pos x="T6" y="T7"/>
                </a:cxn>
                <a:cxn ang="0">
                  <a:pos x="T8" y="T9"/>
                </a:cxn>
                <a:cxn ang="0">
                  <a:pos x="T10" y="T11"/>
                </a:cxn>
                <a:cxn ang="0">
                  <a:pos x="T12" y="T13"/>
                </a:cxn>
              </a:cxnLst>
              <a:rect l="0" t="0" r="r" b="b"/>
              <a:pathLst>
                <a:path w="1494" h="232">
                  <a:moveTo>
                    <a:pt x="746" y="0"/>
                  </a:moveTo>
                  <a:lnTo>
                    <a:pt x="0" y="224"/>
                  </a:lnTo>
                  <a:lnTo>
                    <a:pt x="0" y="232"/>
                  </a:lnTo>
                  <a:lnTo>
                    <a:pt x="746" y="10"/>
                  </a:lnTo>
                  <a:lnTo>
                    <a:pt x="1494" y="232"/>
                  </a:lnTo>
                  <a:lnTo>
                    <a:pt x="1494" y="224"/>
                  </a:lnTo>
                  <a:lnTo>
                    <a:pt x="746"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36" name="Freeform 91"/>
            <p:cNvSpPr>
              <a:spLocks/>
            </p:cNvSpPr>
            <p:nvPr/>
          </p:nvSpPr>
          <p:spPr bwMode="auto">
            <a:xfrm rot="5400000">
              <a:off x="5677874" y="2663825"/>
              <a:ext cx="1878739" cy="153417"/>
            </a:xfrm>
            <a:custGeom>
              <a:avLst/>
              <a:gdLst>
                <a:gd name="T0" fmla="*/ 743 w 1494"/>
                <a:gd name="T1" fmla="*/ 0 h 122"/>
                <a:gd name="T2" fmla="*/ 0 w 1494"/>
                <a:gd name="T3" fmla="*/ 113 h 122"/>
                <a:gd name="T4" fmla="*/ 0 w 1494"/>
                <a:gd name="T5" fmla="*/ 122 h 122"/>
                <a:gd name="T6" fmla="*/ 743 w 1494"/>
                <a:gd name="T7" fmla="*/ 11 h 122"/>
                <a:gd name="T8" fmla="*/ 751 w 1494"/>
                <a:gd name="T9" fmla="*/ 11 h 122"/>
                <a:gd name="T10" fmla="*/ 1494 w 1494"/>
                <a:gd name="T11" fmla="*/ 122 h 122"/>
                <a:gd name="T12" fmla="*/ 1494 w 1494"/>
                <a:gd name="T13" fmla="*/ 113 h 122"/>
                <a:gd name="T14" fmla="*/ 751 w 1494"/>
                <a:gd name="T15" fmla="*/ 0 h 122"/>
                <a:gd name="T16" fmla="*/ 743 w 1494"/>
                <a:gd name="T1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4" h="122">
                  <a:moveTo>
                    <a:pt x="743" y="0"/>
                  </a:moveTo>
                  <a:lnTo>
                    <a:pt x="0" y="113"/>
                  </a:lnTo>
                  <a:lnTo>
                    <a:pt x="0" y="122"/>
                  </a:lnTo>
                  <a:lnTo>
                    <a:pt x="743" y="11"/>
                  </a:lnTo>
                  <a:lnTo>
                    <a:pt x="751" y="11"/>
                  </a:lnTo>
                  <a:lnTo>
                    <a:pt x="1494" y="122"/>
                  </a:lnTo>
                  <a:lnTo>
                    <a:pt x="1494" y="113"/>
                  </a:lnTo>
                  <a:lnTo>
                    <a:pt x="751" y="0"/>
                  </a:lnTo>
                  <a:lnTo>
                    <a:pt x="743"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grpSp>
      <p:grpSp>
        <p:nvGrpSpPr>
          <p:cNvPr id="11" name="Group 4"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3775591" y="3185067"/>
            <a:ext cx="1125795" cy="1277819"/>
            <a:chOff x="4088364" y="2154528"/>
            <a:chExt cx="1033685" cy="1173270"/>
          </a:xfrm>
          <a:effectLst>
            <a:outerShdw blurRad="127000" sx="102000" sy="102000" algn="ctr" rotWithShape="0">
              <a:prstClr val="black">
                <a:alpha val="30000"/>
              </a:prstClr>
            </a:outerShdw>
          </a:effectLst>
        </p:grpSpPr>
        <p:sp>
          <p:nvSpPr>
            <p:cNvPr id="25" name="Freeform 69"/>
            <p:cNvSpPr>
              <a:spLocks/>
            </p:cNvSpPr>
            <p:nvPr/>
          </p:nvSpPr>
          <p:spPr bwMode="auto">
            <a:xfrm rot="5400000">
              <a:off x="4311575" y="2517324"/>
              <a:ext cx="1173270" cy="447678"/>
            </a:xfrm>
            <a:custGeom>
              <a:avLst/>
              <a:gdLst>
                <a:gd name="T0" fmla="*/ 465 w 933"/>
                <a:gd name="T1" fmla="*/ 356 h 356"/>
                <a:gd name="T2" fmla="*/ 0 w 933"/>
                <a:gd name="T3" fmla="*/ 178 h 356"/>
                <a:gd name="T4" fmla="*/ 465 w 933"/>
                <a:gd name="T5" fmla="*/ 0 h 356"/>
                <a:gd name="T6" fmla="*/ 933 w 933"/>
                <a:gd name="T7" fmla="*/ 178 h 356"/>
                <a:gd name="T8" fmla="*/ 465 w 933"/>
                <a:gd name="T9" fmla="*/ 356 h 356"/>
              </a:gdLst>
              <a:ahLst/>
              <a:cxnLst>
                <a:cxn ang="0">
                  <a:pos x="T0" y="T1"/>
                </a:cxn>
                <a:cxn ang="0">
                  <a:pos x="T2" y="T3"/>
                </a:cxn>
                <a:cxn ang="0">
                  <a:pos x="T4" y="T5"/>
                </a:cxn>
                <a:cxn ang="0">
                  <a:pos x="T6" y="T7"/>
                </a:cxn>
                <a:cxn ang="0">
                  <a:pos x="T8" y="T9"/>
                </a:cxn>
              </a:cxnLst>
              <a:rect l="0" t="0" r="r" b="b"/>
              <a:pathLst>
                <a:path w="933" h="356">
                  <a:moveTo>
                    <a:pt x="465" y="356"/>
                  </a:moveTo>
                  <a:lnTo>
                    <a:pt x="0" y="178"/>
                  </a:lnTo>
                  <a:lnTo>
                    <a:pt x="465" y="0"/>
                  </a:lnTo>
                  <a:lnTo>
                    <a:pt x="933" y="178"/>
                  </a:lnTo>
                  <a:lnTo>
                    <a:pt x="465" y="356"/>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26" name="Freeform 70"/>
            <p:cNvSpPr>
              <a:spLocks/>
            </p:cNvSpPr>
            <p:nvPr/>
          </p:nvSpPr>
          <p:spPr bwMode="auto">
            <a:xfrm rot="5400000">
              <a:off x="4200913" y="2041981"/>
              <a:ext cx="584749" cy="809844"/>
            </a:xfrm>
            <a:custGeom>
              <a:avLst/>
              <a:gdLst>
                <a:gd name="T0" fmla="*/ 465 w 465"/>
                <a:gd name="T1" fmla="*/ 178 h 644"/>
                <a:gd name="T2" fmla="*/ 0 w 465"/>
                <a:gd name="T3" fmla="*/ 0 h 644"/>
                <a:gd name="T4" fmla="*/ 0 w 465"/>
                <a:gd name="T5" fmla="*/ 364 h 644"/>
                <a:gd name="T6" fmla="*/ 465 w 465"/>
                <a:gd name="T7" fmla="*/ 644 h 644"/>
                <a:gd name="T8" fmla="*/ 465 w 465"/>
                <a:gd name="T9" fmla="*/ 178 h 644"/>
              </a:gdLst>
              <a:ahLst/>
              <a:cxnLst>
                <a:cxn ang="0">
                  <a:pos x="T0" y="T1"/>
                </a:cxn>
                <a:cxn ang="0">
                  <a:pos x="T2" y="T3"/>
                </a:cxn>
                <a:cxn ang="0">
                  <a:pos x="T4" y="T5"/>
                </a:cxn>
                <a:cxn ang="0">
                  <a:pos x="T6" y="T7"/>
                </a:cxn>
                <a:cxn ang="0">
                  <a:pos x="T8" y="T9"/>
                </a:cxn>
              </a:cxnLst>
              <a:rect l="0" t="0" r="r" b="b"/>
              <a:pathLst>
                <a:path w="465" h="644">
                  <a:moveTo>
                    <a:pt x="465" y="178"/>
                  </a:moveTo>
                  <a:lnTo>
                    <a:pt x="0" y="0"/>
                  </a:lnTo>
                  <a:lnTo>
                    <a:pt x="0" y="364"/>
                  </a:lnTo>
                  <a:lnTo>
                    <a:pt x="465" y="644"/>
                  </a:lnTo>
                  <a:lnTo>
                    <a:pt x="465" y="178"/>
                  </a:lnTo>
                  <a:close/>
                </a:path>
              </a:pathLst>
            </a:custGeom>
            <a:solidFill>
              <a:srgbClr val="EE534F"/>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27" name="Freeform 71"/>
            <p:cNvSpPr>
              <a:spLocks/>
            </p:cNvSpPr>
            <p:nvPr/>
          </p:nvSpPr>
          <p:spPr bwMode="auto">
            <a:xfrm rot="5400000">
              <a:off x="4199027" y="2628615"/>
              <a:ext cx="588521" cy="809844"/>
            </a:xfrm>
            <a:custGeom>
              <a:avLst/>
              <a:gdLst>
                <a:gd name="T0" fmla="*/ 0 w 468"/>
                <a:gd name="T1" fmla="*/ 178 h 644"/>
                <a:gd name="T2" fmla="*/ 468 w 468"/>
                <a:gd name="T3" fmla="*/ 0 h 644"/>
                <a:gd name="T4" fmla="*/ 468 w 468"/>
                <a:gd name="T5" fmla="*/ 364 h 644"/>
                <a:gd name="T6" fmla="*/ 0 w 468"/>
                <a:gd name="T7" fmla="*/ 644 h 644"/>
                <a:gd name="T8" fmla="*/ 0 w 468"/>
                <a:gd name="T9" fmla="*/ 178 h 644"/>
              </a:gdLst>
              <a:ahLst/>
              <a:cxnLst>
                <a:cxn ang="0">
                  <a:pos x="T0" y="T1"/>
                </a:cxn>
                <a:cxn ang="0">
                  <a:pos x="T2" y="T3"/>
                </a:cxn>
                <a:cxn ang="0">
                  <a:pos x="T4" y="T5"/>
                </a:cxn>
                <a:cxn ang="0">
                  <a:pos x="T6" y="T7"/>
                </a:cxn>
                <a:cxn ang="0">
                  <a:pos x="T8" y="T9"/>
                </a:cxn>
              </a:cxnLst>
              <a:rect l="0" t="0" r="r" b="b"/>
              <a:pathLst>
                <a:path w="468" h="644">
                  <a:moveTo>
                    <a:pt x="0" y="178"/>
                  </a:moveTo>
                  <a:lnTo>
                    <a:pt x="468" y="0"/>
                  </a:lnTo>
                  <a:lnTo>
                    <a:pt x="468" y="364"/>
                  </a:lnTo>
                  <a:lnTo>
                    <a:pt x="0" y="644"/>
                  </a:lnTo>
                  <a:lnTo>
                    <a:pt x="0" y="178"/>
                  </a:lnTo>
                  <a:close/>
                </a:path>
              </a:pathLst>
            </a:custGeom>
            <a:solidFill>
              <a:srgbClr val="EE534F"/>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28" name="Freeform 85"/>
            <p:cNvSpPr>
              <a:spLocks/>
            </p:cNvSpPr>
            <p:nvPr/>
          </p:nvSpPr>
          <p:spPr bwMode="auto">
            <a:xfrm rot="5400000">
              <a:off x="4377595" y="2446274"/>
              <a:ext cx="10060" cy="588521"/>
            </a:xfrm>
            <a:custGeom>
              <a:avLst/>
              <a:gdLst>
                <a:gd name="T0" fmla="*/ 8 w 8"/>
                <a:gd name="T1" fmla="*/ 0 h 468"/>
                <a:gd name="T2" fmla="*/ 0 w 8"/>
                <a:gd name="T3" fmla="*/ 0 h 468"/>
                <a:gd name="T4" fmla="*/ 0 w 8"/>
                <a:gd name="T5" fmla="*/ 467 h 468"/>
                <a:gd name="T6" fmla="*/ 3 w 8"/>
                <a:gd name="T7" fmla="*/ 468 h 468"/>
                <a:gd name="T8" fmla="*/ 8 w 8"/>
                <a:gd name="T9" fmla="*/ 467 h 468"/>
                <a:gd name="T10" fmla="*/ 8 w 8"/>
                <a:gd name="T11" fmla="*/ 0 h 468"/>
              </a:gdLst>
              <a:ahLst/>
              <a:cxnLst>
                <a:cxn ang="0">
                  <a:pos x="T0" y="T1"/>
                </a:cxn>
                <a:cxn ang="0">
                  <a:pos x="T2" y="T3"/>
                </a:cxn>
                <a:cxn ang="0">
                  <a:pos x="T4" y="T5"/>
                </a:cxn>
                <a:cxn ang="0">
                  <a:pos x="T6" y="T7"/>
                </a:cxn>
                <a:cxn ang="0">
                  <a:pos x="T8" y="T9"/>
                </a:cxn>
                <a:cxn ang="0">
                  <a:pos x="T10" y="T11"/>
                </a:cxn>
              </a:cxnLst>
              <a:rect l="0" t="0" r="r" b="b"/>
              <a:pathLst>
                <a:path w="8" h="468">
                  <a:moveTo>
                    <a:pt x="8" y="0"/>
                  </a:moveTo>
                  <a:lnTo>
                    <a:pt x="0" y="0"/>
                  </a:lnTo>
                  <a:lnTo>
                    <a:pt x="0" y="467"/>
                  </a:lnTo>
                  <a:lnTo>
                    <a:pt x="3" y="468"/>
                  </a:lnTo>
                  <a:lnTo>
                    <a:pt x="8" y="467"/>
                  </a:lnTo>
                  <a:lnTo>
                    <a:pt x="8"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29" name="Freeform 92"/>
            <p:cNvSpPr>
              <a:spLocks/>
            </p:cNvSpPr>
            <p:nvPr/>
          </p:nvSpPr>
          <p:spPr bwMode="auto">
            <a:xfrm rot="5400000">
              <a:off x="3680928" y="2561965"/>
              <a:ext cx="1173270" cy="358395"/>
            </a:xfrm>
            <a:custGeom>
              <a:avLst/>
              <a:gdLst>
                <a:gd name="T0" fmla="*/ 465 w 933"/>
                <a:gd name="T1" fmla="*/ 285 h 285"/>
                <a:gd name="T2" fmla="*/ 0 w 933"/>
                <a:gd name="T3" fmla="*/ 5 h 285"/>
                <a:gd name="T4" fmla="*/ 0 w 933"/>
                <a:gd name="T5" fmla="*/ 0 h 285"/>
                <a:gd name="T6" fmla="*/ 465 w 933"/>
                <a:gd name="T7" fmla="*/ 275 h 285"/>
                <a:gd name="T8" fmla="*/ 933 w 933"/>
                <a:gd name="T9" fmla="*/ 0 h 285"/>
                <a:gd name="T10" fmla="*/ 933 w 933"/>
                <a:gd name="T11" fmla="*/ 5 h 285"/>
                <a:gd name="T12" fmla="*/ 465 w 933"/>
                <a:gd name="T13" fmla="*/ 285 h 285"/>
              </a:gdLst>
              <a:ahLst/>
              <a:cxnLst>
                <a:cxn ang="0">
                  <a:pos x="T0" y="T1"/>
                </a:cxn>
                <a:cxn ang="0">
                  <a:pos x="T2" y="T3"/>
                </a:cxn>
                <a:cxn ang="0">
                  <a:pos x="T4" y="T5"/>
                </a:cxn>
                <a:cxn ang="0">
                  <a:pos x="T6" y="T7"/>
                </a:cxn>
                <a:cxn ang="0">
                  <a:pos x="T8" y="T9"/>
                </a:cxn>
                <a:cxn ang="0">
                  <a:pos x="T10" y="T11"/>
                </a:cxn>
                <a:cxn ang="0">
                  <a:pos x="T12" y="T13"/>
                </a:cxn>
              </a:cxnLst>
              <a:rect l="0" t="0" r="r" b="b"/>
              <a:pathLst>
                <a:path w="933" h="285">
                  <a:moveTo>
                    <a:pt x="465" y="285"/>
                  </a:moveTo>
                  <a:lnTo>
                    <a:pt x="0" y="5"/>
                  </a:lnTo>
                  <a:lnTo>
                    <a:pt x="0" y="0"/>
                  </a:lnTo>
                  <a:lnTo>
                    <a:pt x="465" y="275"/>
                  </a:lnTo>
                  <a:lnTo>
                    <a:pt x="933" y="0"/>
                  </a:lnTo>
                  <a:lnTo>
                    <a:pt x="933" y="5"/>
                  </a:lnTo>
                  <a:lnTo>
                    <a:pt x="465" y="285"/>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30" name="Freeform 93"/>
            <p:cNvSpPr>
              <a:spLocks/>
            </p:cNvSpPr>
            <p:nvPr/>
          </p:nvSpPr>
          <p:spPr bwMode="auto">
            <a:xfrm rot="5400000">
              <a:off x="4196511" y="2626099"/>
              <a:ext cx="1173270" cy="230127"/>
            </a:xfrm>
            <a:custGeom>
              <a:avLst/>
              <a:gdLst>
                <a:gd name="T0" fmla="*/ 0 w 933"/>
                <a:gd name="T1" fmla="*/ 0 h 183"/>
                <a:gd name="T2" fmla="*/ 462 w 933"/>
                <a:gd name="T3" fmla="*/ 176 h 183"/>
                <a:gd name="T4" fmla="*/ 470 w 933"/>
                <a:gd name="T5" fmla="*/ 176 h 183"/>
                <a:gd name="T6" fmla="*/ 933 w 933"/>
                <a:gd name="T7" fmla="*/ 0 h 183"/>
                <a:gd name="T8" fmla="*/ 933 w 933"/>
                <a:gd name="T9" fmla="*/ 5 h 183"/>
                <a:gd name="T10" fmla="*/ 470 w 933"/>
                <a:gd name="T11" fmla="*/ 183 h 183"/>
                <a:gd name="T12" fmla="*/ 462 w 933"/>
                <a:gd name="T13" fmla="*/ 183 h 183"/>
                <a:gd name="T14" fmla="*/ 0 w 933"/>
                <a:gd name="T15" fmla="*/ 5 h 183"/>
                <a:gd name="T16" fmla="*/ 0 w 933"/>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183">
                  <a:moveTo>
                    <a:pt x="0" y="0"/>
                  </a:moveTo>
                  <a:lnTo>
                    <a:pt x="462" y="176"/>
                  </a:lnTo>
                  <a:lnTo>
                    <a:pt x="470" y="176"/>
                  </a:lnTo>
                  <a:lnTo>
                    <a:pt x="933" y="0"/>
                  </a:lnTo>
                  <a:lnTo>
                    <a:pt x="933" y="5"/>
                  </a:lnTo>
                  <a:lnTo>
                    <a:pt x="470" y="183"/>
                  </a:lnTo>
                  <a:lnTo>
                    <a:pt x="462" y="183"/>
                  </a:lnTo>
                  <a:lnTo>
                    <a:pt x="0" y="5"/>
                  </a:lnTo>
                  <a:lnTo>
                    <a:pt x="0"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grpSp>
      <p:grpSp>
        <p:nvGrpSpPr>
          <p:cNvPr id="12" name="Group 3"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4631578" y="2800215"/>
            <a:ext cx="999793" cy="2046152"/>
            <a:chOff x="4874316" y="1801164"/>
            <a:chExt cx="917992" cy="1878740"/>
          </a:xfrm>
          <a:effectLst>
            <a:outerShdw blurRad="127000" sx="102000" sy="102000" algn="ctr" rotWithShape="0">
              <a:prstClr val="black">
                <a:alpha val="30000"/>
              </a:prstClr>
            </a:outerShdw>
          </a:effectLst>
        </p:grpSpPr>
        <p:sp>
          <p:nvSpPr>
            <p:cNvPr id="19" name="Freeform 72"/>
            <p:cNvSpPr>
              <a:spLocks/>
            </p:cNvSpPr>
            <p:nvPr/>
          </p:nvSpPr>
          <p:spPr bwMode="auto">
            <a:xfrm rot="5400000">
              <a:off x="4712096" y="2599692"/>
              <a:ext cx="1878739" cy="281685"/>
            </a:xfrm>
            <a:custGeom>
              <a:avLst/>
              <a:gdLst>
                <a:gd name="T0" fmla="*/ 746 w 1494"/>
                <a:gd name="T1" fmla="*/ 224 h 224"/>
                <a:gd name="T2" fmla="*/ 0 w 1494"/>
                <a:gd name="T3" fmla="*/ 112 h 224"/>
                <a:gd name="T4" fmla="*/ 746 w 1494"/>
                <a:gd name="T5" fmla="*/ 0 h 224"/>
                <a:gd name="T6" fmla="*/ 1494 w 1494"/>
                <a:gd name="T7" fmla="*/ 112 h 224"/>
                <a:gd name="T8" fmla="*/ 746 w 1494"/>
                <a:gd name="T9" fmla="*/ 224 h 224"/>
              </a:gdLst>
              <a:ahLst/>
              <a:cxnLst>
                <a:cxn ang="0">
                  <a:pos x="T0" y="T1"/>
                </a:cxn>
                <a:cxn ang="0">
                  <a:pos x="T2" y="T3"/>
                </a:cxn>
                <a:cxn ang="0">
                  <a:pos x="T4" y="T5"/>
                </a:cxn>
                <a:cxn ang="0">
                  <a:pos x="T6" y="T7"/>
                </a:cxn>
                <a:cxn ang="0">
                  <a:pos x="T8" y="T9"/>
                </a:cxn>
              </a:cxnLst>
              <a:rect l="0" t="0" r="r" b="b"/>
              <a:pathLst>
                <a:path w="1494" h="224">
                  <a:moveTo>
                    <a:pt x="746" y="224"/>
                  </a:moveTo>
                  <a:lnTo>
                    <a:pt x="0" y="112"/>
                  </a:lnTo>
                  <a:lnTo>
                    <a:pt x="746" y="0"/>
                  </a:lnTo>
                  <a:lnTo>
                    <a:pt x="1494" y="112"/>
                  </a:lnTo>
                  <a:lnTo>
                    <a:pt x="746" y="224"/>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20" name="Freeform 73"/>
            <p:cNvSpPr>
              <a:spLocks/>
            </p:cNvSpPr>
            <p:nvPr/>
          </p:nvSpPr>
          <p:spPr bwMode="auto">
            <a:xfrm rot="5400000">
              <a:off x="4793836" y="1881646"/>
              <a:ext cx="938111" cy="777149"/>
            </a:xfrm>
            <a:custGeom>
              <a:avLst/>
              <a:gdLst>
                <a:gd name="T0" fmla="*/ 746 w 746"/>
                <a:gd name="T1" fmla="*/ 112 h 618"/>
                <a:gd name="T2" fmla="*/ 0 w 746"/>
                <a:gd name="T3" fmla="*/ 0 h 618"/>
                <a:gd name="T4" fmla="*/ 0 w 746"/>
                <a:gd name="T5" fmla="*/ 394 h 618"/>
                <a:gd name="T6" fmla="*/ 746 w 746"/>
                <a:gd name="T7" fmla="*/ 618 h 618"/>
                <a:gd name="T8" fmla="*/ 746 w 746"/>
                <a:gd name="T9" fmla="*/ 112 h 618"/>
              </a:gdLst>
              <a:ahLst/>
              <a:cxnLst>
                <a:cxn ang="0">
                  <a:pos x="T0" y="T1"/>
                </a:cxn>
                <a:cxn ang="0">
                  <a:pos x="T2" y="T3"/>
                </a:cxn>
                <a:cxn ang="0">
                  <a:pos x="T4" y="T5"/>
                </a:cxn>
                <a:cxn ang="0">
                  <a:pos x="T6" y="T7"/>
                </a:cxn>
                <a:cxn ang="0">
                  <a:pos x="T8" y="T9"/>
                </a:cxn>
              </a:cxnLst>
              <a:rect l="0" t="0" r="r" b="b"/>
              <a:pathLst>
                <a:path w="746" h="618">
                  <a:moveTo>
                    <a:pt x="746" y="112"/>
                  </a:moveTo>
                  <a:lnTo>
                    <a:pt x="0" y="0"/>
                  </a:lnTo>
                  <a:lnTo>
                    <a:pt x="0" y="394"/>
                  </a:lnTo>
                  <a:lnTo>
                    <a:pt x="746" y="618"/>
                  </a:lnTo>
                  <a:lnTo>
                    <a:pt x="746" y="112"/>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21" name="Freeform 74"/>
            <p:cNvSpPr>
              <a:spLocks/>
            </p:cNvSpPr>
            <p:nvPr/>
          </p:nvSpPr>
          <p:spPr bwMode="auto">
            <a:xfrm rot="5400000">
              <a:off x="4792578" y="2821016"/>
              <a:ext cx="940627" cy="777149"/>
            </a:xfrm>
            <a:custGeom>
              <a:avLst/>
              <a:gdLst>
                <a:gd name="T0" fmla="*/ 0 w 748"/>
                <a:gd name="T1" fmla="*/ 112 h 618"/>
                <a:gd name="T2" fmla="*/ 748 w 748"/>
                <a:gd name="T3" fmla="*/ 0 h 618"/>
                <a:gd name="T4" fmla="*/ 748 w 748"/>
                <a:gd name="T5" fmla="*/ 394 h 618"/>
                <a:gd name="T6" fmla="*/ 0 w 748"/>
                <a:gd name="T7" fmla="*/ 618 h 618"/>
                <a:gd name="T8" fmla="*/ 0 w 748"/>
                <a:gd name="T9" fmla="*/ 112 h 618"/>
              </a:gdLst>
              <a:ahLst/>
              <a:cxnLst>
                <a:cxn ang="0">
                  <a:pos x="T0" y="T1"/>
                </a:cxn>
                <a:cxn ang="0">
                  <a:pos x="T2" y="T3"/>
                </a:cxn>
                <a:cxn ang="0">
                  <a:pos x="T4" y="T5"/>
                </a:cxn>
                <a:cxn ang="0">
                  <a:pos x="T6" y="T7"/>
                </a:cxn>
                <a:cxn ang="0">
                  <a:pos x="T8" y="T9"/>
                </a:cxn>
              </a:cxnLst>
              <a:rect l="0" t="0" r="r" b="b"/>
              <a:pathLst>
                <a:path w="748" h="618">
                  <a:moveTo>
                    <a:pt x="0" y="112"/>
                  </a:moveTo>
                  <a:lnTo>
                    <a:pt x="748" y="0"/>
                  </a:lnTo>
                  <a:lnTo>
                    <a:pt x="748" y="394"/>
                  </a:lnTo>
                  <a:lnTo>
                    <a:pt x="0" y="618"/>
                  </a:lnTo>
                  <a:lnTo>
                    <a:pt x="0" y="112"/>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22" name="Freeform 86"/>
            <p:cNvSpPr>
              <a:spLocks/>
            </p:cNvSpPr>
            <p:nvPr/>
          </p:nvSpPr>
          <p:spPr bwMode="auto">
            <a:xfrm rot="5400000">
              <a:off x="5187439" y="2422380"/>
              <a:ext cx="10060" cy="636306"/>
            </a:xfrm>
            <a:custGeom>
              <a:avLst/>
              <a:gdLst>
                <a:gd name="T0" fmla="*/ 8 w 8"/>
                <a:gd name="T1" fmla="*/ 0 h 506"/>
                <a:gd name="T2" fmla="*/ 0 w 8"/>
                <a:gd name="T3" fmla="*/ 0 h 506"/>
                <a:gd name="T4" fmla="*/ 0 w 8"/>
                <a:gd name="T5" fmla="*/ 504 h 506"/>
                <a:gd name="T6" fmla="*/ 3 w 8"/>
                <a:gd name="T7" fmla="*/ 506 h 506"/>
                <a:gd name="T8" fmla="*/ 8 w 8"/>
                <a:gd name="T9" fmla="*/ 504 h 506"/>
                <a:gd name="T10" fmla="*/ 8 w 8"/>
                <a:gd name="T11" fmla="*/ 0 h 506"/>
              </a:gdLst>
              <a:ahLst/>
              <a:cxnLst>
                <a:cxn ang="0">
                  <a:pos x="T0" y="T1"/>
                </a:cxn>
                <a:cxn ang="0">
                  <a:pos x="T2" y="T3"/>
                </a:cxn>
                <a:cxn ang="0">
                  <a:pos x="T4" y="T5"/>
                </a:cxn>
                <a:cxn ang="0">
                  <a:pos x="T6" y="T7"/>
                </a:cxn>
                <a:cxn ang="0">
                  <a:pos x="T8" y="T9"/>
                </a:cxn>
                <a:cxn ang="0">
                  <a:pos x="T10" y="T11"/>
                </a:cxn>
              </a:cxnLst>
              <a:rect l="0" t="0" r="r" b="b"/>
              <a:pathLst>
                <a:path w="8" h="506">
                  <a:moveTo>
                    <a:pt x="8" y="0"/>
                  </a:moveTo>
                  <a:lnTo>
                    <a:pt x="0" y="0"/>
                  </a:lnTo>
                  <a:lnTo>
                    <a:pt x="0" y="504"/>
                  </a:lnTo>
                  <a:lnTo>
                    <a:pt x="3" y="506"/>
                  </a:lnTo>
                  <a:lnTo>
                    <a:pt x="8" y="504"/>
                  </a:lnTo>
                  <a:lnTo>
                    <a:pt x="8"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23" name="Freeform 94"/>
            <p:cNvSpPr>
              <a:spLocks/>
            </p:cNvSpPr>
            <p:nvPr/>
          </p:nvSpPr>
          <p:spPr bwMode="auto">
            <a:xfrm rot="5400000">
              <a:off x="4081448" y="2594033"/>
              <a:ext cx="1878739" cy="293004"/>
            </a:xfrm>
            <a:custGeom>
              <a:avLst/>
              <a:gdLst>
                <a:gd name="T0" fmla="*/ 746 w 1494"/>
                <a:gd name="T1" fmla="*/ 233 h 233"/>
                <a:gd name="T2" fmla="*/ 0 w 1494"/>
                <a:gd name="T3" fmla="*/ 9 h 233"/>
                <a:gd name="T4" fmla="*/ 0 w 1494"/>
                <a:gd name="T5" fmla="*/ 0 h 233"/>
                <a:gd name="T6" fmla="*/ 746 w 1494"/>
                <a:gd name="T7" fmla="*/ 222 h 233"/>
                <a:gd name="T8" fmla="*/ 1494 w 1494"/>
                <a:gd name="T9" fmla="*/ 0 h 233"/>
                <a:gd name="T10" fmla="*/ 1494 w 1494"/>
                <a:gd name="T11" fmla="*/ 9 h 233"/>
                <a:gd name="T12" fmla="*/ 746 w 1494"/>
                <a:gd name="T13" fmla="*/ 233 h 233"/>
              </a:gdLst>
              <a:ahLst/>
              <a:cxnLst>
                <a:cxn ang="0">
                  <a:pos x="T0" y="T1"/>
                </a:cxn>
                <a:cxn ang="0">
                  <a:pos x="T2" y="T3"/>
                </a:cxn>
                <a:cxn ang="0">
                  <a:pos x="T4" y="T5"/>
                </a:cxn>
                <a:cxn ang="0">
                  <a:pos x="T6" y="T7"/>
                </a:cxn>
                <a:cxn ang="0">
                  <a:pos x="T8" y="T9"/>
                </a:cxn>
                <a:cxn ang="0">
                  <a:pos x="T10" y="T11"/>
                </a:cxn>
                <a:cxn ang="0">
                  <a:pos x="T12" y="T13"/>
                </a:cxn>
              </a:cxnLst>
              <a:rect l="0" t="0" r="r" b="b"/>
              <a:pathLst>
                <a:path w="1494" h="233">
                  <a:moveTo>
                    <a:pt x="746" y="233"/>
                  </a:moveTo>
                  <a:lnTo>
                    <a:pt x="0" y="9"/>
                  </a:lnTo>
                  <a:lnTo>
                    <a:pt x="0" y="0"/>
                  </a:lnTo>
                  <a:lnTo>
                    <a:pt x="746" y="222"/>
                  </a:lnTo>
                  <a:lnTo>
                    <a:pt x="1494" y="0"/>
                  </a:lnTo>
                  <a:lnTo>
                    <a:pt x="1494" y="9"/>
                  </a:lnTo>
                  <a:lnTo>
                    <a:pt x="746" y="233"/>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24" name="Freeform 95"/>
            <p:cNvSpPr>
              <a:spLocks/>
            </p:cNvSpPr>
            <p:nvPr/>
          </p:nvSpPr>
          <p:spPr bwMode="auto">
            <a:xfrm rot="5400000">
              <a:off x="4635388" y="2663825"/>
              <a:ext cx="1878739" cy="153417"/>
            </a:xfrm>
            <a:custGeom>
              <a:avLst/>
              <a:gdLst>
                <a:gd name="T0" fmla="*/ 743 w 1494"/>
                <a:gd name="T1" fmla="*/ 122 h 122"/>
                <a:gd name="T2" fmla="*/ 0 w 1494"/>
                <a:gd name="T3" fmla="*/ 9 h 122"/>
                <a:gd name="T4" fmla="*/ 0 w 1494"/>
                <a:gd name="T5" fmla="*/ 0 h 122"/>
                <a:gd name="T6" fmla="*/ 743 w 1494"/>
                <a:gd name="T7" fmla="*/ 112 h 122"/>
                <a:gd name="T8" fmla="*/ 751 w 1494"/>
                <a:gd name="T9" fmla="*/ 112 h 122"/>
                <a:gd name="T10" fmla="*/ 1494 w 1494"/>
                <a:gd name="T11" fmla="*/ 0 h 122"/>
                <a:gd name="T12" fmla="*/ 1494 w 1494"/>
                <a:gd name="T13" fmla="*/ 9 h 122"/>
                <a:gd name="T14" fmla="*/ 751 w 1494"/>
                <a:gd name="T15" fmla="*/ 122 h 122"/>
                <a:gd name="T16" fmla="*/ 743 w 1494"/>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4" h="122">
                  <a:moveTo>
                    <a:pt x="743" y="122"/>
                  </a:moveTo>
                  <a:lnTo>
                    <a:pt x="0" y="9"/>
                  </a:lnTo>
                  <a:lnTo>
                    <a:pt x="0" y="0"/>
                  </a:lnTo>
                  <a:lnTo>
                    <a:pt x="743" y="112"/>
                  </a:lnTo>
                  <a:lnTo>
                    <a:pt x="751" y="112"/>
                  </a:lnTo>
                  <a:lnTo>
                    <a:pt x="1494" y="0"/>
                  </a:lnTo>
                  <a:lnTo>
                    <a:pt x="1494" y="9"/>
                  </a:lnTo>
                  <a:lnTo>
                    <a:pt x="751" y="122"/>
                  </a:lnTo>
                  <a:lnTo>
                    <a:pt x="743" y="122"/>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grpSp>
      <p:grpSp>
        <p:nvGrpSpPr>
          <p:cNvPr id="13" name="Group 2"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5517697" y="2415362"/>
            <a:ext cx="877901" cy="2815856"/>
            <a:chOff x="5687934" y="1447799"/>
            <a:chExt cx="806073" cy="2585468"/>
          </a:xfrm>
          <a:effectLst>
            <a:outerShdw blurRad="127000" sx="102000" sy="102000" algn="ctr" rotWithShape="0">
              <a:prstClr val="black">
                <a:alpha val="30000"/>
              </a:prstClr>
            </a:outerShdw>
          </a:effectLst>
        </p:grpSpPr>
        <p:sp>
          <p:nvSpPr>
            <p:cNvPr id="14" name="Freeform 81"/>
            <p:cNvSpPr>
              <a:spLocks/>
            </p:cNvSpPr>
            <p:nvPr/>
          </p:nvSpPr>
          <p:spPr bwMode="auto">
            <a:xfrm rot="5400000">
              <a:off x="5445232" y="1690502"/>
              <a:ext cx="1291477" cy="806072"/>
            </a:xfrm>
            <a:custGeom>
              <a:avLst/>
              <a:gdLst>
                <a:gd name="T0" fmla="*/ 1027 w 1027"/>
                <a:gd name="T1" fmla="*/ 641 h 641"/>
                <a:gd name="T2" fmla="*/ 0 w 1027"/>
                <a:gd name="T3" fmla="*/ 532 h 641"/>
                <a:gd name="T4" fmla="*/ 0 w 1027"/>
                <a:gd name="T5" fmla="*/ 111 h 641"/>
                <a:gd name="T6" fmla="*/ 1027 w 1027"/>
                <a:gd name="T7" fmla="*/ 0 h 641"/>
                <a:gd name="T8" fmla="*/ 1027 w 1027"/>
                <a:gd name="T9" fmla="*/ 641 h 641"/>
              </a:gdLst>
              <a:ahLst/>
              <a:cxnLst>
                <a:cxn ang="0">
                  <a:pos x="T0" y="T1"/>
                </a:cxn>
                <a:cxn ang="0">
                  <a:pos x="T2" y="T3"/>
                </a:cxn>
                <a:cxn ang="0">
                  <a:pos x="T4" y="T5"/>
                </a:cxn>
                <a:cxn ang="0">
                  <a:pos x="T6" y="T7"/>
                </a:cxn>
                <a:cxn ang="0">
                  <a:pos x="T8" y="T9"/>
                </a:cxn>
              </a:cxnLst>
              <a:rect l="0" t="0" r="r" b="b"/>
              <a:pathLst>
                <a:path w="1027" h="641">
                  <a:moveTo>
                    <a:pt x="1027" y="641"/>
                  </a:moveTo>
                  <a:lnTo>
                    <a:pt x="0" y="532"/>
                  </a:lnTo>
                  <a:lnTo>
                    <a:pt x="0" y="111"/>
                  </a:lnTo>
                  <a:lnTo>
                    <a:pt x="1027" y="0"/>
                  </a:lnTo>
                  <a:lnTo>
                    <a:pt x="1027" y="641"/>
                  </a:lnTo>
                  <a:close/>
                </a:path>
              </a:pathLst>
            </a:custGeom>
            <a:solidFill>
              <a:srgbClr val="EE534F"/>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15" name="Freeform 82"/>
            <p:cNvSpPr>
              <a:spLocks/>
            </p:cNvSpPr>
            <p:nvPr/>
          </p:nvSpPr>
          <p:spPr bwMode="auto">
            <a:xfrm rot="5400000">
              <a:off x="5443974" y="2983236"/>
              <a:ext cx="1293991" cy="806072"/>
            </a:xfrm>
            <a:custGeom>
              <a:avLst/>
              <a:gdLst>
                <a:gd name="T0" fmla="*/ 0 w 1029"/>
                <a:gd name="T1" fmla="*/ 641 h 641"/>
                <a:gd name="T2" fmla="*/ 1029 w 1029"/>
                <a:gd name="T3" fmla="*/ 532 h 641"/>
                <a:gd name="T4" fmla="*/ 1029 w 1029"/>
                <a:gd name="T5" fmla="*/ 111 h 641"/>
                <a:gd name="T6" fmla="*/ 0 w 1029"/>
                <a:gd name="T7" fmla="*/ 0 h 641"/>
                <a:gd name="T8" fmla="*/ 0 w 1029"/>
                <a:gd name="T9" fmla="*/ 641 h 641"/>
              </a:gdLst>
              <a:ahLst/>
              <a:cxnLst>
                <a:cxn ang="0">
                  <a:pos x="T0" y="T1"/>
                </a:cxn>
                <a:cxn ang="0">
                  <a:pos x="T2" y="T3"/>
                </a:cxn>
                <a:cxn ang="0">
                  <a:pos x="T4" y="T5"/>
                </a:cxn>
                <a:cxn ang="0">
                  <a:pos x="T6" y="T7"/>
                </a:cxn>
                <a:cxn ang="0">
                  <a:pos x="T8" y="T9"/>
                </a:cxn>
              </a:cxnLst>
              <a:rect l="0" t="0" r="r" b="b"/>
              <a:pathLst>
                <a:path w="1029" h="641">
                  <a:moveTo>
                    <a:pt x="0" y="641"/>
                  </a:moveTo>
                  <a:lnTo>
                    <a:pt x="1029" y="532"/>
                  </a:lnTo>
                  <a:lnTo>
                    <a:pt x="1029" y="111"/>
                  </a:lnTo>
                  <a:lnTo>
                    <a:pt x="0" y="0"/>
                  </a:lnTo>
                  <a:lnTo>
                    <a:pt x="0" y="641"/>
                  </a:lnTo>
                  <a:close/>
                </a:path>
              </a:pathLst>
            </a:custGeom>
            <a:solidFill>
              <a:srgbClr val="EE534F"/>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16" name="Freeform 87"/>
            <p:cNvSpPr>
              <a:spLocks/>
            </p:cNvSpPr>
            <p:nvPr/>
          </p:nvSpPr>
          <p:spPr bwMode="auto">
            <a:xfrm rot="5400000">
              <a:off x="6085940" y="2337498"/>
              <a:ext cx="10060" cy="806072"/>
            </a:xfrm>
            <a:custGeom>
              <a:avLst/>
              <a:gdLst>
                <a:gd name="T0" fmla="*/ 8 w 8"/>
                <a:gd name="T1" fmla="*/ 640 h 641"/>
                <a:gd name="T2" fmla="*/ 3 w 8"/>
                <a:gd name="T3" fmla="*/ 641 h 641"/>
                <a:gd name="T4" fmla="*/ 0 w 8"/>
                <a:gd name="T5" fmla="*/ 640 h 641"/>
                <a:gd name="T6" fmla="*/ 0 w 8"/>
                <a:gd name="T7" fmla="*/ 0 h 641"/>
                <a:gd name="T8" fmla="*/ 3 w 8"/>
                <a:gd name="T9" fmla="*/ 0 h 641"/>
                <a:gd name="T10" fmla="*/ 8 w 8"/>
                <a:gd name="T11" fmla="*/ 0 h 641"/>
                <a:gd name="T12" fmla="*/ 8 w 8"/>
                <a:gd name="T13" fmla="*/ 640 h 641"/>
              </a:gdLst>
              <a:ahLst/>
              <a:cxnLst>
                <a:cxn ang="0">
                  <a:pos x="T0" y="T1"/>
                </a:cxn>
                <a:cxn ang="0">
                  <a:pos x="T2" y="T3"/>
                </a:cxn>
                <a:cxn ang="0">
                  <a:pos x="T4" y="T5"/>
                </a:cxn>
                <a:cxn ang="0">
                  <a:pos x="T6" y="T7"/>
                </a:cxn>
                <a:cxn ang="0">
                  <a:pos x="T8" y="T9"/>
                </a:cxn>
                <a:cxn ang="0">
                  <a:pos x="T10" y="T11"/>
                </a:cxn>
                <a:cxn ang="0">
                  <a:pos x="T12" y="T13"/>
                </a:cxn>
              </a:cxnLst>
              <a:rect l="0" t="0" r="r" b="b"/>
              <a:pathLst>
                <a:path w="8" h="641">
                  <a:moveTo>
                    <a:pt x="8" y="640"/>
                  </a:moveTo>
                  <a:lnTo>
                    <a:pt x="3" y="641"/>
                  </a:lnTo>
                  <a:lnTo>
                    <a:pt x="0" y="640"/>
                  </a:lnTo>
                  <a:lnTo>
                    <a:pt x="0" y="0"/>
                  </a:lnTo>
                  <a:lnTo>
                    <a:pt x="3" y="0"/>
                  </a:lnTo>
                  <a:lnTo>
                    <a:pt x="8" y="0"/>
                  </a:lnTo>
                  <a:lnTo>
                    <a:pt x="8" y="64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17" name="Freeform 96"/>
            <p:cNvSpPr>
              <a:spLocks/>
            </p:cNvSpPr>
            <p:nvPr/>
          </p:nvSpPr>
          <p:spPr bwMode="auto">
            <a:xfrm rot="5400000">
              <a:off x="5123935" y="2663196"/>
              <a:ext cx="2585467" cy="154676"/>
            </a:xfrm>
            <a:custGeom>
              <a:avLst/>
              <a:gdLst>
                <a:gd name="T0" fmla="*/ 1027 w 2056"/>
                <a:gd name="T1" fmla="*/ 0 h 123"/>
                <a:gd name="T2" fmla="*/ 0 w 2056"/>
                <a:gd name="T3" fmla="*/ 111 h 123"/>
                <a:gd name="T4" fmla="*/ 0 w 2056"/>
                <a:gd name="T5" fmla="*/ 123 h 123"/>
                <a:gd name="T6" fmla="*/ 1027 w 2056"/>
                <a:gd name="T7" fmla="*/ 14 h 123"/>
                <a:gd name="T8" fmla="*/ 2056 w 2056"/>
                <a:gd name="T9" fmla="*/ 123 h 123"/>
                <a:gd name="T10" fmla="*/ 2056 w 2056"/>
                <a:gd name="T11" fmla="*/ 111 h 123"/>
                <a:gd name="T12" fmla="*/ 1027 w 2056"/>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2056" h="123">
                  <a:moveTo>
                    <a:pt x="1027" y="0"/>
                  </a:moveTo>
                  <a:lnTo>
                    <a:pt x="0" y="111"/>
                  </a:lnTo>
                  <a:lnTo>
                    <a:pt x="0" y="123"/>
                  </a:lnTo>
                  <a:lnTo>
                    <a:pt x="1027" y="14"/>
                  </a:lnTo>
                  <a:lnTo>
                    <a:pt x="2056" y="123"/>
                  </a:lnTo>
                  <a:lnTo>
                    <a:pt x="2056" y="111"/>
                  </a:lnTo>
                  <a:lnTo>
                    <a:pt x="1027" y="0"/>
                  </a:lnTo>
                  <a:close/>
                </a:path>
              </a:pathLst>
            </a:custGeom>
            <a:solidFill>
              <a:schemeClr val="accent1">
                <a:alpha val="2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18" name="Freeform 97"/>
            <p:cNvSpPr>
              <a:spLocks/>
            </p:cNvSpPr>
            <p:nvPr/>
          </p:nvSpPr>
          <p:spPr bwMode="auto">
            <a:xfrm rot="5400000">
              <a:off x="4470023" y="2665711"/>
              <a:ext cx="2585467" cy="149645"/>
            </a:xfrm>
            <a:custGeom>
              <a:avLst/>
              <a:gdLst>
                <a:gd name="T0" fmla="*/ 1027 w 2056"/>
                <a:gd name="T1" fmla="*/ 119 h 119"/>
                <a:gd name="T2" fmla="*/ 0 w 2056"/>
                <a:gd name="T3" fmla="*/ 10 h 119"/>
                <a:gd name="T4" fmla="*/ 0 w 2056"/>
                <a:gd name="T5" fmla="*/ 0 h 119"/>
                <a:gd name="T6" fmla="*/ 1027 w 2056"/>
                <a:gd name="T7" fmla="*/ 104 h 119"/>
                <a:gd name="T8" fmla="*/ 2056 w 2056"/>
                <a:gd name="T9" fmla="*/ 0 h 119"/>
                <a:gd name="T10" fmla="*/ 2056 w 2056"/>
                <a:gd name="T11" fmla="*/ 10 h 119"/>
                <a:gd name="T12" fmla="*/ 1027 w 2056"/>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2056" h="119">
                  <a:moveTo>
                    <a:pt x="1027" y="119"/>
                  </a:moveTo>
                  <a:lnTo>
                    <a:pt x="0" y="10"/>
                  </a:lnTo>
                  <a:lnTo>
                    <a:pt x="0" y="0"/>
                  </a:lnTo>
                  <a:lnTo>
                    <a:pt x="1027" y="104"/>
                  </a:lnTo>
                  <a:lnTo>
                    <a:pt x="2056" y="0"/>
                  </a:lnTo>
                  <a:lnTo>
                    <a:pt x="2056" y="10"/>
                  </a:lnTo>
                  <a:lnTo>
                    <a:pt x="1027" y="119"/>
                  </a:lnTo>
                  <a:close/>
                </a:path>
              </a:pathLst>
            </a:custGeom>
            <a:solidFill>
              <a:schemeClr val="accent1">
                <a:alpha val="2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grpSp>
      <p:sp>
        <p:nvSpPr>
          <p:cNvPr id="45" name="Rectangle 89"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862086" y="2549527"/>
            <a:ext cx="3035757" cy="369332"/>
          </a:xfrm>
          <a:prstGeom prst="rect">
            <a:avLst/>
          </a:prstGeom>
        </p:spPr>
        <p:txBody>
          <a:bodyPr wrap="square">
            <a:spAutoFit/>
          </a:bodyPr>
          <a:lstStyle/>
          <a:p>
            <a:pPr algn="r"/>
            <a:r>
              <a:rPr lang="en-US" altLang="zh-CN" dirty="0" smtClean="0">
                <a:solidFill>
                  <a:prstClr val="black">
                    <a:lumMod val="75000"/>
                    <a:lumOff val="25000"/>
                  </a:prstClr>
                </a:solidFill>
                <a:ea typeface="Open Sans Light" panose="020B0306030504020204" pitchFamily="34" charset="0"/>
                <a:cs typeface="Open Sans Light" panose="020B0306030504020204" pitchFamily="34" charset="0"/>
              </a:rPr>
              <a:t>15-25%</a:t>
            </a:r>
            <a:endParaRPr lang="en-US" sz="1200" dirty="0">
              <a:solidFill>
                <a:prstClr val="black">
                  <a:lumMod val="75000"/>
                  <a:lumOff val="25000"/>
                </a:prstClr>
              </a:solidFill>
              <a:ea typeface="Open Sans Light" panose="020B0306030504020204" pitchFamily="34" charset="0"/>
              <a:cs typeface="Open Sans Light" panose="020B0306030504020204" pitchFamily="34" charset="0"/>
            </a:endParaRPr>
          </a:p>
        </p:txBody>
      </p:sp>
      <p:sp>
        <p:nvSpPr>
          <p:cNvPr id="46" name="Rectangle 89"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700025" y="5103159"/>
            <a:ext cx="3035757" cy="369332"/>
          </a:xfrm>
          <a:prstGeom prst="rect">
            <a:avLst/>
          </a:prstGeom>
        </p:spPr>
        <p:txBody>
          <a:bodyPr wrap="square">
            <a:spAutoFit/>
          </a:bodyPr>
          <a:lstStyle/>
          <a:p>
            <a:pPr algn="r"/>
            <a:r>
              <a:rPr lang="en-US" altLang="zh-CN" dirty="0" smtClean="0">
                <a:solidFill>
                  <a:prstClr val="black">
                    <a:lumMod val="75000"/>
                    <a:lumOff val="25000"/>
                  </a:prstClr>
                </a:solidFill>
                <a:ea typeface="Open Sans Light" panose="020B0306030504020204" pitchFamily="34" charset="0"/>
                <a:cs typeface="Open Sans Light" panose="020B0306030504020204" pitchFamily="34" charset="0"/>
              </a:rPr>
              <a:t>4.083%</a:t>
            </a:r>
            <a:endParaRPr lang="en-US" sz="1200" dirty="0">
              <a:solidFill>
                <a:prstClr val="black">
                  <a:lumMod val="75000"/>
                  <a:lumOff val="25000"/>
                </a:prstClr>
              </a:solidFill>
              <a:ea typeface="Open Sans Light" panose="020B0306030504020204" pitchFamily="34" charset="0"/>
              <a:cs typeface="Open Sans Light" panose="020B0306030504020204" pitchFamily="34" charset="0"/>
            </a:endParaRPr>
          </a:p>
        </p:txBody>
      </p:sp>
      <p:sp>
        <p:nvSpPr>
          <p:cNvPr id="47" name="矩形 4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956589" y="2154703"/>
            <a:ext cx="3007555" cy="369332"/>
          </a:xfrm>
          <a:prstGeom prst="rect">
            <a:avLst/>
          </a:prstGeom>
        </p:spPr>
        <p:txBody>
          <a:bodyPr wrap="none">
            <a:spAutoFit/>
          </a:bodyPr>
          <a:lstStyle/>
          <a:p>
            <a:pPr algn="r"/>
            <a:r>
              <a:rPr lang="zh-CN" altLang="en-US" b="1" dirty="0">
                <a:solidFill>
                  <a:schemeClr val="tx1">
                    <a:lumMod val="75000"/>
                    <a:lumOff val="25000"/>
                  </a:schemeClr>
                </a:solidFill>
                <a:ea typeface="Dotum" panose="020B0600000101010101" pitchFamily="34" charset="-127"/>
                <a:cs typeface="Segoe UI Semilight" panose="020B0402040204020203" pitchFamily="34" charset="0"/>
              </a:rPr>
              <a:t>传统</a:t>
            </a:r>
            <a:r>
              <a:rPr lang="zh-CN" altLang="en-US" b="1" dirty="0" smtClean="0">
                <a:solidFill>
                  <a:schemeClr val="tx1">
                    <a:lumMod val="75000"/>
                    <a:lumOff val="25000"/>
                  </a:schemeClr>
                </a:solidFill>
                <a:ea typeface="Dotum" panose="020B0600000101010101" pitchFamily="34" charset="-127"/>
                <a:cs typeface="Segoe UI Semilight" panose="020B0402040204020203" pitchFamily="34" charset="0"/>
              </a:rPr>
              <a:t>模型（灰度预测模型）</a:t>
            </a:r>
            <a:r>
              <a:rPr lang="en-US" altLang="zh-CN" b="1" dirty="0" smtClean="0">
                <a:solidFill>
                  <a:schemeClr val="tx1">
                    <a:lumMod val="75000"/>
                    <a:lumOff val="25000"/>
                  </a:schemeClr>
                </a:solidFill>
                <a:ea typeface="Dotum" panose="020B0600000101010101" pitchFamily="34" charset="-127"/>
                <a:cs typeface="Segoe UI Semilight" panose="020B0402040204020203" pitchFamily="34" charset="0"/>
              </a:rPr>
              <a:t> </a:t>
            </a:r>
            <a:endParaRPr lang="zh-CN" altLang="en-US" b="1" dirty="0">
              <a:solidFill>
                <a:schemeClr val="tx1">
                  <a:lumMod val="75000"/>
                  <a:lumOff val="25000"/>
                </a:schemeClr>
              </a:solidFill>
              <a:ea typeface="Dotum" panose="020B0600000101010101" pitchFamily="34" charset="-127"/>
              <a:cs typeface="Segoe UI Semilight" panose="020B0402040204020203" pitchFamily="34" charset="0"/>
            </a:endParaRPr>
          </a:p>
        </p:txBody>
      </p:sp>
      <p:sp>
        <p:nvSpPr>
          <p:cNvPr id="48" name="矩形 47"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1731722" y="4694749"/>
            <a:ext cx="2031325" cy="369332"/>
          </a:xfrm>
          <a:prstGeom prst="rect">
            <a:avLst/>
          </a:prstGeom>
        </p:spPr>
        <p:txBody>
          <a:bodyPr wrap="none">
            <a:spAutoFit/>
          </a:bodyPr>
          <a:lstStyle/>
          <a:p>
            <a:r>
              <a:rPr lang="zh-CN" altLang="en-US" b="1" dirty="0" smtClean="0">
                <a:solidFill>
                  <a:schemeClr val="tx1">
                    <a:lumMod val="75000"/>
                    <a:lumOff val="25000"/>
                  </a:schemeClr>
                </a:solidFill>
                <a:ea typeface="Dotum" panose="020B0600000101010101" pitchFamily="34" charset="-127"/>
                <a:cs typeface="Segoe UI Semilight" panose="020B0402040204020203" pitchFamily="34" charset="0"/>
              </a:rPr>
              <a:t>综合</a:t>
            </a:r>
            <a:r>
              <a:rPr lang="zh-CN" altLang="en-US" b="1" dirty="0">
                <a:solidFill>
                  <a:schemeClr val="tx1">
                    <a:lumMod val="75000"/>
                    <a:lumOff val="25000"/>
                  </a:schemeClr>
                </a:solidFill>
                <a:ea typeface="Dotum" panose="020B0600000101010101" pitchFamily="34" charset="-127"/>
                <a:cs typeface="Segoe UI Semilight" panose="020B0402040204020203" pitchFamily="34" charset="0"/>
              </a:rPr>
              <a:t>搜索指数</a:t>
            </a:r>
            <a:r>
              <a:rPr lang="zh-CN" altLang="en-US" b="1" dirty="0" smtClean="0">
                <a:solidFill>
                  <a:schemeClr val="tx1">
                    <a:lumMod val="75000"/>
                    <a:lumOff val="25000"/>
                  </a:schemeClr>
                </a:solidFill>
                <a:ea typeface="Dotum" panose="020B0600000101010101" pitchFamily="34" charset="-127"/>
                <a:cs typeface="Segoe UI Semilight" panose="020B0402040204020203" pitchFamily="34" charset="0"/>
              </a:rPr>
              <a:t>模型</a:t>
            </a:r>
            <a:endParaRPr lang="zh-CN" altLang="en-US" b="1" dirty="0">
              <a:solidFill>
                <a:schemeClr val="tx1">
                  <a:lumMod val="75000"/>
                  <a:lumOff val="25000"/>
                </a:schemeClr>
              </a:solidFill>
              <a:ea typeface="Dotum" panose="020B0600000101010101" pitchFamily="34" charset="-127"/>
              <a:cs typeface="Segoe UI Semilight" panose="020B0402040204020203" pitchFamily="34" charset="0"/>
            </a:endParaRPr>
          </a:p>
        </p:txBody>
      </p:sp>
      <p:grpSp>
        <p:nvGrpSpPr>
          <p:cNvPr id="3" name="组合 2"/>
          <p:cNvGrpSpPr/>
          <p:nvPr/>
        </p:nvGrpSpPr>
        <p:grpSpPr>
          <a:xfrm>
            <a:off x="8232898" y="2154581"/>
            <a:ext cx="3059214" cy="716072"/>
            <a:chOff x="8232898" y="4710515"/>
            <a:chExt cx="3059214" cy="716072"/>
          </a:xfrm>
        </p:grpSpPr>
        <p:sp>
          <p:nvSpPr>
            <p:cNvPr id="44" name="Rectangle 89"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8256355" y="5088033"/>
              <a:ext cx="3035757" cy="338554"/>
            </a:xfrm>
            <a:prstGeom prst="rect">
              <a:avLst/>
            </a:prstGeom>
          </p:spPr>
          <p:txBody>
            <a:bodyPr wrap="square">
              <a:spAutoFit/>
            </a:bodyPr>
            <a:lstStyle/>
            <a:p>
              <a:r>
                <a:rPr lang="en-US" altLang="zh-CN" sz="16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RMSE</a:t>
              </a:r>
              <a:r>
                <a:rPr lang="zh-CN" altLang="en-US" sz="16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0.21</a:t>
              </a:r>
            </a:p>
          </p:txBody>
        </p:sp>
        <p:sp>
          <p:nvSpPr>
            <p:cNvPr id="50" name="矩形 49"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8232898" y="4710515"/>
              <a:ext cx="1875835" cy="369332"/>
            </a:xfrm>
            <a:prstGeom prst="rect">
              <a:avLst/>
            </a:prstGeom>
          </p:spPr>
          <p:txBody>
            <a:bodyPr wrap="none">
              <a:spAutoFit/>
            </a:bodyPr>
            <a:lstStyle/>
            <a:p>
              <a:r>
                <a:rPr lang="en-US" altLang="zh-CN" b="1" dirty="0">
                  <a:solidFill>
                    <a:schemeClr val="tx1">
                      <a:lumMod val="75000"/>
                      <a:lumOff val="25000"/>
                    </a:schemeClr>
                  </a:solidFill>
                  <a:ea typeface="Dotum" panose="020B0600000101010101" pitchFamily="34" charset="-127"/>
                  <a:cs typeface="Segoe UI Semilight" panose="020B0402040204020203" pitchFamily="34" charset="0"/>
                </a:rPr>
                <a:t>BP</a:t>
              </a:r>
              <a:r>
                <a:rPr lang="zh-CN" altLang="en-US" b="1" dirty="0">
                  <a:solidFill>
                    <a:schemeClr val="tx1">
                      <a:lumMod val="75000"/>
                      <a:lumOff val="25000"/>
                    </a:schemeClr>
                  </a:solidFill>
                  <a:ea typeface="Dotum" panose="020B0600000101010101" pitchFamily="34" charset="-127"/>
                  <a:cs typeface="Segoe UI Semilight" panose="020B0402040204020203" pitchFamily="34" charset="0"/>
                </a:rPr>
                <a:t>神经网络模型</a:t>
              </a:r>
              <a:r>
                <a:rPr lang="en-US" altLang="zh-CN" b="1" dirty="0">
                  <a:solidFill>
                    <a:schemeClr val="tx1">
                      <a:lumMod val="75000"/>
                      <a:lumOff val="25000"/>
                    </a:schemeClr>
                  </a:solidFill>
                  <a:ea typeface="Dotum" panose="020B0600000101010101" pitchFamily="34" charset="-127"/>
                  <a:cs typeface="Segoe UI Semilight" panose="020B0402040204020203" pitchFamily="34" charset="0"/>
                </a:rPr>
                <a:t> </a:t>
              </a:r>
              <a:endParaRPr lang="zh-CN" altLang="en-US" b="1" dirty="0">
                <a:solidFill>
                  <a:schemeClr val="tx1">
                    <a:lumMod val="75000"/>
                    <a:lumOff val="25000"/>
                  </a:schemeClr>
                </a:solidFill>
                <a:ea typeface="Dotum" panose="020B0600000101010101" pitchFamily="34" charset="-127"/>
                <a:cs typeface="Segoe UI Semilight" panose="020B0402040204020203" pitchFamily="34" charset="0"/>
              </a:endParaRPr>
            </a:p>
          </p:txBody>
        </p:sp>
      </p:gr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solidFill>
                  <a:prstClr val="black"/>
                </a:solidFill>
              </a:rPr>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solidFill>
                <a:prstClr val="black"/>
              </a:solidFill>
            </a:endParaRPr>
          </a:p>
        </p:txBody>
      </p:sp>
      <p:grpSp>
        <p:nvGrpSpPr>
          <p:cNvPr id="55" name="组合 54"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56" name="矩形 55"/>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rgbClr val="EE534F"/>
                  </a:solidFill>
                  <a:ea typeface="Microsoft YaHei UI" panose="020B0503020204020204" pitchFamily="34" charset="-122"/>
                </a:rPr>
                <a:t>预测精度</a:t>
              </a:r>
              <a:r>
                <a:rPr lang="zh-CN" altLang="en-US" sz="2400" dirty="0" smtClean="0">
                  <a:solidFill>
                    <a:schemeClr val="tx1">
                      <a:lumMod val="75000"/>
                      <a:lumOff val="25000"/>
                    </a:schemeClr>
                  </a:solidFill>
                  <a:ea typeface="Microsoft YaHei UI" panose="020B0503020204020204" pitchFamily="34" charset="-122"/>
                </a:rPr>
                <a:t>对比</a:t>
              </a:r>
              <a:endParaRPr lang="zh-CN" altLang="en-US" sz="2400" dirty="0">
                <a:solidFill>
                  <a:schemeClr val="tx1">
                    <a:lumMod val="75000"/>
                    <a:lumOff val="25000"/>
                  </a:schemeClr>
                </a:solidFill>
                <a:ea typeface="Microsoft YaHei UI" panose="020B0503020204020204" pitchFamily="34" charset="-122"/>
              </a:endParaRPr>
            </a:p>
          </p:txBody>
        </p:sp>
        <p:sp>
          <p:nvSpPr>
            <p:cNvPr id="57" name="矩形 56"/>
            <p:cNvSpPr/>
            <p:nvPr/>
          </p:nvSpPr>
          <p:spPr>
            <a:xfrm>
              <a:off x="1299831" y="686775"/>
              <a:ext cx="3654940" cy="276999"/>
            </a:xfrm>
            <a:prstGeom prst="rect">
              <a:avLst/>
            </a:prstGeom>
          </p:spPr>
          <p:txBody>
            <a:bodyPr wrap="square">
              <a:spAutoFit/>
            </a:bodyPr>
            <a:lstStyle/>
            <a:p>
              <a:pPr algn="just"/>
              <a:r>
                <a:rPr lang="en-US" altLang="zh-CN" sz="1200" dirty="0">
                  <a:solidFill>
                    <a:srgbClr val="262425"/>
                  </a:solidFill>
                  <a:ea typeface="Roboto" panose="02000000000000000000" pitchFamily="2" charset="0"/>
                  <a:cs typeface="Open Sans" panose="020B0606030504020204" pitchFamily="34" charset="0"/>
                </a:rPr>
                <a:t>Prediction Accuracy Comparison</a:t>
              </a:r>
            </a:p>
          </p:txBody>
        </p:sp>
      </p:grpSp>
      <p:sp>
        <p:nvSpPr>
          <p:cNvPr id="58" name="圆角矩形 57"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57200" y="360913"/>
            <a:ext cx="679470"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t>4-1</a:t>
            </a:r>
            <a:endParaRPr lang="zh-CN" altLang="en-US" sz="2400" b="1" dirty="0"/>
          </a:p>
        </p:txBody>
      </p:sp>
      <p:sp>
        <p:nvSpPr>
          <p:cNvPr id="59" name="矩形 58"/>
          <p:cNvSpPr/>
          <p:nvPr/>
        </p:nvSpPr>
        <p:spPr>
          <a:xfrm>
            <a:off x="1083715" y="1443590"/>
            <a:ext cx="3663930" cy="400110"/>
          </a:xfrm>
          <a:prstGeom prst="rect">
            <a:avLst/>
          </a:prstGeom>
          <a:noFill/>
        </p:spPr>
        <p:txBody>
          <a:bodyPr wrap="square" lIns="91440" tIns="45720" rIns="91440" bIns="45720">
            <a:spAutoFit/>
          </a:bodyPr>
          <a:lstStyle/>
          <a:p>
            <a:r>
              <a:rPr lang="en-US" altLang="zh-CN" sz="2000" b="1" dirty="0" smtClean="0">
                <a:ln w="0"/>
                <a:solidFill>
                  <a:srgbClr val="404040"/>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sz="2000" b="1" dirty="0">
                <a:ln w="0"/>
                <a:solidFill>
                  <a:srgbClr val="404040"/>
                </a:solidFill>
                <a:latin typeface="微软雅黑" panose="020B0503020204020204" pitchFamily="34" charset="-122"/>
                <a:ea typeface="微软雅黑" panose="020B0503020204020204" pitchFamily="34" charset="-122"/>
                <a:cs typeface="Arial" panose="020B0604020202020204" pitchFamily="34" charset="0"/>
              </a:rPr>
              <a:t>对比</a:t>
            </a:r>
            <a:r>
              <a:rPr lang="zh-CN" altLang="en-US" sz="2000" b="1" dirty="0" smtClean="0">
                <a:ln w="0"/>
                <a:solidFill>
                  <a:srgbClr val="404040"/>
                </a:solidFill>
                <a:latin typeface="微软雅黑" panose="020B0503020204020204" pitchFamily="34" charset="-122"/>
                <a:ea typeface="微软雅黑" panose="020B0503020204020204" pitchFamily="34" charset="-122"/>
                <a:cs typeface="Arial" panose="020B0604020202020204" pitchFamily="34" charset="0"/>
              </a:rPr>
              <a:t>指标</a:t>
            </a:r>
            <a:r>
              <a:rPr lang="en-US" altLang="zh-CN" sz="2000" b="1" dirty="0" smtClean="0">
                <a:ln w="0"/>
                <a:solidFill>
                  <a:srgbClr val="404040"/>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20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预测误差</a:t>
            </a:r>
            <a:endParaRPr lang="zh-CN" altLang="en-US" sz="2000" b="1" cap="none" spc="0" dirty="0">
              <a:ln w="0"/>
              <a:solidFill>
                <a:srgbClr val="EE534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0" name="矩形 59"/>
          <p:cNvSpPr/>
          <p:nvPr/>
        </p:nvSpPr>
        <p:spPr>
          <a:xfrm>
            <a:off x="8092676" y="1440059"/>
            <a:ext cx="4099324" cy="400110"/>
          </a:xfrm>
          <a:prstGeom prst="rect">
            <a:avLst/>
          </a:prstGeom>
          <a:noFill/>
        </p:spPr>
        <p:txBody>
          <a:bodyPr wrap="square" lIns="91440" tIns="45720" rIns="91440" bIns="45720">
            <a:spAutoFit/>
          </a:bodyPr>
          <a:lstStyle/>
          <a:p>
            <a:r>
              <a:rPr lang="en-US" altLang="zh-CN" sz="2000" b="1" dirty="0">
                <a:ln w="0"/>
                <a:solidFill>
                  <a:srgbClr val="404040"/>
                </a:solidFill>
                <a:latin typeface="微软雅黑" panose="020B0503020204020204" pitchFamily="34" charset="-122"/>
                <a:ea typeface="微软雅黑" panose="020B0503020204020204" pitchFamily="34" charset="-122"/>
                <a:cs typeface="Arial" panose="020B0604020202020204" pitchFamily="34" charset="0"/>
              </a:rPr>
              <a:t>2</a:t>
            </a:r>
            <a:r>
              <a:rPr lang="en-US" altLang="zh-CN" sz="2000" b="1" dirty="0" smtClean="0">
                <a:ln w="0"/>
                <a:solidFill>
                  <a:srgbClr val="404040"/>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2000" b="1" dirty="0">
                <a:ln w="0"/>
                <a:solidFill>
                  <a:srgbClr val="404040"/>
                </a:solidFill>
                <a:latin typeface="微软雅黑" panose="020B0503020204020204" pitchFamily="34" charset="-122"/>
                <a:ea typeface="微软雅黑" panose="020B0503020204020204" pitchFamily="34" charset="-122"/>
                <a:cs typeface="Arial" panose="020B0604020202020204" pitchFamily="34" charset="0"/>
              </a:rPr>
              <a:t>对比指标</a:t>
            </a:r>
            <a:r>
              <a:rPr lang="en-US" altLang="zh-CN" sz="2000" b="1" dirty="0">
                <a:ln w="0"/>
                <a:solidFill>
                  <a:srgbClr val="404040"/>
                </a:solidFill>
                <a:latin typeface="微软雅黑" panose="020B0503020204020204" pitchFamily="34" charset="-122"/>
                <a:ea typeface="微软雅黑" panose="020B0503020204020204" pitchFamily="34" charset="-122"/>
                <a:cs typeface="Arial" panose="020B0604020202020204" pitchFamily="34" charset="0"/>
              </a:rPr>
              <a:t>—— </a:t>
            </a:r>
            <a:r>
              <a:rPr lang="zh-CN" altLang="en-US" sz="20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均方根误差</a:t>
            </a:r>
            <a:endParaRPr lang="zh-CN" altLang="en-US" sz="2000" b="1" cap="none" spc="0" dirty="0">
              <a:ln w="0"/>
              <a:solidFill>
                <a:srgbClr val="EE534F"/>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0167482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PicPr>
            <a:picLocks noChangeAspect="1"/>
          </p:cNvPicPr>
          <p:nvPr/>
        </p:nvPicPr>
        <p:blipFill rotWithShape="1">
          <a:blip r:embed="rId2" cstate="print">
            <a:extLst>
              <a:ext uri="{28A0092B-C50C-407E-A947-70E740481C1C}">
                <a14:useLocalDpi xmlns:a14="http://schemas.microsoft.com/office/drawing/2010/main" val="0"/>
              </a:ext>
            </a:extLst>
          </a:blip>
          <a:srcRect l="1" t="28217" r="-29" b="26945"/>
          <a:stretch/>
        </p:blipFill>
        <p:spPr>
          <a:xfrm>
            <a:off x="0" y="1935126"/>
            <a:ext cx="12195544" cy="3075024"/>
          </a:xfrm>
          <a:prstGeom prst="rect">
            <a:avLst/>
          </a:prstGeom>
        </p:spPr>
      </p:pic>
      <p:sp>
        <p:nvSpPr>
          <p:cNvPr id="7" name="圆角矩形 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668263" y="-1047043"/>
            <a:ext cx="2988254" cy="3962381"/>
          </a:xfrm>
          <a:prstGeom prst="roundRect">
            <a:avLst>
              <a:gd name="adj" fmla="val 12431"/>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p>
          <a:p>
            <a:pPr algn="ctr"/>
            <a:endParaRPr lang="en-US" altLang="zh-CN" sz="3600" dirty="0"/>
          </a:p>
          <a:p>
            <a:pPr algn="ctr"/>
            <a:r>
              <a:rPr lang="en-US" altLang="zh-CN" sz="5400" dirty="0"/>
              <a:t>PART</a:t>
            </a:r>
            <a:r>
              <a:rPr lang="en-US" altLang="zh-CN" sz="3600" dirty="0"/>
              <a:t> </a:t>
            </a:r>
          </a:p>
          <a:p>
            <a:pPr algn="ctr"/>
            <a:r>
              <a:rPr lang="en-US" altLang="zh-CN" sz="11500" dirty="0" smtClean="0"/>
              <a:t>05</a:t>
            </a:r>
            <a:endParaRPr lang="en-US" altLang="zh-CN" sz="11500" dirty="0"/>
          </a:p>
        </p:txBody>
      </p:sp>
      <p:sp>
        <p:nvSpPr>
          <p:cNvPr id="9" name="矩形 8"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2865093" y="3478989"/>
            <a:ext cx="6594593"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0" dirty="0" smtClean="0">
                <a:solidFill>
                  <a:schemeClr val="bg1"/>
                </a:solidFill>
                <a:ea typeface="Microsoft YaHei UI" panose="020B0503020204020204" pitchFamily="34" charset="-122"/>
              </a:rPr>
              <a:t>结论与建议</a:t>
            </a:r>
            <a:endParaRPr lang="zh-CN" altLang="en-US" sz="6000" dirty="0">
              <a:solidFill>
                <a:schemeClr val="bg1"/>
              </a:solidFill>
              <a:ea typeface="Microsoft YaHei UI" panose="020B0503020204020204" pitchFamily="34" charset="-122"/>
            </a:endParaRPr>
          </a:p>
        </p:txBody>
      </p:sp>
      <p:sp>
        <p:nvSpPr>
          <p:cNvPr id="10" name="TextBox 62"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txBox="1"/>
          <p:nvPr/>
        </p:nvSpPr>
        <p:spPr>
          <a:xfrm>
            <a:off x="3237458" y="4228251"/>
            <a:ext cx="5879245" cy="400110"/>
          </a:xfrm>
          <a:prstGeom prst="rect">
            <a:avLst/>
          </a:prstGeom>
          <a:noFill/>
          <a:effectLst/>
        </p:spPr>
        <p:txBody>
          <a:bodyPr wrap="square" rtlCol="0">
            <a:spAutoFit/>
          </a:bodyPr>
          <a:lstStyle/>
          <a:p>
            <a:pPr algn="ctr"/>
            <a:r>
              <a:rPr lang="en-US" altLang="zh-CN" sz="2000" dirty="0">
                <a:solidFill>
                  <a:schemeClr val="bg1"/>
                </a:solidFill>
                <a:ea typeface="Microsoft JhengHei Light" panose="020B0304030504040204" pitchFamily="34" charset="-120"/>
                <a:cs typeface="Helvetica" panose="020B0604020202020204" pitchFamily="34" charset="0"/>
              </a:rPr>
              <a:t>Conclusion and Suggestion</a:t>
            </a:r>
          </a:p>
        </p:txBody>
      </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Tree>
    <p:extLst>
      <p:ext uri="{BB962C8B-B14F-4D97-AF65-F5344CB8AC3E}">
        <p14:creationId xmlns:p14="http://schemas.microsoft.com/office/powerpoint/2010/main" val="10491472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753139" y="1326150"/>
            <a:ext cx="6841029" cy="2169825"/>
          </a:xfrm>
          <a:prstGeom prst="rect">
            <a:avLst/>
          </a:prstGeom>
        </p:spPr>
        <p:txBody>
          <a:bodyPr wrap="square">
            <a:spAutoFit/>
          </a:bodyPr>
          <a:lstStyle/>
          <a:p>
            <a:pPr algn="just">
              <a:lnSpc>
                <a:spcPct val="125000"/>
              </a:lnSpc>
            </a:pP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rPr>
              <a:t>目前，传染病监测主要依赖于基层疾控中心逐级汇报至世界卫生组织的形式，该形式缺乏时效性，无法及时采取应对措施；而事前预测就可以有效解决此问题，提前做好相应准备。</a:t>
            </a: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endParaRPr>
          </a:p>
          <a:p>
            <a:pPr algn="just">
              <a:lnSpc>
                <a:spcPct val="125000"/>
              </a:lnSpc>
            </a:pP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endParaRPr>
          </a:p>
          <a:p>
            <a:pPr algn="just">
              <a:lnSpc>
                <a:spcPct val="125000"/>
              </a:lnSpc>
            </a:pP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rPr>
              <a:t>相较于传统预测模型，基于百度指数的预测模型增加了人的心理和行为的影响。从结果来看，本模型也优于传统模型。</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endParaRPr>
          </a:p>
        </p:txBody>
      </p:sp>
      <p:pic>
        <p:nvPicPr>
          <p:cNvPr id="3" name="图片 2"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PicPr>
            <a:picLocks noChangeAspect="1"/>
          </p:cNvPicPr>
          <p:nvPr/>
        </p:nvPicPr>
        <p:blipFill rotWithShape="1">
          <a:blip r:embed="rId2"/>
          <a:srcRect l="26074" r="38719"/>
          <a:stretch/>
        </p:blipFill>
        <p:spPr>
          <a:xfrm>
            <a:off x="8789160" y="1530113"/>
            <a:ext cx="2388358" cy="4201104"/>
          </a:xfrm>
          <a:prstGeom prst="rect">
            <a:avLst/>
          </a:prstGeom>
        </p:spPr>
      </p:pic>
      <p:grpSp>
        <p:nvGrpSpPr>
          <p:cNvPr id="4" name="组合 3"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800522" y="3897924"/>
            <a:ext cx="618634" cy="618634"/>
            <a:chOff x="1095115" y="1845105"/>
            <a:chExt cx="794145" cy="794145"/>
          </a:xfrm>
        </p:grpSpPr>
        <p:sp>
          <p:nvSpPr>
            <p:cNvPr id="8" name="Oval 92" descr="e7d195523061f1c0205959036996ad55c215b892a7aac5c0B9ADEF7896FB48F2EF97163A2DE1401E1875DEDC438B7864AD24CA23553DBBBD975DAF4CAD4A2592689FFB6CEE59FFA55B2702D0E5EE29CDFFAB234219E93DD38E3B1014B0CC2E9383018C70FAE29AA5FF0A83E1D011C51E35A65F43CED0ADA1369AD76A5FB6D093DE04E78520D1B99C"/>
            <p:cNvSpPr>
              <a:spLocks noChangeArrowheads="1"/>
            </p:cNvSpPr>
            <p:nvPr/>
          </p:nvSpPr>
          <p:spPr bwMode="auto">
            <a:xfrm>
              <a:off x="1095115" y="1845105"/>
              <a:ext cx="794145" cy="794145"/>
            </a:xfrm>
            <a:prstGeom prst="ellipse">
              <a:avLst/>
            </a:prstGeom>
            <a:extLst/>
          </p:spPr>
          <p:txBody>
            <a:bodyPr vert="horz" wrap="square" lIns="91440" tIns="45720" rIns="91440" bIns="45720" numCol="1" anchor="t" anchorCtr="0" compatLnSpc="1">
              <a:prstTxWarp prst="textNoShape">
                <a:avLst/>
              </a:prstTxWarp>
            </a:bodyPr>
            <a:lstStyle/>
            <a:p>
              <a:pPr>
                <a:defRPr/>
              </a:pPr>
              <a:endParaRPr lang="zh-CN" altLang="en-US" kern="0" dirty="0">
                <a:solidFill>
                  <a:sysClr val="windowText" lastClr="000000"/>
                </a:solidFill>
                <a:latin typeface="Helvetica" panose="020B0604020202020204" pitchFamily="34" charset="0"/>
                <a:ea typeface="微软雅黑"/>
                <a:cs typeface="Helvetica" panose="020B0604020202020204" pitchFamily="34" charset="0"/>
              </a:endParaRPr>
            </a:p>
          </p:txBody>
        </p:sp>
        <p:sp>
          <p:nvSpPr>
            <p:cNvPr id="11" name="Oval 9" descr="e7d195523061f1c0205959036996ad55c215b892a7aac5c0B9ADEF7896FB48F2EF97163A2DE1401E1875DEDC438B7864AD24CA23553DBBBD975DAF4CAD4A2592689FFB6CEE59FFA55B2702D0E5EE29CDFFAB234219E93DD38E3B1014B0CC2E9383018C70FAE29AA5FF0A83E1D011C51E35A65F43CED0ADA1369AD76A5FB6D093DE04E78520D1B99C"/>
            <p:cNvSpPr>
              <a:spLocks noChangeArrowheads="1"/>
            </p:cNvSpPr>
            <p:nvPr/>
          </p:nvSpPr>
          <p:spPr bwMode="auto">
            <a:xfrm>
              <a:off x="1095115" y="1845105"/>
              <a:ext cx="794145" cy="794145"/>
            </a:xfrm>
            <a:prstGeom prst="ellipse">
              <a:avLst/>
            </a:prstGeom>
            <a:solidFill>
              <a:srgbClr val="EE534F"/>
            </a:solidFill>
            <a:ln>
              <a:noFill/>
            </a:ln>
            <a:effectLst>
              <a:outerShdw blurRad="152400" sx="103000" sy="103000" algn="ctr"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13" name="Freeform 44" descr="e7d195523061f1c0205959036996ad55c215b892a7aac5c0B9ADEF7896FB48F2EF97163A2DE1401E1875DEDC438B7864AD24CA23553DBBBD975DAF4CAD4A2592689FFB6CEE59FFA55B2702D0E5EE29CDFFAB234219E93DD38E3B1014B0CC2E9383018C70FAE29AA5FF0A83E1D011C51E35A65F43CED0ADA1369AD76A5FB6D093DE04E78520D1B99C"/>
            <p:cNvSpPr/>
            <p:nvPr/>
          </p:nvSpPr>
          <p:spPr>
            <a:xfrm>
              <a:off x="1290930" y="2114151"/>
              <a:ext cx="360607" cy="357485"/>
            </a:xfrm>
            <a:custGeom>
              <a:avLst/>
              <a:gdLst/>
              <a:ahLst/>
              <a:cxnLst/>
              <a:rect l="l" t="t" r="r" b="b"/>
              <a:pathLst>
                <a:path w="206276" h="204490">
                  <a:moveTo>
                    <a:pt x="97334" y="133052"/>
                  </a:moveTo>
                  <a:lnTo>
                    <a:pt x="119212" y="133052"/>
                  </a:lnTo>
                  <a:cubicBezTo>
                    <a:pt x="121593" y="133052"/>
                    <a:pt x="122783" y="134094"/>
                    <a:pt x="122783" y="136178"/>
                  </a:cubicBezTo>
                  <a:cubicBezTo>
                    <a:pt x="122783" y="138559"/>
                    <a:pt x="121593" y="139750"/>
                    <a:pt x="119212" y="139750"/>
                  </a:cubicBezTo>
                  <a:lnTo>
                    <a:pt x="97334" y="139750"/>
                  </a:lnTo>
                  <a:cubicBezTo>
                    <a:pt x="95250" y="139750"/>
                    <a:pt x="94208" y="138559"/>
                    <a:pt x="94208" y="136178"/>
                  </a:cubicBezTo>
                  <a:cubicBezTo>
                    <a:pt x="94208" y="134094"/>
                    <a:pt x="95250" y="133052"/>
                    <a:pt x="97334" y="133052"/>
                  </a:cubicBezTo>
                  <a:close/>
                  <a:moveTo>
                    <a:pt x="71884" y="133052"/>
                  </a:moveTo>
                  <a:lnTo>
                    <a:pt x="84386" y="133052"/>
                  </a:lnTo>
                  <a:cubicBezTo>
                    <a:pt x="86469" y="133052"/>
                    <a:pt x="87511" y="134094"/>
                    <a:pt x="87511" y="136178"/>
                  </a:cubicBezTo>
                  <a:cubicBezTo>
                    <a:pt x="87511" y="138559"/>
                    <a:pt x="86469" y="139750"/>
                    <a:pt x="84386" y="139750"/>
                  </a:cubicBezTo>
                  <a:lnTo>
                    <a:pt x="71884" y="139750"/>
                  </a:lnTo>
                  <a:cubicBezTo>
                    <a:pt x="69801" y="139750"/>
                    <a:pt x="68759" y="138559"/>
                    <a:pt x="68759" y="136178"/>
                  </a:cubicBezTo>
                  <a:cubicBezTo>
                    <a:pt x="68759" y="134094"/>
                    <a:pt x="69801" y="133052"/>
                    <a:pt x="71884" y="133052"/>
                  </a:cubicBezTo>
                  <a:close/>
                  <a:moveTo>
                    <a:pt x="160735" y="117426"/>
                  </a:moveTo>
                  <a:lnTo>
                    <a:pt x="166985" y="117426"/>
                  </a:lnTo>
                  <a:cubicBezTo>
                    <a:pt x="169069" y="117426"/>
                    <a:pt x="170111" y="118467"/>
                    <a:pt x="170111" y="120551"/>
                  </a:cubicBezTo>
                  <a:cubicBezTo>
                    <a:pt x="170111" y="122634"/>
                    <a:pt x="169069" y="123676"/>
                    <a:pt x="166985" y="123676"/>
                  </a:cubicBezTo>
                  <a:lnTo>
                    <a:pt x="160735" y="123676"/>
                  </a:lnTo>
                  <a:cubicBezTo>
                    <a:pt x="158651" y="123676"/>
                    <a:pt x="157609" y="122634"/>
                    <a:pt x="157609" y="120551"/>
                  </a:cubicBezTo>
                  <a:cubicBezTo>
                    <a:pt x="157609" y="118467"/>
                    <a:pt x="158651" y="117426"/>
                    <a:pt x="160735" y="117426"/>
                  </a:cubicBezTo>
                  <a:close/>
                  <a:moveTo>
                    <a:pt x="116086" y="117426"/>
                  </a:moveTo>
                  <a:lnTo>
                    <a:pt x="147787" y="117426"/>
                  </a:lnTo>
                  <a:cubicBezTo>
                    <a:pt x="150168" y="117426"/>
                    <a:pt x="151358" y="118467"/>
                    <a:pt x="151358" y="120551"/>
                  </a:cubicBezTo>
                  <a:cubicBezTo>
                    <a:pt x="151358" y="122634"/>
                    <a:pt x="150168" y="123676"/>
                    <a:pt x="147787" y="123676"/>
                  </a:cubicBezTo>
                  <a:lnTo>
                    <a:pt x="116086" y="123676"/>
                  </a:lnTo>
                  <a:cubicBezTo>
                    <a:pt x="114003" y="123676"/>
                    <a:pt x="112961" y="122634"/>
                    <a:pt x="112961" y="120551"/>
                  </a:cubicBezTo>
                  <a:cubicBezTo>
                    <a:pt x="112961" y="118467"/>
                    <a:pt x="114003" y="117426"/>
                    <a:pt x="116086" y="117426"/>
                  </a:cubicBezTo>
                  <a:close/>
                  <a:moveTo>
                    <a:pt x="71884" y="117426"/>
                  </a:moveTo>
                  <a:lnTo>
                    <a:pt x="103585" y="117426"/>
                  </a:lnTo>
                  <a:cubicBezTo>
                    <a:pt x="105668" y="117426"/>
                    <a:pt x="106710" y="118467"/>
                    <a:pt x="106710" y="120551"/>
                  </a:cubicBezTo>
                  <a:cubicBezTo>
                    <a:pt x="106710" y="122634"/>
                    <a:pt x="105668" y="123676"/>
                    <a:pt x="103585" y="123676"/>
                  </a:cubicBezTo>
                  <a:lnTo>
                    <a:pt x="71884" y="123676"/>
                  </a:lnTo>
                  <a:cubicBezTo>
                    <a:pt x="69801" y="123676"/>
                    <a:pt x="68759" y="122634"/>
                    <a:pt x="68759" y="120551"/>
                  </a:cubicBezTo>
                  <a:cubicBezTo>
                    <a:pt x="68759" y="118467"/>
                    <a:pt x="69801" y="117426"/>
                    <a:pt x="71884" y="117426"/>
                  </a:cubicBezTo>
                  <a:close/>
                  <a:moveTo>
                    <a:pt x="135285" y="98227"/>
                  </a:moveTo>
                  <a:lnTo>
                    <a:pt x="166985" y="98227"/>
                  </a:lnTo>
                  <a:cubicBezTo>
                    <a:pt x="169069" y="98227"/>
                    <a:pt x="170111" y="99268"/>
                    <a:pt x="170111" y="101352"/>
                  </a:cubicBezTo>
                  <a:cubicBezTo>
                    <a:pt x="170111" y="103436"/>
                    <a:pt x="169069" y="104477"/>
                    <a:pt x="166985" y="104477"/>
                  </a:cubicBezTo>
                  <a:lnTo>
                    <a:pt x="135285" y="104477"/>
                  </a:lnTo>
                  <a:cubicBezTo>
                    <a:pt x="133201" y="104477"/>
                    <a:pt x="132160" y="103436"/>
                    <a:pt x="132160" y="101352"/>
                  </a:cubicBezTo>
                  <a:cubicBezTo>
                    <a:pt x="132160" y="99268"/>
                    <a:pt x="133201" y="98227"/>
                    <a:pt x="135285" y="98227"/>
                  </a:cubicBezTo>
                  <a:close/>
                  <a:moveTo>
                    <a:pt x="97334" y="98227"/>
                  </a:moveTo>
                  <a:lnTo>
                    <a:pt x="122783" y="98227"/>
                  </a:lnTo>
                  <a:cubicBezTo>
                    <a:pt x="124867" y="98227"/>
                    <a:pt x="125909" y="99268"/>
                    <a:pt x="125909" y="101352"/>
                  </a:cubicBezTo>
                  <a:cubicBezTo>
                    <a:pt x="125909" y="103436"/>
                    <a:pt x="124867" y="104477"/>
                    <a:pt x="122783" y="104477"/>
                  </a:cubicBezTo>
                  <a:lnTo>
                    <a:pt x="97334" y="104477"/>
                  </a:lnTo>
                  <a:cubicBezTo>
                    <a:pt x="95250" y="104477"/>
                    <a:pt x="94208" y="103436"/>
                    <a:pt x="94208" y="101352"/>
                  </a:cubicBezTo>
                  <a:cubicBezTo>
                    <a:pt x="94208" y="99268"/>
                    <a:pt x="95250" y="98227"/>
                    <a:pt x="97334" y="98227"/>
                  </a:cubicBezTo>
                  <a:close/>
                  <a:moveTo>
                    <a:pt x="71884" y="98227"/>
                  </a:moveTo>
                  <a:lnTo>
                    <a:pt x="84386" y="98227"/>
                  </a:lnTo>
                  <a:cubicBezTo>
                    <a:pt x="86469" y="98227"/>
                    <a:pt x="87511" y="99268"/>
                    <a:pt x="87511" y="101352"/>
                  </a:cubicBezTo>
                  <a:cubicBezTo>
                    <a:pt x="87511" y="103436"/>
                    <a:pt x="86469" y="104477"/>
                    <a:pt x="84386" y="104477"/>
                  </a:cubicBezTo>
                  <a:lnTo>
                    <a:pt x="71884" y="104477"/>
                  </a:lnTo>
                  <a:cubicBezTo>
                    <a:pt x="69801" y="104477"/>
                    <a:pt x="68759" y="103436"/>
                    <a:pt x="68759" y="101352"/>
                  </a:cubicBezTo>
                  <a:cubicBezTo>
                    <a:pt x="68759" y="99268"/>
                    <a:pt x="69801" y="98227"/>
                    <a:pt x="71884" y="98227"/>
                  </a:cubicBezTo>
                  <a:close/>
                  <a:moveTo>
                    <a:pt x="154484" y="82600"/>
                  </a:moveTo>
                  <a:lnTo>
                    <a:pt x="166985" y="82600"/>
                  </a:lnTo>
                  <a:cubicBezTo>
                    <a:pt x="169069" y="82600"/>
                    <a:pt x="170111" y="83642"/>
                    <a:pt x="170111" y="85725"/>
                  </a:cubicBezTo>
                  <a:cubicBezTo>
                    <a:pt x="170111" y="87809"/>
                    <a:pt x="169069" y="88851"/>
                    <a:pt x="166985" y="88851"/>
                  </a:cubicBezTo>
                  <a:lnTo>
                    <a:pt x="154484" y="88851"/>
                  </a:lnTo>
                  <a:cubicBezTo>
                    <a:pt x="152400" y="88851"/>
                    <a:pt x="151358" y="87809"/>
                    <a:pt x="151358" y="85725"/>
                  </a:cubicBezTo>
                  <a:cubicBezTo>
                    <a:pt x="151358" y="83642"/>
                    <a:pt x="152400" y="82600"/>
                    <a:pt x="154484" y="82600"/>
                  </a:cubicBezTo>
                  <a:close/>
                  <a:moveTo>
                    <a:pt x="109835" y="82600"/>
                  </a:moveTo>
                  <a:lnTo>
                    <a:pt x="141536" y="82600"/>
                  </a:lnTo>
                  <a:cubicBezTo>
                    <a:pt x="143619" y="82600"/>
                    <a:pt x="144661" y="83642"/>
                    <a:pt x="144661" y="85725"/>
                  </a:cubicBezTo>
                  <a:cubicBezTo>
                    <a:pt x="144661" y="87809"/>
                    <a:pt x="143619" y="88851"/>
                    <a:pt x="141536" y="88851"/>
                  </a:cubicBezTo>
                  <a:lnTo>
                    <a:pt x="109835" y="88851"/>
                  </a:lnTo>
                  <a:cubicBezTo>
                    <a:pt x="107752" y="88851"/>
                    <a:pt x="106710" y="87809"/>
                    <a:pt x="106710" y="85725"/>
                  </a:cubicBezTo>
                  <a:cubicBezTo>
                    <a:pt x="106710" y="83642"/>
                    <a:pt x="107752" y="82600"/>
                    <a:pt x="109835" y="82600"/>
                  </a:cubicBezTo>
                  <a:close/>
                  <a:moveTo>
                    <a:pt x="71884" y="82600"/>
                  </a:moveTo>
                  <a:lnTo>
                    <a:pt x="97334" y="82600"/>
                  </a:lnTo>
                  <a:cubicBezTo>
                    <a:pt x="99417" y="82600"/>
                    <a:pt x="100459" y="83642"/>
                    <a:pt x="100459" y="85725"/>
                  </a:cubicBezTo>
                  <a:cubicBezTo>
                    <a:pt x="100459" y="87809"/>
                    <a:pt x="99417" y="88851"/>
                    <a:pt x="97334" y="88851"/>
                  </a:cubicBezTo>
                  <a:lnTo>
                    <a:pt x="71884" y="88851"/>
                  </a:lnTo>
                  <a:cubicBezTo>
                    <a:pt x="69801" y="88851"/>
                    <a:pt x="68759" y="87809"/>
                    <a:pt x="68759" y="85725"/>
                  </a:cubicBezTo>
                  <a:cubicBezTo>
                    <a:pt x="68759" y="83642"/>
                    <a:pt x="69801" y="82600"/>
                    <a:pt x="71884" y="82600"/>
                  </a:cubicBezTo>
                  <a:close/>
                  <a:moveTo>
                    <a:pt x="55811" y="60276"/>
                  </a:moveTo>
                  <a:cubicBezTo>
                    <a:pt x="50453" y="60276"/>
                    <a:pt x="47774" y="63252"/>
                    <a:pt x="47774" y="69205"/>
                  </a:cubicBezTo>
                  <a:lnTo>
                    <a:pt x="47774" y="152251"/>
                  </a:lnTo>
                  <a:cubicBezTo>
                    <a:pt x="47774" y="158502"/>
                    <a:pt x="50453" y="161627"/>
                    <a:pt x="55811" y="161627"/>
                  </a:cubicBezTo>
                  <a:lnTo>
                    <a:pt x="78135" y="161627"/>
                  </a:lnTo>
                  <a:cubicBezTo>
                    <a:pt x="79623" y="161627"/>
                    <a:pt x="81112" y="162372"/>
                    <a:pt x="82600" y="163860"/>
                  </a:cubicBezTo>
                  <a:cubicBezTo>
                    <a:pt x="83790" y="164753"/>
                    <a:pt x="84386" y="166241"/>
                    <a:pt x="84386" y="168325"/>
                  </a:cubicBezTo>
                  <a:lnTo>
                    <a:pt x="83939" y="185738"/>
                  </a:lnTo>
                  <a:lnTo>
                    <a:pt x="115640" y="162967"/>
                  </a:lnTo>
                  <a:cubicBezTo>
                    <a:pt x="116830" y="162074"/>
                    <a:pt x="118021" y="161627"/>
                    <a:pt x="119212" y="161627"/>
                  </a:cubicBezTo>
                  <a:lnTo>
                    <a:pt x="183059" y="161627"/>
                  </a:lnTo>
                  <a:cubicBezTo>
                    <a:pt x="185738" y="161627"/>
                    <a:pt x="188193" y="160734"/>
                    <a:pt x="190426" y="158949"/>
                  </a:cubicBezTo>
                  <a:cubicBezTo>
                    <a:pt x="192658" y="157163"/>
                    <a:pt x="193774" y="154930"/>
                    <a:pt x="193774" y="152251"/>
                  </a:cubicBezTo>
                  <a:lnTo>
                    <a:pt x="193774" y="69205"/>
                  </a:lnTo>
                  <a:cubicBezTo>
                    <a:pt x="193774" y="66824"/>
                    <a:pt x="192658" y="64740"/>
                    <a:pt x="190426" y="62954"/>
                  </a:cubicBezTo>
                  <a:cubicBezTo>
                    <a:pt x="188193" y="61168"/>
                    <a:pt x="185738" y="60276"/>
                    <a:pt x="183059" y="60276"/>
                  </a:cubicBezTo>
                  <a:close/>
                  <a:moveTo>
                    <a:pt x="55811" y="47327"/>
                  </a:moveTo>
                  <a:lnTo>
                    <a:pt x="183059" y="47327"/>
                  </a:lnTo>
                  <a:cubicBezTo>
                    <a:pt x="189310" y="47327"/>
                    <a:pt x="194742" y="49485"/>
                    <a:pt x="199355" y="53801"/>
                  </a:cubicBezTo>
                  <a:cubicBezTo>
                    <a:pt x="203969" y="58117"/>
                    <a:pt x="206276" y="63252"/>
                    <a:pt x="206276" y="69205"/>
                  </a:cubicBezTo>
                  <a:lnTo>
                    <a:pt x="206276" y="152251"/>
                  </a:lnTo>
                  <a:cubicBezTo>
                    <a:pt x="206276" y="158204"/>
                    <a:pt x="203895" y="163413"/>
                    <a:pt x="199132" y="167878"/>
                  </a:cubicBezTo>
                  <a:cubicBezTo>
                    <a:pt x="194370" y="172343"/>
                    <a:pt x="189012" y="174576"/>
                    <a:pt x="183059" y="174576"/>
                  </a:cubicBezTo>
                  <a:lnTo>
                    <a:pt x="121444" y="174576"/>
                  </a:lnTo>
                  <a:lnTo>
                    <a:pt x="80814" y="203597"/>
                  </a:lnTo>
                  <a:cubicBezTo>
                    <a:pt x="79623" y="204192"/>
                    <a:pt x="78433" y="204490"/>
                    <a:pt x="77242" y="204490"/>
                  </a:cubicBezTo>
                  <a:cubicBezTo>
                    <a:pt x="76051" y="204490"/>
                    <a:pt x="75158" y="204341"/>
                    <a:pt x="74563" y="204044"/>
                  </a:cubicBezTo>
                  <a:cubicBezTo>
                    <a:pt x="72182" y="202555"/>
                    <a:pt x="70991" y="200620"/>
                    <a:pt x="70991" y="198239"/>
                  </a:cubicBezTo>
                  <a:lnTo>
                    <a:pt x="71438" y="174576"/>
                  </a:lnTo>
                  <a:lnTo>
                    <a:pt x="55811" y="174576"/>
                  </a:lnTo>
                  <a:cubicBezTo>
                    <a:pt x="49858" y="174576"/>
                    <a:pt x="44872" y="172418"/>
                    <a:pt x="40854" y="168102"/>
                  </a:cubicBezTo>
                  <a:cubicBezTo>
                    <a:pt x="36835" y="163785"/>
                    <a:pt x="34826" y="158502"/>
                    <a:pt x="34826" y="152251"/>
                  </a:cubicBezTo>
                  <a:lnTo>
                    <a:pt x="34826" y="69205"/>
                  </a:lnTo>
                  <a:cubicBezTo>
                    <a:pt x="34826" y="63252"/>
                    <a:pt x="36835" y="58117"/>
                    <a:pt x="40854" y="53801"/>
                  </a:cubicBezTo>
                  <a:cubicBezTo>
                    <a:pt x="44872" y="49485"/>
                    <a:pt x="49858" y="47327"/>
                    <a:pt x="55811" y="47327"/>
                  </a:cubicBezTo>
                  <a:close/>
                  <a:moveTo>
                    <a:pt x="20538" y="0"/>
                  </a:moveTo>
                  <a:lnTo>
                    <a:pt x="148233" y="0"/>
                  </a:lnTo>
                  <a:cubicBezTo>
                    <a:pt x="154484" y="0"/>
                    <a:pt x="159916" y="2084"/>
                    <a:pt x="164530" y="6251"/>
                  </a:cubicBezTo>
                  <a:cubicBezTo>
                    <a:pt x="169143" y="10418"/>
                    <a:pt x="171450" y="15478"/>
                    <a:pt x="171450" y="21431"/>
                  </a:cubicBezTo>
                  <a:lnTo>
                    <a:pt x="171450" y="25450"/>
                  </a:lnTo>
                  <a:cubicBezTo>
                    <a:pt x="171450" y="26938"/>
                    <a:pt x="170855" y="28352"/>
                    <a:pt x="169664" y="29691"/>
                  </a:cubicBezTo>
                  <a:cubicBezTo>
                    <a:pt x="168474" y="31031"/>
                    <a:pt x="166985" y="31701"/>
                    <a:pt x="165199" y="31701"/>
                  </a:cubicBezTo>
                  <a:cubicBezTo>
                    <a:pt x="163413" y="31701"/>
                    <a:pt x="161851" y="31031"/>
                    <a:pt x="160511" y="29691"/>
                  </a:cubicBezTo>
                  <a:cubicBezTo>
                    <a:pt x="159172" y="28352"/>
                    <a:pt x="158502" y="26938"/>
                    <a:pt x="158502" y="25450"/>
                  </a:cubicBezTo>
                  <a:lnTo>
                    <a:pt x="158502" y="21431"/>
                  </a:lnTo>
                  <a:cubicBezTo>
                    <a:pt x="158502" y="19050"/>
                    <a:pt x="157460" y="16967"/>
                    <a:pt x="155377" y="15181"/>
                  </a:cubicBezTo>
                  <a:cubicBezTo>
                    <a:pt x="153293" y="13395"/>
                    <a:pt x="150912" y="12502"/>
                    <a:pt x="148233" y="12502"/>
                  </a:cubicBezTo>
                  <a:lnTo>
                    <a:pt x="20538" y="12502"/>
                  </a:lnTo>
                  <a:cubicBezTo>
                    <a:pt x="15181" y="12502"/>
                    <a:pt x="12502" y="15478"/>
                    <a:pt x="12502" y="21431"/>
                  </a:cubicBezTo>
                  <a:lnTo>
                    <a:pt x="12502" y="104477"/>
                  </a:lnTo>
                  <a:cubicBezTo>
                    <a:pt x="12502" y="107156"/>
                    <a:pt x="13246" y="109240"/>
                    <a:pt x="14734" y="110728"/>
                  </a:cubicBezTo>
                  <a:cubicBezTo>
                    <a:pt x="17711" y="113407"/>
                    <a:pt x="17860" y="116384"/>
                    <a:pt x="15181" y="119658"/>
                  </a:cubicBezTo>
                  <a:cubicBezTo>
                    <a:pt x="13692" y="121146"/>
                    <a:pt x="12055" y="121890"/>
                    <a:pt x="10269" y="121890"/>
                  </a:cubicBezTo>
                  <a:cubicBezTo>
                    <a:pt x="8781" y="121890"/>
                    <a:pt x="7442" y="121295"/>
                    <a:pt x="6251" y="120104"/>
                  </a:cubicBezTo>
                  <a:cubicBezTo>
                    <a:pt x="2084" y="116235"/>
                    <a:pt x="0" y="111026"/>
                    <a:pt x="0" y="104477"/>
                  </a:cubicBezTo>
                  <a:lnTo>
                    <a:pt x="0" y="21431"/>
                  </a:lnTo>
                  <a:cubicBezTo>
                    <a:pt x="0" y="15478"/>
                    <a:pt x="1935" y="10418"/>
                    <a:pt x="5804" y="6251"/>
                  </a:cubicBezTo>
                  <a:cubicBezTo>
                    <a:pt x="9674" y="2084"/>
                    <a:pt x="14585" y="0"/>
                    <a:pt x="20538"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latin typeface="Helvetica" panose="020B0604020202020204" pitchFamily="34" charset="0"/>
                <a:cs typeface="Helvetica" panose="020B0604020202020204" pitchFamily="34" charset="0"/>
              </a:endParaRPr>
            </a:p>
          </p:txBody>
        </p:sp>
      </p:grpSp>
      <p:grpSp>
        <p:nvGrpSpPr>
          <p:cNvPr id="5" name="组合 4"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800522" y="5320455"/>
            <a:ext cx="618634" cy="618634"/>
            <a:chOff x="1095115" y="3049327"/>
            <a:chExt cx="794145" cy="794145"/>
          </a:xfrm>
        </p:grpSpPr>
        <p:sp>
          <p:nvSpPr>
            <p:cNvPr id="12" name="Oval 131" descr="e7d195523061f1c0205959036996ad55c215b892a7aac5c0B9ADEF7896FB48F2EF97163A2DE1401E1875DEDC438B7864AD24CA23553DBBBD975DAF4CAD4A2592689FFB6CEE59FFA55B2702D0E5EE29CDFFAB234219E93DD38E3B1014B0CC2E9383018C70FAE29AA5FF0A83E1D011C51E35A65F43CED0ADA1369AD76A5FB6D093DE04E78520D1B99C"/>
            <p:cNvSpPr>
              <a:spLocks noChangeArrowheads="1"/>
            </p:cNvSpPr>
            <p:nvPr/>
          </p:nvSpPr>
          <p:spPr bwMode="auto">
            <a:xfrm>
              <a:off x="1095115" y="3049327"/>
              <a:ext cx="794145" cy="794145"/>
            </a:xfrm>
            <a:prstGeom prst="ellipse">
              <a:avLst/>
            </a:prstGeom>
            <a:solidFill>
              <a:schemeClr val="tx1">
                <a:lumMod val="75000"/>
                <a:lumOff val="25000"/>
              </a:schemeClr>
            </a:solidFill>
            <a:ln>
              <a:noFill/>
            </a:ln>
            <a:effectLst>
              <a:outerShdw blurRad="152400" sx="103000" sy="103000" algn="ctr"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p>
          </p:txBody>
        </p:sp>
        <p:sp>
          <p:nvSpPr>
            <p:cNvPr id="14" name="Freeform 48" descr="e7d195523061f1c0205959036996ad55c215b892a7aac5c0B9ADEF7896FB48F2EF97163A2DE1401E1875DEDC438B7864AD24CA23553DBBBD975DAF4CAD4A2592689FFB6CEE59FFA55B2702D0E5EE29CDFFAB234219E93DD38E3B1014B0CC2E9383018C70FAE29AA5FF0A83E1D011C51E35A65F43CED0ADA1369AD76A5FB6D093DE04E78520D1B99C"/>
            <p:cNvSpPr/>
            <p:nvPr/>
          </p:nvSpPr>
          <p:spPr>
            <a:xfrm>
              <a:off x="1307321" y="3283134"/>
              <a:ext cx="357144" cy="358495"/>
            </a:xfrm>
            <a:custGeom>
              <a:avLst/>
              <a:gdLst/>
              <a:ahLst/>
              <a:cxnLst/>
              <a:rect l="l" t="t" r="r" b="b"/>
              <a:pathLst>
                <a:path w="204608" h="205382">
                  <a:moveTo>
                    <a:pt x="46881" y="32147"/>
                  </a:moveTo>
                  <a:cubicBezTo>
                    <a:pt x="48667" y="31254"/>
                    <a:pt x="50155" y="31551"/>
                    <a:pt x="51346" y="33039"/>
                  </a:cubicBezTo>
                  <a:cubicBezTo>
                    <a:pt x="52536" y="34825"/>
                    <a:pt x="52239" y="36314"/>
                    <a:pt x="50453" y="37504"/>
                  </a:cubicBezTo>
                  <a:cubicBezTo>
                    <a:pt x="37356" y="45541"/>
                    <a:pt x="30807" y="57298"/>
                    <a:pt x="30807" y="72777"/>
                  </a:cubicBezTo>
                  <a:cubicBezTo>
                    <a:pt x="30807" y="74860"/>
                    <a:pt x="29766" y="75902"/>
                    <a:pt x="27682" y="75902"/>
                  </a:cubicBezTo>
                  <a:cubicBezTo>
                    <a:pt x="25599" y="75902"/>
                    <a:pt x="24557" y="74860"/>
                    <a:pt x="24557" y="72777"/>
                  </a:cubicBezTo>
                  <a:cubicBezTo>
                    <a:pt x="24557" y="54917"/>
                    <a:pt x="31998" y="41374"/>
                    <a:pt x="46881" y="32147"/>
                  </a:cubicBezTo>
                  <a:close/>
                  <a:moveTo>
                    <a:pt x="61168" y="25896"/>
                  </a:moveTo>
                  <a:cubicBezTo>
                    <a:pt x="63252" y="25300"/>
                    <a:pt x="64591" y="26045"/>
                    <a:pt x="65187" y="28128"/>
                  </a:cubicBezTo>
                  <a:cubicBezTo>
                    <a:pt x="65782" y="30212"/>
                    <a:pt x="65038" y="31551"/>
                    <a:pt x="62954" y="32147"/>
                  </a:cubicBezTo>
                  <a:cubicBezTo>
                    <a:pt x="62657" y="32147"/>
                    <a:pt x="62136" y="32221"/>
                    <a:pt x="61392" y="32370"/>
                  </a:cubicBezTo>
                  <a:cubicBezTo>
                    <a:pt x="60648" y="32519"/>
                    <a:pt x="60127" y="32742"/>
                    <a:pt x="59829" y="33039"/>
                  </a:cubicBezTo>
                  <a:lnTo>
                    <a:pt x="58936" y="33039"/>
                  </a:lnTo>
                  <a:cubicBezTo>
                    <a:pt x="57448" y="33039"/>
                    <a:pt x="56406" y="32295"/>
                    <a:pt x="55811" y="30807"/>
                  </a:cubicBezTo>
                  <a:cubicBezTo>
                    <a:pt x="55215" y="29319"/>
                    <a:pt x="55811" y="27979"/>
                    <a:pt x="57597" y="26789"/>
                  </a:cubicBezTo>
                  <a:cubicBezTo>
                    <a:pt x="58787" y="26789"/>
                    <a:pt x="59978" y="26491"/>
                    <a:pt x="61168" y="25896"/>
                  </a:cubicBezTo>
                  <a:close/>
                  <a:moveTo>
                    <a:pt x="72331" y="12948"/>
                  </a:moveTo>
                  <a:cubicBezTo>
                    <a:pt x="55959" y="12948"/>
                    <a:pt x="41895" y="18752"/>
                    <a:pt x="30138" y="30361"/>
                  </a:cubicBezTo>
                  <a:cubicBezTo>
                    <a:pt x="18380" y="41969"/>
                    <a:pt x="12502" y="55959"/>
                    <a:pt x="12502" y="72330"/>
                  </a:cubicBezTo>
                  <a:cubicBezTo>
                    <a:pt x="12502" y="88999"/>
                    <a:pt x="18380" y="103138"/>
                    <a:pt x="30138" y="114746"/>
                  </a:cubicBezTo>
                  <a:cubicBezTo>
                    <a:pt x="41895" y="126355"/>
                    <a:pt x="55959" y="132159"/>
                    <a:pt x="72331" y="132159"/>
                  </a:cubicBezTo>
                  <a:cubicBezTo>
                    <a:pt x="82451" y="132159"/>
                    <a:pt x="91678" y="129778"/>
                    <a:pt x="100013" y="125015"/>
                  </a:cubicBezTo>
                  <a:cubicBezTo>
                    <a:pt x="102691" y="123527"/>
                    <a:pt x="105222" y="123973"/>
                    <a:pt x="107603" y="126355"/>
                  </a:cubicBezTo>
                  <a:lnTo>
                    <a:pt x="132606" y="151358"/>
                  </a:lnTo>
                  <a:lnTo>
                    <a:pt x="134838" y="149572"/>
                  </a:lnTo>
                  <a:cubicBezTo>
                    <a:pt x="137517" y="148084"/>
                    <a:pt x="140047" y="148232"/>
                    <a:pt x="142429" y="150018"/>
                  </a:cubicBezTo>
                  <a:lnTo>
                    <a:pt x="150912" y="157162"/>
                  </a:lnTo>
                  <a:cubicBezTo>
                    <a:pt x="153293" y="159543"/>
                    <a:pt x="153740" y="161925"/>
                    <a:pt x="152251" y="164306"/>
                  </a:cubicBezTo>
                  <a:lnTo>
                    <a:pt x="150465" y="169217"/>
                  </a:lnTo>
                  <a:lnTo>
                    <a:pt x="157609" y="176361"/>
                  </a:lnTo>
                  <a:lnTo>
                    <a:pt x="167878" y="177254"/>
                  </a:lnTo>
                  <a:cubicBezTo>
                    <a:pt x="170259" y="177254"/>
                    <a:pt x="172045" y="178593"/>
                    <a:pt x="173236" y="181272"/>
                  </a:cubicBezTo>
                  <a:lnTo>
                    <a:pt x="176808" y="191541"/>
                  </a:lnTo>
                  <a:lnTo>
                    <a:pt x="191542" y="187970"/>
                  </a:lnTo>
                  <a:lnTo>
                    <a:pt x="189309" y="169217"/>
                  </a:lnTo>
                  <a:lnTo>
                    <a:pt x="126802" y="106263"/>
                  </a:lnTo>
                  <a:cubicBezTo>
                    <a:pt x="124420" y="103882"/>
                    <a:pt x="123974" y="101500"/>
                    <a:pt x="125462" y="99119"/>
                  </a:cubicBezTo>
                  <a:cubicBezTo>
                    <a:pt x="129629" y="91082"/>
                    <a:pt x="131713" y="82153"/>
                    <a:pt x="131713" y="72330"/>
                  </a:cubicBezTo>
                  <a:cubicBezTo>
                    <a:pt x="131713" y="55959"/>
                    <a:pt x="125909" y="41969"/>
                    <a:pt x="114300" y="30361"/>
                  </a:cubicBezTo>
                  <a:cubicBezTo>
                    <a:pt x="102691" y="18752"/>
                    <a:pt x="88702" y="12948"/>
                    <a:pt x="72331" y="12948"/>
                  </a:cubicBezTo>
                  <a:close/>
                  <a:moveTo>
                    <a:pt x="72331" y="0"/>
                  </a:moveTo>
                  <a:cubicBezTo>
                    <a:pt x="92274" y="0"/>
                    <a:pt x="109314" y="7069"/>
                    <a:pt x="123453" y="21208"/>
                  </a:cubicBezTo>
                  <a:cubicBezTo>
                    <a:pt x="137592" y="35346"/>
                    <a:pt x="144661" y="52387"/>
                    <a:pt x="144661" y="72330"/>
                  </a:cubicBezTo>
                  <a:cubicBezTo>
                    <a:pt x="144661" y="81260"/>
                    <a:pt x="142726" y="90636"/>
                    <a:pt x="138857" y="100459"/>
                  </a:cubicBezTo>
                  <a:lnTo>
                    <a:pt x="200025" y="161627"/>
                  </a:lnTo>
                  <a:cubicBezTo>
                    <a:pt x="201216" y="162818"/>
                    <a:pt x="201811" y="164157"/>
                    <a:pt x="201811" y="165645"/>
                  </a:cubicBezTo>
                  <a:lnTo>
                    <a:pt x="204490" y="192434"/>
                  </a:lnTo>
                  <a:cubicBezTo>
                    <a:pt x="205085" y="196304"/>
                    <a:pt x="203448" y="198536"/>
                    <a:pt x="199579" y="199132"/>
                  </a:cubicBezTo>
                  <a:lnTo>
                    <a:pt x="174129" y="204936"/>
                  </a:lnTo>
                  <a:cubicBezTo>
                    <a:pt x="173831" y="205234"/>
                    <a:pt x="173385" y="205382"/>
                    <a:pt x="172790" y="205382"/>
                  </a:cubicBezTo>
                  <a:cubicBezTo>
                    <a:pt x="169515" y="205382"/>
                    <a:pt x="167432" y="203894"/>
                    <a:pt x="166539" y="200918"/>
                  </a:cubicBezTo>
                  <a:lnTo>
                    <a:pt x="162967" y="189309"/>
                  </a:lnTo>
                  <a:lnTo>
                    <a:pt x="154484" y="188863"/>
                  </a:lnTo>
                  <a:cubicBezTo>
                    <a:pt x="152698" y="188863"/>
                    <a:pt x="151358" y="188267"/>
                    <a:pt x="150465" y="187077"/>
                  </a:cubicBezTo>
                  <a:lnTo>
                    <a:pt x="138410" y="175022"/>
                  </a:lnTo>
                  <a:cubicBezTo>
                    <a:pt x="136624" y="173236"/>
                    <a:pt x="136178" y="170854"/>
                    <a:pt x="137071" y="167878"/>
                  </a:cubicBezTo>
                  <a:lnTo>
                    <a:pt x="138857" y="163859"/>
                  </a:lnTo>
                  <a:lnTo>
                    <a:pt x="137964" y="162966"/>
                  </a:lnTo>
                  <a:lnTo>
                    <a:pt x="135731" y="164752"/>
                  </a:lnTo>
                  <a:cubicBezTo>
                    <a:pt x="132755" y="166538"/>
                    <a:pt x="129927" y="166390"/>
                    <a:pt x="127248" y="164306"/>
                  </a:cubicBezTo>
                  <a:lnTo>
                    <a:pt x="101799" y="138410"/>
                  </a:lnTo>
                  <a:cubicBezTo>
                    <a:pt x="91976" y="142577"/>
                    <a:pt x="82153" y="144661"/>
                    <a:pt x="72331" y="144661"/>
                  </a:cubicBezTo>
                  <a:cubicBezTo>
                    <a:pt x="52388" y="144661"/>
                    <a:pt x="35347" y="137666"/>
                    <a:pt x="21208" y="123676"/>
                  </a:cubicBezTo>
                  <a:cubicBezTo>
                    <a:pt x="7069" y="109686"/>
                    <a:pt x="0" y="92571"/>
                    <a:pt x="0" y="72330"/>
                  </a:cubicBezTo>
                  <a:cubicBezTo>
                    <a:pt x="0" y="52387"/>
                    <a:pt x="7069" y="35346"/>
                    <a:pt x="21208" y="21208"/>
                  </a:cubicBezTo>
                  <a:cubicBezTo>
                    <a:pt x="35347" y="7069"/>
                    <a:pt x="52388" y="0"/>
                    <a:pt x="72331"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latin typeface="Helvetica" panose="020B0604020202020204" pitchFamily="34" charset="0"/>
                <a:cs typeface="Helvetica" panose="020B0604020202020204" pitchFamily="34" charset="0"/>
              </a:endParaRPr>
            </a:p>
          </p:txBody>
        </p:sp>
      </p:grpSp>
      <p:sp>
        <p:nvSpPr>
          <p:cNvPr id="15" name="Rectangle 89"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1705760" y="3897924"/>
            <a:ext cx="5888408" cy="1092607"/>
          </a:xfrm>
          <a:prstGeom prst="rect">
            <a:avLst/>
          </a:prstGeom>
        </p:spPr>
        <p:txBody>
          <a:bodyPr wrap="square">
            <a:spAutoFit/>
          </a:bodyPr>
          <a:lstStyle/>
          <a:p>
            <a:pPr>
              <a:spcAft>
                <a:spcPts val="600"/>
              </a:spcAft>
            </a:pPr>
            <a:r>
              <a:rPr lang="zh-CN" altLang="en-US" b="1" dirty="0" smtClean="0">
                <a:solidFill>
                  <a:schemeClr val="tx1">
                    <a:lumMod val="65000"/>
                    <a:lumOff val="35000"/>
                  </a:schemeClr>
                </a:solidFill>
                <a:ea typeface="Open Sans" pitchFamily="34" charset="0"/>
                <a:cs typeface="Open Sans" pitchFamily="34" charset="0"/>
              </a:rPr>
              <a:t>预测防控</a:t>
            </a:r>
            <a:endParaRPr lang="en-US" sz="1200" dirty="0">
              <a:solidFill>
                <a:schemeClr val="tx1">
                  <a:lumMod val="65000"/>
                  <a:lumOff val="35000"/>
                </a:schemeClr>
              </a:solidFill>
              <a:ea typeface="Open Sans" pitchFamily="34" charset="0"/>
              <a:cs typeface="Open Sans" pitchFamily="34" charset="0"/>
            </a:endParaRPr>
          </a:p>
          <a:p>
            <a:r>
              <a:rPr lang="zh-CN" altLang="en-US" sz="1400" dirty="0">
                <a:solidFill>
                  <a:schemeClr val="tx1">
                    <a:lumMod val="65000"/>
                    <a:lumOff val="35000"/>
                  </a:schemeClr>
                </a:solidFill>
                <a:ea typeface="Open Sans" pitchFamily="34" charset="0"/>
                <a:cs typeface="Open Sans" pitchFamily="34" charset="0"/>
              </a:rPr>
              <a:t>有关部门</a:t>
            </a:r>
            <a:r>
              <a:rPr lang="zh-CN" altLang="en-US" sz="1400" dirty="0" smtClean="0">
                <a:solidFill>
                  <a:schemeClr val="tx1">
                    <a:lumMod val="65000"/>
                    <a:lumOff val="35000"/>
                  </a:schemeClr>
                </a:solidFill>
                <a:ea typeface="Open Sans" pitchFamily="34" charset="0"/>
                <a:cs typeface="Open Sans" pitchFamily="34" charset="0"/>
              </a:rPr>
              <a:t>可根据百</a:t>
            </a:r>
            <a:r>
              <a:rPr lang="zh-CN" altLang="en-US" sz="1400" dirty="0">
                <a:solidFill>
                  <a:schemeClr val="tx1">
                    <a:lumMod val="65000"/>
                    <a:lumOff val="35000"/>
                  </a:schemeClr>
                </a:solidFill>
                <a:ea typeface="Open Sans" pitchFamily="34" charset="0"/>
                <a:cs typeface="Open Sans" pitchFamily="34" charset="0"/>
              </a:rPr>
              <a:t>度指数地区分布图找到相对应的疫情变化</a:t>
            </a:r>
            <a:r>
              <a:rPr lang="zh-CN" altLang="en-US" sz="1400" dirty="0" smtClean="0">
                <a:solidFill>
                  <a:schemeClr val="tx1">
                    <a:lumMod val="65000"/>
                    <a:lumOff val="35000"/>
                  </a:schemeClr>
                </a:solidFill>
                <a:ea typeface="Open Sans" pitchFamily="34" charset="0"/>
                <a:cs typeface="Open Sans" pitchFamily="34" charset="0"/>
              </a:rPr>
              <a:t>区，对症下药</a:t>
            </a:r>
            <a:r>
              <a:rPr lang="zh-CN" altLang="en-US" sz="1400" dirty="0">
                <a:solidFill>
                  <a:schemeClr val="tx1">
                    <a:lumMod val="65000"/>
                    <a:lumOff val="35000"/>
                  </a:schemeClr>
                </a:solidFill>
                <a:ea typeface="Open Sans" pitchFamily="34" charset="0"/>
                <a:cs typeface="Open Sans" pitchFamily="34" charset="0"/>
              </a:rPr>
              <a:t>，</a:t>
            </a:r>
            <a:r>
              <a:rPr lang="zh-CN" altLang="en-US" sz="1400" dirty="0" smtClean="0">
                <a:solidFill>
                  <a:schemeClr val="tx1">
                    <a:lumMod val="65000"/>
                    <a:lumOff val="35000"/>
                  </a:schemeClr>
                </a:solidFill>
                <a:ea typeface="Open Sans" pitchFamily="34" charset="0"/>
                <a:cs typeface="Open Sans" pitchFamily="34" charset="0"/>
              </a:rPr>
              <a:t>作出</a:t>
            </a:r>
            <a:r>
              <a:rPr lang="zh-CN" altLang="en-US" sz="1400" dirty="0">
                <a:solidFill>
                  <a:schemeClr val="tx1">
                    <a:lumMod val="65000"/>
                    <a:lumOff val="35000"/>
                  </a:schemeClr>
                </a:solidFill>
                <a:ea typeface="Open Sans" pitchFamily="34" charset="0"/>
                <a:cs typeface="Open Sans" pitchFamily="34" charset="0"/>
              </a:rPr>
              <a:t>相对应的措施以达到有效的防控</a:t>
            </a:r>
            <a:r>
              <a:rPr lang="zh-CN" altLang="en-US" sz="1400" dirty="0" smtClean="0">
                <a:solidFill>
                  <a:schemeClr val="tx1">
                    <a:lumMod val="65000"/>
                    <a:lumOff val="35000"/>
                  </a:schemeClr>
                </a:solidFill>
                <a:ea typeface="Open Sans" pitchFamily="34" charset="0"/>
                <a:cs typeface="Open Sans" pitchFamily="34" charset="0"/>
              </a:rPr>
              <a:t>效果。</a:t>
            </a:r>
            <a:endParaRPr lang="en-US" altLang="zh-CN" sz="1400" dirty="0" smtClean="0">
              <a:solidFill>
                <a:schemeClr val="tx1">
                  <a:lumMod val="65000"/>
                  <a:lumOff val="35000"/>
                </a:schemeClr>
              </a:solidFill>
              <a:ea typeface="Open Sans" pitchFamily="34" charset="0"/>
              <a:cs typeface="Open Sans" pitchFamily="34" charset="0"/>
            </a:endParaRPr>
          </a:p>
          <a:p>
            <a:r>
              <a:rPr lang="zh-CN" altLang="en-US" sz="1400" dirty="0" smtClean="0">
                <a:solidFill>
                  <a:schemeClr val="tx1">
                    <a:lumMod val="65000"/>
                    <a:lumOff val="35000"/>
                  </a:schemeClr>
                </a:solidFill>
                <a:ea typeface="Open Sans" pitchFamily="34" charset="0"/>
                <a:cs typeface="Open Sans" pitchFamily="34" charset="0"/>
              </a:rPr>
              <a:t>建立</a:t>
            </a:r>
            <a:r>
              <a:rPr lang="zh-CN" altLang="en-US" sz="1400" dirty="0">
                <a:solidFill>
                  <a:schemeClr val="tx1">
                    <a:lumMod val="65000"/>
                    <a:lumOff val="35000"/>
                  </a:schemeClr>
                </a:solidFill>
                <a:ea typeface="Open Sans" pitchFamily="34" charset="0"/>
                <a:cs typeface="Open Sans" pitchFamily="34" charset="0"/>
              </a:rPr>
              <a:t>政府领导、多部门合作和全社会共同参与的艾滋病预防与控制</a:t>
            </a:r>
            <a:r>
              <a:rPr lang="zh-CN" altLang="en-US" sz="1400" dirty="0" smtClean="0">
                <a:solidFill>
                  <a:schemeClr val="tx1">
                    <a:lumMod val="65000"/>
                    <a:lumOff val="35000"/>
                  </a:schemeClr>
                </a:solidFill>
                <a:ea typeface="Open Sans" pitchFamily="34" charset="0"/>
                <a:cs typeface="Open Sans" pitchFamily="34" charset="0"/>
              </a:rPr>
              <a:t>体系。</a:t>
            </a:r>
            <a:endParaRPr lang="zh-CN" altLang="en-US" sz="1400" dirty="0">
              <a:solidFill>
                <a:schemeClr val="tx1">
                  <a:lumMod val="65000"/>
                  <a:lumOff val="35000"/>
                </a:schemeClr>
              </a:solidFill>
              <a:ea typeface="Open Sans" pitchFamily="34" charset="0"/>
              <a:cs typeface="Open Sans" pitchFamily="34" charset="0"/>
            </a:endParaRPr>
          </a:p>
        </p:txBody>
      </p:sp>
      <p:sp>
        <p:nvSpPr>
          <p:cNvPr id="16" name="Rectangle 89"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1705759" y="5315536"/>
            <a:ext cx="5888409" cy="877163"/>
          </a:xfrm>
          <a:prstGeom prst="rect">
            <a:avLst/>
          </a:prstGeom>
        </p:spPr>
        <p:txBody>
          <a:bodyPr wrap="square">
            <a:spAutoFit/>
          </a:bodyPr>
          <a:lstStyle/>
          <a:p>
            <a:pPr>
              <a:spcAft>
                <a:spcPts val="600"/>
              </a:spcAft>
            </a:pPr>
            <a:r>
              <a:rPr lang="zh-CN" altLang="en-US" b="1" dirty="0" smtClean="0">
                <a:solidFill>
                  <a:schemeClr val="tx1">
                    <a:lumMod val="65000"/>
                    <a:lumOff val="35000"/>
                  </a:schemeClr>
                </a:solidFill>
                <a:ea typeface="Open Sans" pitchFamily="34" charset="0"/>
                <a:cs typeface="Open Sans" pitchFamily="34" charset="0"/>
              </a:rPr>
              <a:t>社会关爱</a:t>
            </a:r>
            <a:endParaRPr lang="en-US" sz="1200" dirty="0">
              <a:solidFill>
                <a:schemeClr val="tx1">
                  <a:lumMod val="65000"/>
                  <a:lumOff val="35000"/>
                </a:schemeClr>
              </a:solidFill>
              <a:ea typeface="Open Sans" pitchFamily="34" charset="0"/>
              <a:cs typeface="Open Sans" pitchFamily="34" charset="0"/>
            </a:endParaRPr>
          </a:p>
          <a:p>
            <a:r>
              <a:rPr lang="zh-CN" altLang="en-US" sz="1400" dirty="0" smtClean="0">
                <a:solidFill>
                  <a:schemeClr val="tx1">
                    <a:lumMod val="65000"/>
                    <a:lumOff val="35000"/>
                  </a:schemeClr>
                </a:solidFill>
                <a:ea typeface="Open Sans" pitchFamily="34" charset="0"/>
                <a:cs typeface="Open Sans" pitchFamily="34" charset="0"/>
              </a:rPr>
              <a:t>家庭</a:t>
            </a:r>
            <a:r>
              <a:rPr lang="zh-CN" altLang="en-US" sz="1400" dirty="0">
                <a:solidFill>
                  <a:schemeClr val="tx1">
                    <a:lumMod val="65000"/>
                    <a:lumOff val="35000"/>
                  </a:schemeClr>
                </a:solidFill>
                <a:ea typeface="Open Sans" pitchFamily="34" charset="0"/>
                <a:cs typeface="Open Sans" pitchFamily="34" charset="0"/>
              </a:rPr>
              <a:t>和社区要为艾滋病病人及感染者营造一个友善、理解、健康的生活和工作环境，鼓励他们采取积极的生活态度、改变高危行为、配合</a:t>
            </a:r>
            <a:r>
              <a:rPr lang="zh-CN" altLang="en-US" sz="1400" dirty="0" smtClean="0">
                <a:solidFill>
                  <a:schemeClr val="tx1">
                    <a:lumMod val="65000"/>
                    <a:lumOff val="35000"/>
                  </a:schemeClr>
                </a:solidFill>
                <a:ea typeface="Open Sans" pitchFamily="34" charset="0"/>
                <a:cs typeface="Open Sans" pitchFamily="34" charset="0"/>
              </a:rPr>
              <a:t>治疗。</a:t>
            </a:r>
            <a:endParaRPr lang="en-US" sz="1400" dirty="0">
              <a:solidFill>
                <a:schemeClr val="tx1">
                  <a:lumMod val="65000"/>
                  <a:lumOff val="35000"/>
                </a:schemeClr>
              </a:solidFill>
              <a:ea typeface="Open Sans" pitchFamily="34" charset="0"/>
              <a:cs typeface="Open Sans" pitchFamily="34" charset="0"/>
            </a:endParaRPr>
          </a:p>
        </p:txBody>
      </p:sp>
      <p:grpSp>
        <p:nvGrpSpPr>
          <p:cNvPr id="19" name="组合 18"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20" name="矩形 19"/>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rgbClr val="EE534F"/>
                  </a:solidFill>
                  <a:ea typeface="Microsoft YaHei UI" panose="020B0503020204020204" pitchFamily="34" charset="-122"/>
                </a:rPr>
                <a:t>结论</a:t>
              </a:r>
              <a:r>
                <a:rPr lang="zh-CN" altLang="en-US" sz="2400" dirty="0" smtClean="0">
                  <a:solidFill>
                    <a:schemeClr val="tx1">
                      <a:lumMod val="75000"/>
                      <a:lumOff val="25000"/>
                    </a:schemeClr>
                  </a:solidFill>
                  <a:ea typeface="Microsoft YaHei UI" panose="020B0503020204020204" pitchFamily="34" charset="-122"/>
                </a:rPr>
                <a:t>与建议</a:t>
              </a:r>
              <a:endParaRPr lang="zh-CN" altLang="en-US" sz="2400" dirty="0">
                <a:solidFill>
                  <a:schemeClr val="tx1">
                    <a:lumMod val="75000"/>
                    <a:lumOff val="25000"/>
                  </a:schemeClr>
                </a:solidFill>
                <a:ea typeface="Microsoft YaHei UI" panose="020B0503020204020204" pitchFamily="34" charset="-122"/>
              </a:endParaRPr>
            </a:p>
          </p:txBody>
        </p:sp>
        <p:sp>
          <p:nvSpPr>
            <p:cNvPr id="21" name="矩形 20"/>
            <p:cNvSpPr/>
            <p:nvPr/>
          </p:nvSpPr>
          <p:spPr>
            <a:xfrm>
              <a:off x="1299831" y="686775"/>
              <a:ext cx="3654940" cy="276999"/>
            </a:xfrm>
            <a:prstGeom prst="rect">
              <a:avLst/>
            </a:prstGeom>
          </p:spPr>
          <p:txBody>
            <a:bodyPr wrap="square">
              <a:spAutoFit/>
            </a:bodyPr>
            <a:lstStyle/>
            <a:p>
              <a:pPr algn="just"/>
              <a:r>
                <a:rPr lang="en-US" altLang="zh-CN" sz="1200" dirty="0">
                  <a:solidFill>
                    <a:srgbClr val="262425"/>
                  </a:solidFill>
                  <a:ea typeface="Roboto" panose="02000000000000000000" pitchFamily="2" charset="0"/>
                  <a:cs typeface="Open Sans" panose="020B0606030504020204" pitchFamily="34" charset="0"/>
                </a:rPr>
                <a:t>Conclusion and Suggestion</a:t>
              </a:r>
            </a:p>
          </p:txBody>
        </p:sp>
      </p:grpSp>
      <p:sp>
        <p:nvSpPr>
          <p:cNvPr id="6"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22" name="圆角矩形 21"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57200" y="360913"/>
            <a:ext cx="679470"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5</a:t>
            </a:r>
            <a:r>
              <a:rPr lang="en-US" altLang="zh-CN" sz="2400" b="1" dirty="0" smtClean="0"/>
              <a:t>-1</a:t>
            </a:r>
            <a:endParaRPr lang="zh-CN" altLang="en-US" sz="2400" b="1" dirty="0"/>
          </a:p>
        </p:txBody>
      </p:sp>
    </p:spTree>
    <p:extLst>
      <p:ext uri="{BB962C8B-B14F-4D97-AF65-F5344CB8AC3E}">
        <p14:creationId xmlns:p14="http://schemas.microsoft.com/office/powerpoint/2010/main" val="3334724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PicPr>
            <a:picLocks noChangeAspect="1"/>
          </p:cNvPicPr>
          <p:nvPr/>
        </p:nvPicPr>
        <p:blipFill rotWithShape="1">
          <a:blip r:embed="rId2" cstate="print">
            <a:extLst>
              <a:ext uri="{28A0092B-C50C-407E-A947-70E740481C1C}">
                <a14:useLocalDpi xmlns:a14="http://schemas.microsoft.com/office/drawing/2010/main" val="0"/>
              </a:ext>
            </a:extLst>
          </a:blip>
          <a:srcRect b="81860"/>
          <a:stretch/>
        </p:blipFill>
        <p:spPr>
          <a:xfrm>
            <a:off x="0" y="0"/>
            <a:ext cx="12192000" cy="1244009"/>
          </a:xfrm>
          <a:prstGeom prst="rect">
            <a:avLst/>
          </a:prstGeom>
        </p:spPr>
      </p:pic>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solidFill>
                  <a:prstClr val="black"/>
                </a:solidFill>
              </a:rPr>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solidFill>
                <a:prstClr val="black"/>
              </a:solidFill>
            </a:endParaRPr>
          </a:p>
        </p:txBody>
      </p:sp>
      <p:sp>
        <p:nvSpPr>
          <p:cNvPr id="15" name="椭圆 14"/>
          <p:cNvSpPr/>
          <p:nvPr/>
        </p:nvSpPr>
        <p:spPr>
          <a:xfrm>
            <a:off x="4624262" y="658725"/>
            <a:ext cx="3230378" cy="3230378"/>
          </a:xfrm>
          <a:prstGeom prst="ellipse">
            <a:avLst/>
          </a:prstGeom>
          <a:noFill/>
          <a:ln w="19050">
            <a:solidFill>
              <a:srgbClr val="EE53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8646955" y="1722924"/>
            <a:ext cx="3058068" cy="3058068"/>
            <a:chOff x="520467" y="3897389"/>
            <a:chExt cx="1589425" cy="1589425"/>
          </a:xfrm>
        </p:grpSpPr>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rcRect l="59113" t="54188" r="29880" b="29258"/>
            <a:stretch>
              <a:fillRect/>
            </a:stretch>
          </p:blipFill>
          <p:spPr>
            <a:xfrm>
              <a:off x="609366" y="3972102"/>
              <a:ext cx="1440000" cy="1440000"/>
            </a:xfrm>
            <a:custGeom>
              <a:avLst/>
              <a:gdLst>
                <a:gd name="connsiteX0" fmla="*/ 720000 w 1440000"/>
                <a:gd name="connsiteY0" fmla="*/ 0 h 1440000"/>
                <a:gd name="connsiteX1" fmla="*/ 1440000 w 1440000"/>
                <a:gd name="connsiteY1" fmla="*/ 720000 h 1440000"/>
                <a:gd name="connsiteX2" fmla="*/ 720000 w 1440000"/>
                <a:gd name="connsiteY2" fmla="*/ 1440000 h 1440000"/>
                <a:gd name="connsiteX3" fmla="*/ 0 w 1440000"/>
                <a:gd name="connsiteY3" fmla="*/ 720000 h 1440000"/>
                <a:gd name="connsiteX4" fmla="*/ 720000 w 1440000"/>
                <a:gd name="connsiteY4" fmla="*/ 0 h 14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0" h="1440000">
                  <a:moveTo>
                    <a:pt x="720000" y="0"/>
                  </a:moveTo>
                  <a:cubicBezTo>
                    <a:pt x="1117645" y="0"/>
                    <a:pt x="1440000" y="322355"/>
                    <a:pt x="1440000" y="720000"/>
                  </a:cubicBezTo>
                  <a:cubicBezTo>
                    <a:pt x="1440000" y="1117645"/>
                    <a:pt x="1117645" y="1440000"/>
                    <a:pt x="720000" y="1440000"/>
                  </a:cubicBezTo>
                  <a:cubicBezTo>
                    <a:pt x="322355" y="1440000"/>
                    <a:pt x="0" y="1117645"/>
                    <a:pt x="0" y="720000"/>
                  </a:cubicBezTo>
                  <a:cubicBezTo>
                    <a:pt x="0" y="322355"/>
                    <a:pt x="322355" y="0"/>
                    <a:pt x="720000" y="0"/>
                  </a:cubicBezTo>
                  <a:close/>
                </a:path>
              </a:pathLst>
            </a:custGeom>
            <a:ln>
              <a:solidFill>
                <a:srgbClr val="EE534F"/>
              </a:solidFill>
            </a:ln>
          </p:spPr>
        </p:pic>
        <p:sp>
          <p:nvSpPr>
            <p:cNvPr id="18" name="椭圆 17"/>
            <p:cNvSpPr/>
            <p:nvPr/>
          </p:nvSpPr>
          <p:spPr>
            <a:xfrm>
              <a:off x="520467" y="3897389"/>
              <a:ext cx="1589425" cy="1589425"/>
            </a:xfrm>
            <a:prstGeom prst="ellipse">
              <a:avLst/>
            </a:prstGeom>
            <a:noFill/>
            <a:ln w="19050">
              <a:solidFill>
                <a:srgbClr val="EE53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9" name="图片 18">
            <a:hlinkClick r:id="rId4" action="ppaction://hlinksldjump"/>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4623" y="785580"/>
            <a:ext cx="2968157" cy="2968157"/>
          </a:xfrm>
          <a:prstGeom prst="ellipse">
            <a:avLst/>
          </a:prstGeom>
          <a:ln w="3175" cap="rnd">
            <a:solidFill>
              <a:srgbClr val="EE534F"/>
            </a:solidFill>
          </a:ln>
          <a:effectLst/>
          <a:scene3d>
            <a:camera prst="orthographicFront"/>
            <a:lightRig rig="contrasting" dir="t">
              <a:rot lat="0" lon="0" rev="3000000"/>
            </a:lightRig>
          </a:scene3d>
          <a:sp3d contourW="7620">
            <a:bevelT w="95250" h="31750"/>
            <a:contourClr>
              <a:srgbClr val="333333"/>
            </a:contourClr>
          </a:sp3d>
        </p:spPr>
      </p:pic>
      <p:grpSp>
        <p:nvGrpSpPr>
          <p:cNvPr id="20" name="组合 19"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21" name="矩形 20"/>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smtClean="0">
                  <a:solidFill>
                    <a:srgbClr val="EE534F"/>
                  </a:solidFill>
                  <a:ea typeface="Microsoft YaHei UI" panose="020B0503020204020204" pitchFamily="34" charset="-122"/>
                </a:rPr>
                <a:t>关于</a:t>
              </a:r>
              <a:r>
                <a:rPr lang="zh-CN" altLang="en-US" sz="2400">
                  <a:solidFill>
                    <a:schemeClr val="tx1">
                      <a:lumMod val="75000"/>
                      <a:lumOff val="25000"/>
                    </a:schemeClr>
                  </a:solidFill>
                  <a:ea typeface="Microsoft YaHei UI" panose="020B0503020204020204" pitchFamily="34" charset="-122"/>
                </a:rPr>
                <a:t>我们</a:t>
              </a:r>
              <a:endParaRPr lang="zh-CN" altLang="en-US" sz="2400" dirty="0">
                <a:solidFill>
                  <a:schemeClr val="tx1">
                    <a:lumMod val="75000"/>
                    <a:lumOff val="25000"/>
                  </a:schemeClr>
                </a:solidFill>
                <a:ea typeface="Microsoft YaHei UI" panose="020B0503020204020204" pitchFamily="34" charset="-122"/>
              </a:endParaRPr>
            </a:p>
          </p:txBody>
        </p:sp>
        <p:sp>
          <p:nvSpPr>
            <p:cNvPr id="22" name="矩形 21"/>
            <p:cNvSpPr/>
            <p:nvPr/>
          </p:nvSpPr>
          <p:spPr>
            <a:xfrm>
              <a:off x="1299831" y="686775"/>
              <a:ext cx="3654940" cy="276999"/>
            </a:xfrm>
            <a:prstGeom prst="rect">
              <a:avLst/>
            </a:prstGeom>
          </p:spPr>
          <p:txBody>
            <a:bodyPr wrap="square">
              <a:spAutoFit/>
            </a:bodyPr>
            <a:lstStyle/>
            <a:p>
              <a:pPr algn="just"/>
              <a:r>
                <a:rPr lang="en-US" altLang="zh-CN" sz="1200" smtClean="0">
                  <a:solidFill>
                    <a:srgbClr val="262425"/>
                  </a:solidFill>
                  <a:ea typeface="Roboto" panose="02000000000000000000" pitchFamily="2" charset="0"/>
                  <a:cs typeface="Open Sans" panose="020B0606030504020204" pitchFamily="34" charset="0"/>
                </a:rPr>
                <a:t>About us</a:t>
              </a:r>
              <a:endParaRPr lang="en-US" altLang="zh-CN" sz="1200" dirty="0">
                <a:solidFill>
                  <a:srgbClr val="262425"/>
                </a:solidFill>
                <a:ea typeface="Roboto" panose="02000000000000000000" pitchFamily="2" charset="0"/>
                <a:cs typeface="Open Sans" panose="020B0606030504020204" pitchFamily="34" charset="0"/>
              </a:endParaRPr>
            </a:p>
          </p:txBody>
        </p:sp>
      </p:grpSp>
      <p:sp>
        <p:nvSpPr>
          <p:cNvPr id="23" name="圆角矩形 22"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57200" y="360913"/>
            <a:ext cx="679470"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p>
        </p:txBody>
      </p:sp>
      <p:sp>
        <p:nvSpPr>
          <p:cNvPr id="4" name="文本框 3"/>
          <p:cNvSpPr txBox="1"/>
          <p:nvPr/>
        </p:nvSpPr>
        <p:spPr>
          <a:xfrm>
            <a:off x="8921614" y="5445877"/>
            <a:ext cx="4271749" cy="830997"/>
          </a:xfrm>
          <a:prstGeom prst="rect">
            <a:avLst/>
          </a:prstGeom>
          <a:noFill/>
        </p:spPr>
        <p:txBody>
          <a:bodyPr wrap="square" rtlCol="0">
            <a:spAutoFit/>
          </a:bodyPr>
          <a:lstStyle/>
          <a:p>
            <a:r>
              <a:rPr lang="zh-CN" altLang="en-US" sz="240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若你喜欢怪人</a:t>
            </a:r>
            <a:r>
              <a:rPr lang="zh-CN" altLang="en-US" sz="240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sz="240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r>
              <a:rPr lang="en-US" altLang="zh-CN" sz="240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240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             </a:t>
            </a:r>
            <a:r>
              <a:rPr lang="zh-CN" altLang="en-US" sz="240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其实</a:t>
            </a:r>
            <a:r>
              <a:rPr lang="zh-CN" altLang="en-US" sz="240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我很美</a:t>
            </a:r>
          </a:p>
        </p:txBody>
      </p:sp>
      <p:sp>
        <p:nvSpPr>
          <p:cNvPr id="24" name="文本框 23"/>
          <p:cNvSpPr txBox="1"/>
          <p:nvPr/>
        </p:nvSpPr>
        <p:spPr>
          <a:xfrm>
            <a:off x="9815017" y="4954611"/>
            <a:ext cx="1034954" cy="461665"/>
          </a:xfrm>
          <a:prstGeom prst="rect">
            <a:avLst/>
          </a:prstGeom>
          <a:noFill/>
        </p:spPr>
        <p:txBody>
          <a:bodyPr wrap="square" rtlCol="0">
            <a:spAutoFit/>
          </a:bodyPr>
          <a:lstStyle/>
          <a:p>
            <a:r>
              <a:rPr lang="zh-CN" altLang="en-US" sz="2400" b="1"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兰后</a:t>
            </a:r>
            <a:endParaRPr lang="zh-CN" altLang="en-US" sz="2400" b="1">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8" name="文本框 27"/>
          <p:cNvSpPr txBox="1"/>
          <p:nvPr/>
        </p:nvSpPr>
        <p:spPr>
          <a:xfrm>
            <a:off x="3998421" y="4592826"/>
            <a:ext cx="4593568" cy="830997"/>
          </a:xfrm>
          <a:prstGeom prst="rect">
            <a:avLst/>
          </a:prstGeom>
          <a:noFill/>
        </p:spPr>
        <p:txBody>
          <a:bodyPr wrap="square" rtlCol="0">
            <a:spAutoFit/>
          </a:bodyPr>
          <a:lstStyle/>
          <a:p>
            <a:r>
              <a:rPr lang="zh-CN" altLang="en-US" sz="240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世上无不化之人，但恐诚心未至</a:t>
            </a:r>
            <a:endParaRPr lang="en-US" altLang="zh-CN" sz="240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r>
              <a:rPr lang="zh-CN" altLang="en-US" sz="240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人生无难为之事，只怕立志未坚</a:t>
            </a:r>
            <a:endParaRPr lang="zh-CN" altLang="en-US" sz="240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9" name="文本框 28"/>
          <p:cNvSpPr txBox="1"/>
          <p:nvPr/>
        </p:nvSpPr>
        <p:spPr>
          <a:xfrm>
            <a:off x="5663747" y="4025012"/>
            <a:ext cx="1151407" cy="461665"/>
          </a:xfrm>
          <a:prstGeom prst="rect">
            <a:avLst/>
          </a:prstGeom>
          <a:noFill/>
        </p:spPr>
        <p:txBody>
          <a:bodyPr wrap="square" rtlCol="0">
            <a:spAutoFit/>
          </a:bodyPr>
          <a:lstStyle/>
          <a:p>
            <a:r>
              <a:rPr lang="zh-CN" altLang="en-US" sz="2400" b="1">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周申豪</a:t>
            </a:r>
          </a:p>
        </p:txBody>
      </p:sp>
      <p:sp>
        <p:nvSpPr>
          <p:cNvPr id="30" name="椭圆 29"/>
          <p:cNvSpPr/>
          <p:nvPr/>
        </p:nvSpPr>
        <p:spPr>
          <a:xfrm>
            <a:off x="686671" y="1798983"/>
            <a:ext cx="3062319" cy="3062319"/>
          </a:xfrm>
          <a:prstGeom prst="ellipse">
            <a:avLst/>
          </a:prstGeom>
          <a:noFill/>
          <a:ln w="19050">
            <a:solidFill>
              <a:srgbClr val="EE53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1764273" y="4984212"/>
            <a:ext cx="1151407" cy="461665"/>
          </a:xfrm>
          <a:prstGeom prst="rect">
            <a:avLst/>
          </a:prstGeom>
          <a:noFill/>
        </p:spPr>
        <p:txBody>
          <a:bodyPr wrap="square" rtlCol="0">
            <a:spAutoFit/>
          </a:bodyPr>
          <a:lstStyle/>
          <a:p>
            <a:r>
              <a:rPr lang="zh-CN" altLang="en-US" sz="2400" b="1"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胡炘</a:t>
            </a:r>
            <a:endParaRPr lang="zh-CN" altLang="en-US" sz="2400" b="1">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文本框 31"/>
          <p:cNvSpPr txBox="1"/>
          <p:nvPr/>
        </p:nvSpPr>
        <p:spPr>
          <a:xfrm>
            <a:off x="641513" y="5568787"/>
            <a:ext cx="3152633" cy="830997"/>
          </a:xfrm>
          <a:prstGeom prst="rect">
            <a:avLst/>
          </a:prstGeom>
          <a:noFill/>
        </p:spPr>
        <p:txBody>
          <a:bodyPr wrap="square" rtlCol="0">
            <a:spAutoFit/>
          </a:bodyPr>
          <a:lstStyle/>
          <a:p>
            <a:pPr algn="ctr"/>
            <a:r>
              <a:rPr lang="zh-CN" altLang="en-US" sz="240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喜欢旅游 喜欢</a:t>
            </a:r>
            <a:r>
              <a:rPr lang="zh-CN" altLang="en-US" sz="240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冒险</a:t>
            </a:r>
          </a:p>
          <a:p>
            <a:pPr algn="ctr"/>
            <a:r>
              <a:rPr lang="zh-CN" altLang="en-US" sz="240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蹦极 滑翔 跳伞</a:t>
            </a:r>
            <a:endParaRPr lang="zh-CN" altLang="en-US" sz="240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椭圆 8"/>
          <p:cNvSpPr/>
          <p:nvPr/>
        </p:nvSpPr>
        <p:spPr>
          <a:xfrm>
            <a:off x="823257" y="1941935"/>
            <a:ext cx="2775934" cy="2775934"/>
          </a:xfrm>
          <a:prstGeom prst="ellipse">
            <a:avLst/>
          </a:prstGeom>
          <a:blipFill dpi="0" rotWithShape="1">
            <a:blip r:embed="rId6">
              <a:extLst>
                <a:ext uri="{28A0092B-C50C-407E-A947-70E740481C1C}">
                  <a14:useLocalDpi xmlns:a14="http://schemas.microsoft.com/office/drawing/2010/main" val="0"/>
                </a:ext>
              </a:extLst>
            </a:blip>
            <a:srcRect/>
            <a:tile tx="-508000" ty="-768350" sx="500" sy="500" flip="none" algn="ctr"/>
          </a:blipFill>
          <a:ln>
            <a:solidFill>
              <a:srgbClr val="EE53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096241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PicPr>
            <a:picLocks noChangeAspect="1"/>
          </p:cNvPicPr>
          <p:nvPr/>
        </p:nvPicPr>
        <p:blipFill rotWithShape="1">
          <a:blip r:embed="rId2" cstate="print">
            <a:extLst>
              <a:ext uri="{28A0092B-C50C-407E-A947-70E740481C1C}">
                <a14:useLocalDpi xmlns:a14="http://schemas.microsoft.com/office/drawing/2010/main" val="0"/>
              </a:ext>
            </a:extLst>
          </a:blip>
          <a:srcRect b="81860"/>
          <a:stretch/>
        </p:blipFill>
        <p:spPr>
          <a:xfrm>
            <a:off x="0" y="0"/>
            <a:ext cx="12192000" cy="1244009"/>
          </a:xfrm>
          <a:prstGeom prst="rect">
            <a:avLst/>
          </a:prstGeom>
        </p:spPr>
      </p:pic>
      <p:sp>
        <p:nvSpPr>
          <p:cNvPr id="6" name="圆角矩形 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3723109" y="2921391"/>
            <a:ext cx="4779446" cy="4776716"/>
          </a:xfrm>
          <a:prstGeom prst="roundRect">
            <a:avLst>
              <a:gd name="adj" fmla="val 11174"/>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圆角矩形 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3723109" y="-868408"/>
            <a:ext cx="4779446" cy="2739788"/>
          </a:xfrm>
          <a:prstGeom prst="roundRect">
            <a:avLst>
              <a:gd name="adj" fmla="val 11174"/>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矩形 7"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5261284" y="168199"/>
            <a:ext cx="1703095" cy="830997"/>
          </a:xfrm>
          <a:prstGeom prst="rect">
            <a:avLst/>
          </a:prstGeom>
        </p:spPr>
        <p:txBody>
          <a:bodyPr wrap="none">
            <a:spAutoFit/>
          </a:bodyPr>
          <a:lstStyle/>
          <a:p>
            <a:r>
              <a:rPr lang="en-US" altLang="zh-CN" sz="4800" b="1" spc="-150" dirty="0">
                <a:solidFill>
                  <a:prstClr val="white"/>
                </a:solidFill>
                <a:ea typeface="Microsoft YaHei UI" panose="020B0503020204020204" pitchFamily="34" charset="-122"/>
                <a:cs typeface="Meiryo UI" panose="020B0604030504040204" pitchFamily="34" charset="-128"/>
              </a:rPr>
              <a:t>LOGO </a:t>
            </a:r>
            <a:endParaRPr lang="zh-CN" altLang="en-US" sz="4800" b="1" dirty="0">
              <a:solidFill>
                <a:prstClr val="white"/>
              </a:solidFill>
            </a:endParaRPr>
          </a:p>
        </p:txBody>
      </p:sp>
      <p:sp>
        <p:nvSpPr>
          <p:cNvPr id="12" name="矩形 11"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174310" y="4727101"/>
            <a:ext cx="3904339" cy="769441"/>
          </a:xfrm>
          <a:prstGeom prst="rect">
            <a:avLst/>
          </a:prstGeom>
        </p:spPr>
        <p:txBody>
          <a:bodyPr wrap="none">
            <a:spAutoFit/>
          </a:bodyPr>
          <a:lstStyle/>
          <a:p>
            <a:r>
              <a:rPr lang="en-US" altLang="zh-CN" sz="4400" b="1" spc="-150" dirty="0">
                <a:solidFill>
                  <a:prstClr val="white"/>
                </a:solidFill>
                <a:ea typeface="Microsoft YaHei UI" panose="020B0503020204020204" pitchFamily="34" charset="-122"/>
                <a:cs typeface="Meiryo UI" panose="020B0604030504040204" pitchFamily="34" charset="-128"/>
              </a:rPr>
              <a:t>MANY THANKS ! </a:t>
            </a:r>
            <a:endParaRPr lang="zh-CN" altLang="en-US" sz="4400" b="1" dirty="0">
              <a:solidFill>
                <a:prstClr val="white"/>
              </a:solidFill>
            </a:endParaRPr>
          </a:p>
        </p:txBody>
      </p:sp>
      <p:sp>
        <p:nvSpPr>
          <p:cNvPr id="13" name="TextBox 62"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txBox="1"/>
          <p:nvPr/>
        </p:nvSpPr>
        <p:spPr>
          <a:xfrm>
            <a:off x="4397519" y="5554776"/>
            <a:ext cx="3457922" cy="646331"/>
          </a:xfrm>
          <a:prstGeom prst="rect">
            <a:avLst/>
          </a:prstGeom>
          <a:noFill/>
          <a:effectLst/>
        </p:spPr>
        <p:txBody>
          <a:bodyPr wrap="square" rtlCol="0">
            <a:spAutoFit/>
          </a:bodyPr>
          <a:lstStyle/>
          <a:p>
            <a:pPr algn="ctr"/>
            <a:r>
              <a:rPr lang="en-US" altLang="zh-CN" sz="1200" dirty="0">
                <a:solidFill>
                  <a:prstClr val="white"/>
                </a:solidFill>
                <a:ea typeface="Microsoft JhengHei Light" panose="020B0304030504040204" pitchFamily="34" charset="-120"/>
                <a:cs typeface="Helvetica" panose="020B0604020202020204" pitchFamily="34" charset="0"/>
              </a:rPr>
              <a:t>dream what you want to dream; go where you want to go; be what you want to be, because you have only one life and one chance to.</a:t>
            </a:r>
          </a:p>
        </p:txBody>
      </p:sp>
      <p:sp>
        <p:nvSpPr>
          <p:cNvPr id="14" name="矩形 13"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5003393" y="3457553"/>
            <a:ext cx="2185214" cy="1323439"/>
          </a:xfrm>
          <a:prstGeom prst="rect">
            <a:avLst/>
          </a:prstGeom>
        </p:spPr>
        <p:txBody>
          <a:bodyPr wrap="none">
            <a:spAutoFit/>
          </a:bodyPr>
          <a:lstStyle/>
          <a:p>
            <a:r>
              <a:rPr lang="en-US" altLang="zh-CN" sz="8000" b="1" spc="-150" dirty="0">
                <a:solidFill>
                  <a:prstClr val="white"/>
                </a:solidFill>
                <a:ea typeface="Microsoft YaHei UI" panose="020B0503020204020204" pitchFamily="34" charset="-122"/>
                <a:cs typeface="Meiryo UI" panose="020B0604030504040204" pitchFamily="34" charset="-128"/>
              </a:rPr>
              <a:t>2016</a:t>
            </a:r>
            <a:endParaRPr lang="zh-CN" altLang="en-US" sz="8000" b="1" dirty="0">
              <a:solidFill>
                <a:prstClr val="white"/>
              </a:solidFill>
            </a:endParaRPr>
          </a:p>
        </p:txBody>
      </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solidFill>
                  <a:prstClr val="black"/>
                </a:solidFill>
              </a:rPr>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solidFill>
                <a:prstClr val="black"/>
              </a:solidFill>
            </a:endParaRPr>
          </a:p>
        </p:txBody>
      </p:sp>
    </p:spTree>
    <p:extLst>
      <p:ext uri="{BB962C8B-B14F-4D97-AF65-F5344CB8AC3E}">
        <p14:creationId xmlns:p14="http://schemas.microsoft.com/office/powerpoint/2010/main" val="3792204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圆角矩形 4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559854" y="360913"/>
            <a:ext cx="576816"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t>2-1</a:t>
            </a:r>
            <a:endParaRPr lang="zh-CN" altLang="en-US" sz="2400" b="1" dirty="0"/>
          </a:p>
        </p:txBody>
      </p:sp>
      <p:sp>
        <p:nvSpPr>
          <p:cNvPr id="3"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grpSp>
        <p:nvGrpSpPr>
          <p:cNvPr id="45" name="组合 44"/>
          <p:cNvGrpSpPr/>
          <p:nvPr/>
        </p:nvGrpSpPr>
        <p:grpSpPr>
          <a:xfrm>
            <a:off x="497908" y="1468638"/>
            <a:ext cx="5616532" cy="4641450"/>
            <a:chOff x="761357" y="1582711"/>
            <a:chExt cx="4572643" cy="3778789"/>
          </a:xfrm>
          <a:solidFill>
            <a:srgbClr val="EE534F"/>
          </a:solidFill>
        </p:grpSpPr>
        <p:sp>
          <p:nvSpPr>
            <p:cNvPr id="46" name="Freeform 6"/>
            <p:cNvSpPr>
              <a:spLocks/>
            </p:cNvSpPr>
            <p:nvPr/>
          </p:nvSpPr>
          <p:spPr bwMode="auto">
            <a:xfrm>
              <a:off x="2679929" y="1627303"/>
              <a:ext cx="2003353" cy="1708824"/>
            </a:xfrm>
            <a:custGeom>
              <a:avLst/>
              <a:gdLst>
                <a:gd name="T0" fmla="*/ 672 w 714"/>
                <a:gd name="T1" fmla="*/ 52 h 609"/>
                <a:gd name="T2" fmla="*/ 632 w 714"/>
                <a:gd name="T3" fmla="*/ 59 h 609"/>
                <a:gd name="T4" fmla="*/ 608 w 714"/>
                <a:gd name="T5" fmla="*/ 29 h 609"/>
                <a:gd name="T6" fmla="*/ 584 w 714"/>
                <a:gd name="T7" fmla="*/ 30 h 609"/>
                <a:gd name="T8" fmla="*/ 564 w 714"/>
                <a:gd name="T9" fmla="*/ 11 h 609"/>
                <a:gd name="T10" fmla="*/ 570 w 714"/>
                <a:gd name="T11" fmla="*/ 23 h 609"/>
                <a:gd name="T12" fmla="*/ 574 w 714"/>
                <a:gd name="T13" fmla="*/ 42 h 609"/>
                <a:gd name="T14" fmla="*/ 552 w 714"/>
                <a:gd name="T15" fmla="*/ 122 h 609"/>
                <a:gd name="T16" fmla="*/ 490 w 714"/>
                <a:gd name="T17" fmla="*/ 158 h 609"/>
                <a:gd name="T18" fmla="*/ 522 w 714"/>
                <a:gd name="T19" fmla="*/ 214 h 609"/>
                <a:gd name="T20" fmla="*/ 568 w 714"/>
                <a:gd name="T21" fmla="*/ 215 h 609"/>
                <a:gd name="T22" fmla="*/ 509 w 714"/>
                <a:gd name="T23" fmla="*/ 271 h 609"/>
                <a:gd name="T24" fmla="*/ 455 w 714"/>
                <a:gd name="T25" fmla="*/ 332 h 609"/>
                <a:gd name="T26" fmla="*/ 393 w 714"/>
                <a:gd name="T27" fmla="*/ 364 h 609"/>
                <a:gd name="T28" fmla="*/ 353 w 714"/>
                <a:gd name="T29" fmla="*/ 423 h 609"/>
                <a:gd name="T30" fmla="*/ 215 w 714"/>
                <a:gd name="T31" fmla="*/ 466 h 609"/>
                <a:gd name="T32" fmla="*/ 101 w 714"/>
                <a:gd name="T33" fmla="*/ 427 h 609"/>
                <a:gd name="T34" fmla="*/ 1 w 714"/>
                <a:gd name="T35" fmla="*/ 422 h 609"/>
                <a:gd name="T36" fmla="*/ 12 w 714"/>
                <a:gd name="T37" fmla="*/ 454 h 609"/>
                <a:gd name="T38" fmla="*/ 23 w 714"/>
                <a:gd name="T39" fmla="*/ 494 h 609"/>
                <a:gd name="T40" fmla="*/ 69 w 714"/>
                <a:gd name="T41" fmla="*/ 483 h 609"/>
                <a:gd name="T42" fmla="*/ 68 w 714"/>
                <a:gd name="T43" fmla="*/ 523 h 609"/>
                <a:gd name="T44" fmla="*/ 95 w 714"/>
                <a:gd name="T45" fmla="*/ 542 h 609"/>
                <a:gd name="T46" fmla="*/ 109 w 714"/>
                <a:gd name="T47" fmla="*/ 559 h 609"/>
                <a:gd name="T48" fmla="*/ 121 w 714"/>
                <a:gd name="T49" fmla="*/ 556 h 609"/>
                <a:gd name="T50" fmla="*/ 180 w 714"/>
                <a:gd name="T51" fmla="*/ 536 h 609"/>
                <a:gd name="T52" fmla="*/ 191 w 714"/>
                <a:gd name="T53" fmla="*/ 562 h 609"/>
                <a:gd name="T54" fmla="*/ 167 w 714"/>
                <a:gd name="T55" fmla="*/ 582 h 609"/>
                <a:gd name="T56" fmla="*/ 209 w 714"/>
                <a:gd name="T57" fmla="*/ 605 h 609"/>
                <a:gd name="T58" fmla="*/ 236 w 714"/>
                <a:gd name="T59" fmla="*/ 554 h 609"/>
                <a:gd name="T60" fmla="*/ 261 w 714"/>
                <a:gd name="T61" fmla="*/ 546 h 609"/>
                <a:gd name="T62" fmla="*/ 270 w 714"/>
                <a:gd name="T63" fmla="*/ 590 h 609"/>
                <a:gd name="T64" fmla="*/ 306 w 714"/>
                <a:gd name="T65" fmla="*/ 608 h 609"/>
                <a:gd name="T66" fmla="*/ 332 w 714"/>
                <a:gd name="T67" fmla="*/ 564 h 609"/>
                <a:gd name="T68" fmla="*/ 366 w 714"/>
                <a:gd name="T69" fmla="*/ 539 h 609"/>
                <a:gd name="T70" fmla="*/ 377 w 714"/>
                <a:gd name="T71" fmla="*/ 533 h 609"/>
                <a:gd name="T72" fmla="*/ 402 w 714"/>
                <a:gd name="T73" fmla="*/ 526 h 609"/>
                <a:gd name="T74" fmla="*/ 425 w 714"/>
                <a:gd name="T75" fmla="*/ 504 h 609"/>
                <a:gd name="T76" fmla="*/ 456 w 714"/>
                <a:gd name="T77" fmla="*/ 493 h 609"/>
                <a:gd name="T78" fmla="*/ 456 w 714"/>
                <a:gd name="T79" fmla="*/ 463 h 609"/>
                <a:gd name="T80" fmla="*/ 478 w 714"/>
                <a:gd name="T81" fmla="*/ 420 h 609"/>
                <a:gd name="T82" fmla="*/ 494 w 714"/>
                <a:gd name="T83" fmla="*/ 448 h 609"/>
                <a:gd name="T84" fmla="*/ 506 w 714"/>
                <a:gd name="T85" fmla="*/ 433 h 609"/>
                <a:gd name="T86" fmla="*/ 536 w 714"/>
                <a:gd name="T87" fmla="*/ 404 h 609"/>
                <a:gd name="T88" fmla="*/ 562 w 714"/>
                <a:gd name="T89" fmla="*/ 398 h 609"/>
                <a:gd name="T90" fmla="*/ 572 w 714"/>
                <a:gd name="T91" fmla="*/ 418 h 609"/>
                <a:gd name="T92" fmla="*/ 601 w 714"/>
                <a:gd name="T93" fmla="*/ 445 h 609"/>
                <a:gd name="T94" fmla="*/ 613 w 714"/>
                <a:gd name="T95" fmla="*/ 436 h 609"/>
                <a:gd name="T96" fmla="*/ 632 w 714"/>
                <a:gd name="T97" fmla="*/ 416 h 609"/>
                <a:gd name="T98" fmla="*/ 676 w 714"/>
                <a:gd name="T99" fmla="*/ 386 h 609"/>
                <a:gd name="T100" fmla="*/ 712 w 714"/>
                <a:gd name="T101" fmla="*/ 354 h 609"/>
                <a:gd name="T102" fmla="*/ 699 w 714"/>
                <a:gd name="T103" fmla="*/ 324 h 609"/>
                <a:gd name="T104" fmla="*/ 674 w 714"/>
                <a:gd name="T105" fmla="*/ 322 h 609"/>
                <a:gd name="T106" fmla="*/ 656 w 714"/>
                <a:gd name="T107" fmla="*/ 295 h 609"/>
                <a:gd name="T108" fmla="*/ 637 w 714"/>
                <a:gd name="T109" fmla="*/ 263 h 609"/>
                <a:gd name="T110" fmla="*/ 652 w 714"/>
                <a:gd name="T111" fmla="*/ 254 h 609"/>
                <a:gd name="T112" fmla="*/ 662 w 714"/>
                <a:gd name="T113" fmla="*/ 226 h 609"/>
                <a:gd name="T114" fmla="*/ 657 w 714"/>
                <a:gd name="T115" fmla="*/ 190 h 609"/>
                <a:gd name="T116" fmla="*/ 672 w 714"/>
                <a:gd name="T117" fmla="*/ 169 h 609"/>
                <a:gd name="T118" fmla="*/ 691 w 714"/>
                <a:gd name="T119" fmla="*/ 164 h 609"/>
                <a:gd name="T120" fmla="*/ 698 w 714"/>
                <a:gd name="T121" fmla="*/ 126 h 609"/>
                <a:gd name="T122" fmla="*/ 700 w 714"/>
                <a:gd name="T123" fmla="*/ 84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14" h="609">
                  <a:moveTo>
                    <a:pt x="699" y="65"/>
                  </a:moveTo>
                  <a:cubicBezTo>
                    <a:pt x="696" y="56"/>
                    <a:pt x="696" y="56"/>
                    <a:pt x="696" y="56"/>
                  </a:cubicBezTo>
                  <a:cubicBezTo>
                    <a:pt x="689" y="44"/>
                    <a:pt x="689" y="44"/>
                    <a:pt x="689" y="44"/>
                  </a:cubicBezTo>
                  <a:cubicBezTo>
                    <a:pt x="683" y="40"/>
                    <a:pt x="683" y="40"/>
                    <a:pt x="683" y="40"/>
                  </a:cubicBezTo>
                  <a:cubicBezTo>
                    <a:pt x="677" y="44"/>
                    <a:pt x="677" y="44"/>
                    <a:pt x="677" y="44"/>
                  </a:cubicBezTo>
                  <a:cubicBezTo>
                    <a:pt x="674" y="51"/>
                    <a:pt x="674" y="51"/>
                    <a:pt x="674" y="51"/>
                  </a:cubicBezTo>
                  <a:cubicBezTo>
                    <a:pt x="673" y="52"/>
                    <a:pt x="673" y="52"/>
                    <a:pt x="673" y="52"/>
                  </a:cubicBezTo>
                  <a:cubicBezTo>
                    <a:pt x="672" y="52"/>
                    <a:pt x="672" y="52"/>
                    <a:pt x="672" y="52"/>
                  </a:cubicBezTo>
                  <a:cubicBezTo>
                    <a:pt x="672" y="52"/>
                    <a:pt x="672" y="52"/>
                    <a:pt x="672" y="52"/>
                  </a:cubicBezTo>
                  <a:cubicBezTo>
                    <a:pt x="661" y="54"/>
                    <a:pt x="661" y="54"/>
                    <a:pt x="661" y="54"/>
                  </a:cubicBezTo>
                  <a:cubicBezTo>
                    <a:pt x="660" y="54"/>
                    <a:pt x="658" y="55"/>
                    <a:pt x="658" y="56"/>
                  </a:cubicBezTo>
                  <a:cubicBezTo>
                    <a:pt x="655" y="59"/>
                    <a:pt x="655" y="59"/>
                    <a:pt x="655" y="59"/>
                  </a:cubicBezTo>
                  <a:cubicBezTo>
                    <a:pt x="649" y="64"/>
                    <a:pt x="649" y="64"/>
                    <a:pt x="649" y="64"/>
                  </a:cubicBezTo>
                  <a:cubicBezTo>
                    <a:pt x="648" y="64"/>
                    <a:pt x="648" y="64"/>
                    <a:pt x="648" y="64"/>
                  </a:cubicBezTo>
                  <a:cubicBezTo>
                    <a:pt x="642" y="65"/>
                    <a:pt x="642" y="65"/>
                    <a:pt x="642" y="65"/>
                  </a:cubicBezTo>
                  <a:cubicBezTo>
                    <a:pt x="640" y="65"/>
                    <a:pt x="636" y="63"/>
                    <a:pt x="632" y="59"/>
                  </a:cubicBezTo>
                  <a:cubicBezTo>
                    <a:pt x="631" y="59"/>
                    <a:pt x="631" y="59"/>
                    <a:pt x="631" y="59"/>
                  </a:cubicBezTo>
                  <a:cubicBezTo>
                    <a:pt x="623" y="51"/>
                    <a:pt x="619" y="45"/>
                    <a:pt x="619" y="42"/>
                  </a:cubicBezTo>
                  <a:cubicBezTo>
                    <a:pt x="619" y="32"/>
                    <a:pt x="619" y="32"/>
                    <a:pt x="619" y="32"/>
                  </a:cubicBezTo>
                  <a:cubicBezTo>
                    <a:pt x="619" y="31"/>
                    <a:pt x="619" y="31"/>
                    <a:pt x="619" y="31"/>
                  </a:cubicBezTo>
                  <a:cubicBezTo>
                    <a:pt x="619" y="31"/>
                    <a:pt x="619" y="31"/>
                    <a:pt x="619" y="31"/>
                  </a:cubicBezTo>
                  <a:cubicBezTo>
                    <a:pt x="620" y="29"/>
                    <a:pt x="620" y="29"/>
                    <a:pt x="620" y="29"/>
                  </a:cubicBezTo>
                  <a:cubicBezTo>
                    <a:pt x="609" y="25"/>
                    <a:pt x="609" y="25"/>
                    <a:pt x="609" y="25"/>
                  </a:cubicBezTo>
                  <a:cubicBezTo>
                    <a:pt x="608" y="29"/>
                    <a:pt x="608" y="29"/>
                    <a:pt x="608" y="29"/>
                  </a:cubicBezTo>
                  <a:cubicBezTo>
                    <a:pt x="608" y="30"/>
                    <a:pt x="607" y="32"/>
                    <a:pt x="605" y="33"/>
                  </a:cubicBezTo>
                  <a:cubicBezTo>
                    <a:pt x="601" y="34"/>
                    <a:pt x="601" y="34"/>
                    <a:pt x="601" y="34"/>
                  </a:cubicBezTo>
                  <a:cubicBezTo>
                    <a:pt x="600" y="34"/>
                    <a:pt x="600" y="34"/>
                    <a:pt x="600" y="34"/>
                  </a:cubicBezTo>
                  <a:cubicBezTo>
                    <a:pt x="600" y="34"/>
                    <a:pt x="600" y="34"/>
                    <a:pt x="600" y="34"/>
                  </a:cubicBezTo>
                  <a:cubicBezTo>
                    <a:pt x="594" y="32"/>
                    <a:pt x="594" y="32"/>
                    <a:pt x="594" y="32"/>
                  </a:cubicBezTo>
                  <a:cubicBezTo>
                    <a:pt x="595" y="37"/>
                    <a:pt x="595" y="37"/>
                    <a:pt x="595" y="37"/>
                  </a:cubicBezTo>
                  <a:cubicBezTo>
                    <a:pt x="584" y="30"/>
                    <a:pt x="584" y="30"/>
                    <a:pt x="584" y="30"/>
                  </a:cubicBezTo>
                  <a:cubicBezTo>
                    <a:pt x="584" y="30"/>
                    <a:pt x="584" y="30"/>
                    <a:pt x="584" y="30"/>
                  </a:cubicBezTo>
                  <a:cubicBezTo>
                    <a:pt x="584" y="30"/>
                    <a:pt x="584" y="30"/>
                    <a:pt x="584" y="30"/>
                  </a:cubicBezTo>
                  <a:cubicBezTo>
                    <a:pt x="584" y="30"/>
                    <a:pt x="584" y="30"/>
                    <a:pt x="584" y="30"/>
                  </a:cubicBezTo>
                  <a:cubicBezTo>
                    <a:pt x="582" y="25"/>
                    <a:pt x="581" y="21"/>
                    <a:pt x="581" y="16"/>
                  </a:cubicBezTo>
                  <a:cubicBezTo>
                    <a:pt x="581" y="12"/>
                    <a:pt x="582" y="10"/>
                    <a:pt x="583" y="8"/>
                  </a:cubicBezTo>
                  <a:cubicBezTo>
                    <a:pt x="586" y="4"/>
                    <a:pt x="586" y="4"/>
                    <a:pt x="586" y="4"/>
                  </a:cubicBezTo>
                  <a:cubicBezTo>
                    <a:pt x="585" y="0"/>
                    <a:pt x="585" y="0"/>
                    <a:pt x="585" y="0"/>
                  </a:cubicBezTo>
                  <a:cubicBezTo>
                    <a:pt x="574" y="2"/>
                    <a:pt x="574" y="2"/>
                    <a:pt x="574" y="2"/>
                  </a:cubicBezTo>
                  <a:cubicBezTo>
                    <a:pt x="569" y="2"/>
                    <a:pt x="566" y="5"/>
                    <a:pt x="564" y="11"/>
                  </a:cubicBezTo>
                  <a:cubicBezTo>
                    <a:pt x="564" y="12"/>
                    <a:pt x="564" y="12"/>
                    <a:pt x="564" y="12"/>
                  </a:cubicBezTo>
                  <a:cubicBezTo>
                    <a:pt x="564" y="12"/>
                    <a:pt x="564" y="12"/>
                    <a:pt x="564" y="12"/>
                  </a:cubicBezTo>
                  <a:cubicBezTo>
                    <a:pt x="558" y="21"/>
                    <a:pt x="558" y="21"/>
                    <a:pt x="558" y="21"/>
                  </a:cubicBezTo>
                  <a:cubicBezTo>
                    <a:pt x="564" y="20"/>
                    <a:pt x="564" y="20"/>
                    <a:pt x="564" y="20"/>
                  </a:cubicBezTo>
                  <a:cubicBezTo>
                    <a:pt x="564" y="20"/>
                    <a:pt x="564" y="20"/>
                    <a:pt x="564" y="20"/>
                  </a:cubicBezTo>
                  <a:cubicBezTo>
                    <a:pt x="564" y="20"/>
                    <a:pt x="564" y="20"/>
                    <a:pt x="564" y="20"/>
                  </a:cubicBezTo>
                  <a:cubicBezTo>
                    <a:pt x="565" y="21"/>
                    <a:pt x="565" y="21"/>
                    <a:pt x="565" y="21"/>
                  </a:cubicBezTo>
                  <a:cubicBezTo>
                    <a:pt x="570" y="23"/>
                    <a:pt x="570" y="23"/>
                    <a:pt x="570" y="23"/>
                  </a:cubicBezTo>
                  <a:cubicBezTo>
                    <a:pt x="570" y="23"/>
                    <a:pt x="570" y="23"/>
                    <a:pt x="570" y="23"/>
                  </a:cubicBezTo>
                  <a:cubicBezTo>
                    <a:pt x="571" y="23"/>
                    <a:pt x="571" y="23"/>
                    <a:pt x="571" y="23"/>
                  </a:cubicBezTo>
                  <a:cubicBezTo>
                    <a:pt x="571" y="24"/>
                    <a:pt x="571" y="24"/>
                    <a:pt x="571" y="24"/>
                  </a:cubicBezTo>
                  <a:cubicBezTo>
                    <a:pt x="572" y="33"/>
                    <a:pt x="572" y="33"/>
                    <a:pt x="572" y="33"/>
                  </a:cubicBezTo>
                  <a:cubicBezTo>
                    <a:pt x="574" y="41"/>
                    <a:pt x="574" y="41"/>
                    <a:pt x="574" y="41"/>
                  </a:cubicBezTo>
                  <a:cubicBezTo>
                    <a:pt x="574" y="41"/>
                    <a:pt x="574" y="41"/>
                    <a:pt x="574" y="41"/>
                  </a:cubicBezTo>
                  <a:cubicBezTo>
                    <a:pt x="574" y="42"/>
                    <a:pt x="574" y="42"/>
                    <a:pt x="574" y="42"/>
                  </a:cubicBezTo>
                  <a:cubicBezTo>
                    <a:pt x="574" y="42"/>
                    <a:pt x="574" y="42"/>
                    <a:pt x="574" y="42"/>
                  </a:cubicBezTo>
                  <a:cubicBezTo>
                    <a:pt x="561" y="68"/>
                    <a:pt x="561" y="68"/>
                    <a:pt x="561" y="68"/>
                  </a:cubicBezTo>
                  <a:cubicBezTo>
                    <a:pt x="559" y="72"/>
                    <a:pt x="558" y="81"/>
                    <a:pt x="557" y="96"/>
                  </a:cubicBezTo>
                  <a:cubicBezTo>
                    <a:pt x="557" y="97"/>
                    <a:pt x="557" y="97"/>
                    <a:pt x="557" y="97"/>
                  </a:cubicBezTo>
                  <a:cubicBezTo>
                    <a:pt x="552" y="107"/>
                    <a:pt x="552" y="107"/>
                    <a:pt x="552" y="107"/>
                  </a:cubicBezTo>
                  <a:cubicBezTo>
                    <a:pt x="555" y="111"/>
                    <a:pt x="555" y="111"/>
                    <a:pt x="555" y="111"/>
                  </a:cubicBezTo>
                  <a:cubicBezTo>
                    <a:pt x="555" y="112"/>
                    <a:pt x="555" y="112"/>
                    <a:pt x="555" y="112"/>
                  </a:cubicBezTo>
                  <a:cubicBezTo>
                    <a:pt x="556" y="118"/>
                    <a:pt x="555" y="121"/>
                    <a:pt x="554" y="122"/>
                  </a:cubicBezTo>
                  <a:cubicBezTo>
                    <a:pt x="552" y="122"/>
                    <a:pt x="552" y="122"/>
                    <a:pt x="552" y="122"/>
                  </a:cubicBezTo>
                  <a:cubicBezTo>
                    <a:pt x="550" y="124"/>
                    <a:pt x="540" y="134"/>
                    <a:pt x="526" y="152"/>
                  </a:cubicBezTo>
                  <a:cubicBezTo>
                    <a:pt x="524" y="153"/>
                    <a:pt x="524" y="153"/>
                    <a:pt x="524" y="153"/>
                  </a:cubicBezTo>
                  <a:cubicBezTo>
                    <a:pt x="524" y="152"/>
                    <a:pt x="524" y="152"/>
                    <a:pt x="524" y="152"/>
                  </a:cubicBezTo>
                  <a:cubicBezTo>
                    <a:pt x="522" y="152"/>
                    <a:pt x="522" y="152"/>
                    <a:pt x="522" y="152"/>
                  </a:cubicBezTo>
                  <a:cubicBezTo>
                    <a:pt x="517" y="148"/>
                    <a:pt x="512" y="145"/>
                    <a:pt x="510" y="142"/>
                  </a:cubicBezTo>
                  <a:cubicBezTo>
                    <a:pt x="507" y="140"/>
                    <a:pt x="501" y="139"/>
                    <a:pt x="491" y="139"/>
                  </a:cubicBezTo>
                  <a:cubicBezTo>
                    <a:pt x="491" y="157"/>
                    <a:pt x="491" y="157"/>
                    <a:pt x="491" y="157"/>
                  </a:cubicBezTo>
                  <a:cubicBezTo>
                    <a:pt x="490" y="158"/>
                    <a:pt x="490" y="158"/>
                    <a:pt x="490" y="158"/>
                  </a:cubicBezTo>
                  <a:cubicBezTo>
                    <a:pt x="483" y="192"/>
                    <a:pt x="483" y="192"/>
                    <a:pt x="483" y="192"/>
                  </a:cubicBezTo>
                  <a:cubicBezTo>
                    <a:pt x="482" y="197"/>
                    <a:pt x="481" y="205"/>
                    <a:pt x="481" y="217"/>
                  </a:cubicBezTo>
                  <a:cubicBezTo>
                    <a:pt x="484" y="220"/>
                    <a:pt x="484" y="220"/>
                    <a:pt x="484" y="220"/>
                  </a:cubicBezTo>
                  <a:cubicBezTo>
                    <a:pt x="486" y="216"/>
                    <a:pt x="486" y="216"/>
                    <a:pt x="486" y="216"/>
                  </a:cubicBezTo>
                  <a:cubicBezTo>
                    <a:pt x="487" y="216"/>
                    <a:pt x="487" y="216"/>
                    <a:pt x="487" y="216"/>
                  </a:cubicBezTo>
                  <a:cubicBezTo>
                    <a:pt x="487" y="215"/>
                    <a:pt x="487" y="215"/>
                    <a:pt x="487" y="215"/>
                  </a:cubicBezTo>
                  <a:cubicBezTo>
                    <a:pt x="496" y="210"/>
                    <a:pt x="496" y="210"/>
                    <a:pt x="496" y="210"/>
                  </a:cubicBezTo>
                  <a:cubicBezTo>
                    <a:pt x="522" y="214"/>
                    <a:pt x="522" y="214"/>
                    <a:pt x="522" y="214"/>
                  </a:cubicBezTo>
                  <a:cubicBezTo>
                    <a:pt x="525" y="211"/>
                    <a:pt x="525" y="211"/>
                    <a:pt x="525" y="211"/>
                  </a:cubicBezTo>
                  <a:cubicBezTo>
                    <a:pt x="528" y="204"/>
                    <a:pt x="528" y="204"/>
                    <a:pt x="528" y="204"/>
                  </a:cubicBezTo>
                  <a:cubicBezTo>
                    <a:pt x="529" y="204"/>
                    <a:pt x="529" y="204"/>
                    <a:pt x="529" y="204"/>
                  </a:cubicBezTo>
                  <a:cubicBezTo>
                    <a:pt x="529" y="204"/>
                    <a:pt x="529" y="204"/>
                    <a:pt x="529" y="204"/>
                  </a:cubicBezTo>
                  <a:cubicBezTo>
                    <a:pt x="530" y="204"/>
                    <a:pt x="530" y="204"/>
                    <a:pt x="530" y="204"/>
                  </a:cubicBezTo>
                  <a:cubicBezTo>
                    <a:pt x="540" y="202"/>
                    <a:pt x="540" y="202"/>
                    <a:pt x="540" y="202"/>
                  </a:cubicBezTo>
                  <a:cubicBezTo>
                    <a:pt x="553" y="201"/>
                    <a:pt x="553" y="201"/>
                    <a:pt x="553" y="201"/>
                  </a:cubicBezTo>
                  <a:cubicBezTo>
                    <a:pt x="557" y="202"/>
                    <a:pt x="562" y="207"/>
                    <a:pt x="568" y="215"/>
                  </a:cubicBezTo>
                  <a:cubicBezTo>
                    <a:pt x="584" y="223"/>
                    <a:pt x="592" y="230"/>
                    <a:pt x="594" y="236"/>
                  </a:cubicBezTo>
                  <a:cubicBezTo>
                    <a:pt x="596" y="240"/>
                    <a:pt x="596" y="242"/>
                    <a:pt x="594" y="245"/>
                  </a:cubicBezTo>
                  <a:cubicBezTo>
                    <a:pt x="593" y="248"/>
                    <a:pt x="590" y="249"/>
                    <a:pt x="586" y="250"/>
                  </a:cubicBezTo>
                  <a:cubicBezTo>
                    <a:pt x="586" y="250"/>
                    <a:pt x="586" y="250"/>
                    <a:pt x="586" y="250"/>
                  </a:cubicBezTo>
                  <a:cubicBezTo>
                    <a:pt x="566" y="249"/>
                    <a:pt x="555" y="249"/>
                    <a:pt x="551" y="250"/>
                  </a:cubicBezTo>
                  <a:cubicBezTo>
                    <a:pt x="542" y="256"/>
                    <a:pt x="542" y="256"/>
                    <a:pt x="542" y="256"/>
                  </a:cubicBezTo>
                  <a:cubicBezTo>
                    <a:pt x="530" y="265"/>
                    <a:pt x="522" y="270"/>
                    <a:pt x="517" y="270"/>
                  </a:cubicBezTo>
                  <a:cubicBezTo>
                    <a:pt x="509" y="271"/>
                    <a:pt x="509" y="271"/>
                    <a:pt x="509" y="271"/>
                  </a:cubicBezTo>
                  <a:cubicBezTo>
                    <a:pt x="504" y="291"/>
                    <a:pt x="504" y="291"/>
                    <a:pt x="504" y="291"/>
                  </a:cubicBezTo>
                  <a:cubicBezTo>
                    <a:pt x="503" y="297"/>
                    <a:pt x="501" y="301"/>
                    <a:pt x="498" y="304"/>
                  </a:cubicBezTo>
                  <a:cubicBezTo>
                    <a:pt x="494" y="307"/>
                    <a:pt x="490" y="309"/>
                    <a:pt x="483" y="310"/>
                  </a:cubicBezTo>
                  <a:cubicBezTo>
                    <a:pt x="476" y="311"/>
                    <a:pt x="469" y="314"/>
                    <a:pt x="463" y="318"/>
                  </a:cubicBezTo>
                  <a:cubicBezTo>
                    <a:pt x="456" y="332"/>
                    <a:pt x="456" y="332"/>
                    <a:pt x="456" y="332"/>
                  </a:cubicBezTo>
                  <a:cubicBezTo>
                    <a:pt x="456" y="332"/>
                    <a:pt x="456" y="332"/>
                    <a:pt x="456" y="332"/>
                  </a:cubicBezTo>
                  <a:cubicBezTo>
                    <a:pt x="456" y="332"/>
                    <a:pt x="456" y="332"/>
                    <a:pt x="456" y="332"/>
                  </a:cubicBezTo>
                  <a:cubicBezTo>
                    <a:pt x="455" y="332"/>
                    <a:pt x="455" y="332"/>
                    <a:pt x="455" y="332"/>
                  </a:cubicBezTo>
                  <a:cubicBezTo>
                    <a:pt x="437" y="340"/>
                    <a:pt x="437" y="340"/>
                    <a:pt x="437" y="340"/>
                  </a:cubicBezTo>
                  <a:cubicBezTo>
                    <a:pt x="436" y="340"/>
                    <a:pt x="436" y="340"/>
                    <a:pt x="436" y="340"/>
                  </a:cubicBezTo>
                  <a:cubicBezTo>
                    <a:pt x="426" y="338"/>
                    <a:pt x="426" y="338"/>
                    <a:pt x="426" y="338"/>
                  </a:cubicBezTo>
                  <a:cubicBezTo>
                    <a:pt x="419" y="337"/>
                    <a:pt x="414" y="335"/>
                    <a:pt x="410" y="332"/>
                  </a:cubicBezTo>
                  <a:cubicBezTo>
                    <a:pt x="405" y="330"/>
                    <a:pt x="400" y="330"/>
                    <a:pt x="394" y="331"/>
                  </a:cubicBezTo>
                  <a:cubicBezTo>
                    <a:pt x="390" y="338"/>
                    <a:pt x="387" y="346"/>
                    <a:pt x="388" y="356"/>
                  </a:cubicBezTo>
                  <a:cubicBezTo>
                    <a:pt x="388" y="360"/>
                    <a:pt x="389" y="364"/>
                    <a:pt x="390" y="364"/>
                  </a:cubicBezTo>
                  <a:cubicBezTo>
                    <a:pt x="393" y="364"/>
                    <a:pt x="393" y="364"/>
                    <a:pt x="393" y="364"/>
                  </a:cubicBezTo>
                  <a:cubicBezTo>
                    <a:pt x="396" y="362"/>
                    <a:pt x="396" y="362"/>
                    <a:pt x="396" y="362"/>
                  </a:cubicBezTo>
                  <a:cubicBezTo>
                    <a:pt x="397" y="375"/>
                    <a:pt x="397" y="375"/>
                    <a:pt x="397" y="375"/>
                  </a:cubicBezTo>
                  <a:cubicBezTo>
                    <a:pt x="397" y="379"/>
                    <a:pt x="396" y="382"/>
                    <a:pt x="392" y="385"/>
                  </a:cubicBezTo>
                  <a:cubicBezTo>
                    <a:pt x="390" y="386"/>
                    <a:pt x="387" y="388"/>
                    <a:pt x="382" y="390"/>
                  </a:cubicBezTo>
                  <a:cubicBezTo>
                    <a:pt x="378" y="390"/>
                    <a:pt x="378" y="390"/>
                    <a:pt x="378" y="390"/>
                  </a:cubicBezTo>
                  <a:cubicBezTo>
                    <a:pt x="374" y="392"/>
                    <a:pt x="366" y="403"/>
                    <a:pt x="354" y="422"/>
                  </a:cubicBezTo>
                  <a:cubicBezTo>
                    <a:pt x="354" y="423"/>
                    <a:pt x="354" y="423"/>
                    <a:pt x="354" y="423"/>
                  </a:cubicBezTo>
                  <a:cubicBezTo>
                    <a:pt x="353" y="423"/>
                    <a:pt x="353" y="423"/>
                    <a:pt x="353" y="423"/>
                  </a:cubicBezTo>
                  <a:cubicBezTo>
                    <a:pt x="341" y="430"/>
                    <a:pt x="341" y="430"/>
                    <a:pt x="341" y="430"/>
                  </a:cubicBezTo>
                  <a:cubicBezTo>
                    <a:pt x="343" y="430"/>
                    <a:pt x="344" y="431"/>
                    <a:pt x="344" y="432"/>
                  </a:cubicBezTo>
                  <a:cubicBezTo>
                    <a:pt x="344" y="434"/>
                    <a:pt x="342" y="434"/>
                    <a:pt x="339" y="435"/>
                  </a:cubicBezTo>
                  <a:cubicBezTo>
                    <a:pt x="305" y="434"/>
                    <a:pt x="305" y="434"/>
                    <a:pt x="305" y="434"/>
                  </a:cubicBezTo>
                  <a:cubicBezTo>
                    <a:pt x="267" y="433"/>
                    <a:pt x="238" y="443"/>
                    <a:pt x="216" y="465"/>
                  </a:cubicBezTo>
                  <a:cubicBezTo>
                    <a:pt x="216" y="465"/>
                    <a:pt x="216" y="465"/>
                    <a:pt x="216" y="465"/>
                  </a:cubicBezTo>
                  <a:cubicBezTo>
                    <a:pt x="215" y="466"/>
                    <a:pt x="215" y="466"/>
                    <a:pt x="215" y="466"/>
                  </a:cubicBezTo>
                  <a:cubicBezTo>
                    <a:pt x="215" y="466"/>
                    <a:pt x="215" y="466"/>
                    <a:pt x="215" y="466"/>
                  </a:cubicBezTo>
                  <a:cubicBezTo>
                    <a:pt x="201" y="467"/>
                    <a:pt x="201" y="467"/>
                    <a:pt x="201" y="467"/>
                  </a:cubicBezTo>
                  <a:cubicBezTo>
                    <a:pt x="200" y="468"/>
                    <a:pt x="200" y="468"/>
                    <a:pt x="200" y="468"/>
                  </a:cubicBezTo>
                  <a:cubicBezTo>
                    <a:pt x="199" y="468"/>
                    <a:pt x="199" y="468"/>
                    <a:pt x="199" y="468"/>
                  </a:cubicBezTo>
                  <a:cubicBezTo>
                    <a:pt x="195" y="458"/>
                    <a:pt x="195" y="458"/>
                    <a:pt x="195" y="458"/>
                  </a:cubicBezTo>
                  <a:cubicBezTo>
                    <a:pt x="181" y="462"/>
                    <a:pt x="181" y="462"/>
                    <a:pt x="181" y="462"/>
                  </a:cubicBezTo>
                  <a:cubicBezTo>
                    <a:pt x="173" y="462"/>
                    <a:pt x="163" y="460"/>
                    <a:pt x="152" y="454"/>
                  </a:cubicBezTo>
                  <a:cubicBezTo>
                    <a:pt x="142" y="450"/>
                    <a:pt x="132" y="444"/>
                    <a:pt x="123" y="437"/>
                  </a:cubicBezTo>
                  <a:cubicBezTo>
                    <a:pt x="117" y="432"/>
                    <a:pt x="110" y="429"/>
                    <a:pt x="101" y="427"/>
                  </a:cubicBezTo>
                  <a:cubicBezTo>
                    <a:pt x="88" y="426"/>
                    <a:pt x="88" y="426"/>
                    <a:pt x="88" y="426"/>
                  </a:cubicBezTo>
                  <a:cubicBezTo>
                    <a:pt x="74" y="428"/>
                    <a:pt x="74" y="428"/>
                    <a:pt x="74" y="428"/>
                  </a:cubicBezTo>
                  <a:cubicBezTo>
                    <a:pt x="63" y="430"/>
                    <a:pt x="53" y="430"/>
                    <a:pt x="43" y="429"/>
                  </a:cubicBezTo>
                  <a:cubicBezTo>
                    <a:pt x="32" y="428"/>
                    <a:pt x="18" y="425"/>
                    <a:pt x="1" y="420"/>
                  </a:cubicBezTo>
                  <a:cubicBezTo>
                    <a:pt x="0" y="422"/>
                    <a:pt x="0" y="422"/>
                    <a:pt x="0" y="422"/>
                  </a:cubicBezTo>
                  <a:cubicBezTo>
                    <a:pt x="0" y="422"/>
                    <a:pt x="0" y="422"/>
                    <a:pt x="0" y="422"/>
                  </a:cubicBezTo>
                  <a:cubicBezTo>
                    <a:pt x="0" y="422"/>
                    <a:pt x="0" y="422"/>
                    <a:pt x="0" y="422"/>
                  </a:cubicBezTo>
                  <a:cubicBezTo>
                    <a:pt x="1" y="422"/>
                    <a:pt x="1" y="422"/>
                    <a:pt x="1" y="422"/>
                  </a:cubicBezTo>
                  <a:cubicBezTo>
                    <a:pt x="1" y="423"/>
                    <a:pt x="1" y="423"/>
                    <a:pt x="1" y="423"/>
                  </a:cubicBezTo>
                  <a:cubicBezTo>
                    <a:pt x="1" y="427"/>
                    <a:pt x="1" y="427"/>
                    <a:pt x="1" y="427"/>
                  </a:cubicBezTo>
                  <a:cubicBezTo>
                    <a:pt x="5" y="434"/>
                    <a:pt x="5" y="434"/>
                    <a:pt x="5" y="434"/>
                  </a:cubicBezTo>
                  <a:cubicBezTo>
                    <a:pt x="13" y="445"/>
                    <a:pt x="13" y="445"/>
                    <a:pt x="13" y="445"/>
                  </a:cubicBezTo>
                  <a:cubicBezTo>
                    <a:pt x="14" y="446"/>
                    <a:pt x="14" y="446"/>
                    <a:pt x="14" y="446"/>
                  </a:cubicBezTo>
                  <a:cubicBezTo>
                    <a:pt x="12" y="454"/>
                    <a:pt x="12" y="454"/>
                    <a:pt x="12" y="454"/>
                  </a:cubicBezTo>
                  <a:cubicBezTo>
                    <a:pt x="12" y="454"/>
                    <a:pt x="12" y="454"/>
                    <a:pt x="12" y="454"/>
                  </a:cubicBezTo>
                  <a:cubicBezTo>
                    <a:pt x="12" y="454"/>
                    <a:pt x="12" y="454"/>
                    <a:pt x="12" y="454"/>
                  </a:cubicBezTo>
                  <a:cubicBezTo>
                    <a:pt x="7" y="460"/>
                    <a:pt x="7" y="460"/>
                    <a:pt x="7" y="460"/>
                  </a:cubicBezTo>
                  <a:cubicBezTo>
                    <a:pt x="12" y="466"/>
                    <a:pt x="12" y="466"/>
                    <a:pt x="12" y="466"/>
                  </a:cubicBezTo>
                  <a:cubicBezTo>
                    <a:pt x="14" y="468"/>
                    <a:pt x="15" y="469"/>
                    <a:pt x="15" y="471"/>
                  </a:cubicBezTo>
                  <a:cubicBezTo>
                    <a:pt x="16" y="478"/>
                    <a:pt x="16" y="478"/>
                    <a:pt x="16" y="478"/>
                  </a:cubicBezTo>
                  <a:cubicBezTo>
                    <a:pt x="22" y="484"/>
                    <a:pt x="22" y="484"/>
                    <a:pt x="22" y="484"/>
                  </a:cubicBezTo>
                  <a:cubicBezTo>
                    <a:pt x="22" y="485"/>
                    <a:pt x="22" y="485"/>
                    <a:pt x="22" y="485"/>
                  </a:cubicBezTo>
                  <a:cubicBezTo>
                    <a:pt x="23" y="490"/>
                    <a:pt x="23" y="490"/>
                    <a:pt x="23" y="490"/>
                  </a:cubicBezTo>
                  <a:cubicBezTo>
                    <a:pt x="23" y="494"/>
                    <a:pt x="23" y="494"/>
                    <a:pt x="23" y="494"/>
                  </a:cubicBezTo>
                  <a:cubicBezTo>
                    <a:pt x="27" y="497"/>
                    <a:pt x="27" y="497"/>
                    <a:pt x="27" y="497"/>
                  </a:cubicBezTo>
                  <a:cubicBezTo>
                    <a:pt x="29" y="496"/>
                    <a:pt x="29" y="496"/>
                    <a:pt x="29" y="496"/>
                  </a:cubicBezTo>
                  <a:cubicBezTo>
                    <a:pt x="30" y="495"/>
                    <a:pt x="30" y="495"/>
                    <a:pt x="30" y="495"/>
                  </a:cubicBezTo>
                  <a:cubicBezTo>
                    <a:pt x="31" y="492"/>
                    <a:pt x="33" y="490"/>
                    <a:pt x="36" y="490"/>
                  </a:cubicBezTo>
                  <a:cubicBezTo>
                    <a:pt x="39" y="489"/>
                    <a:pt x="39" y="489"/>
                    <a:pt x="39" y="489"/>
                  </a:cubicBezTo>
                  <a:cubicBezTo>
                    <a:pt x="60" y="487"/>
                    <a:pt x="60" y="487"/>
                    <a:pt x="60" y="487"/>
                  </a:cubicBezTo>
                  <a:cubicBezTo>
                    <a:pt x="68" y="484"/>
                    <a:pt x="68" y="484"/>
                    <a:pt x="68" y="484"/>
                  </a:cubicBezTo>
                  <a:cubicBezTo>
                    <a:pt x="69" y="483"/>
                    <a:pt x="69" y="483"/>
                    <a:pt x="69" y="483"/>
                  </a:cubicBezTo>
                  <a:cubicBezTo>
                    <a:pt x="70" y="482"/>
                    <a:pt x="70" y="482"/>
                    <a:pt x="70" y="482"/>
                  </a:cubicBezTo>
                  <a:cubicBezTo>
                    <a:pt x="75" y="492"/>
                    <a:pt x="75" y="492"/>
                    <a:pt x="75" y="492"/>
                  </a:cubicBezTo>
                  <a:cubicBezTo>
                    <a:pt x="75" y="492"/>
                    <a:pt x="75" y="492"/>
                    <a:pt x="75" y="492"/>
                  </a:cubicBezTo>
                  <a:cubicBezTo>
                    <a:pt x="75" y="492"/>
                    <a:pt x="75" y="492"/>
                    <a:pt x="75" y="492"/>
                  </a:cubicBezTo>
                  <a:cubicBezTo>
                    <a:pt x="76" y="494"/>
                    <a:pt x="75" y="496"/>
                    <a:pt x="74" y="498"/>
                  </a:cubicBezTo>
                  <a:cubicBezTo>
                    <a:pt x="62" y="515"/>
                    <a:pt x="62" y="515"/>
                    <a:pt x="62" y="515"/>
                  </a:cubicBezTo>
                  <a:cubicBezTo>
                    <a:pt x="63" y="518"/>
                    <a:pt x="63" y="518"/>
                    <a:pt x="63" y="518"/>
                  </a:cubicBezTo>
                  <a:cubicBezTo>
                    <a:pt x="68" y="523"/>
                    <a:pt x="68" y="523"/>
                    <a:pt x="68" y="523"/>
                  </a:cubicBezTo>
                  <a:cubicBezTo>
                    <a:pt x="74" y="526"/>
                    <a:pt x="74" y="526"/>
                    <a:pt x="74" y="526"/>
                  </a:cubicBezTo>
                  <a:cubicBezTo>
                    <a:pt x="74" y="526"/>
                    <a:pt x="74" y="526"/>
                    <a:pt x="74" y="526"/>
                  </a:cubicBezTo>
                  <a:cubicBezTo>
                    <a:pt x="76" y="529"/>
                    <a:pt x="78" y="531"/>
                    <a:pt x="81" y="532"/>
                  </a:cubicBezTo>
                  <a:cubicBezTo>
                    <a:pt x="84" y="533"/>
                    <a:pt x="86" y="535"/>
                    <a:pt x="89" y="538"/>
                  </a:cubicBezTo>
                  <a:cubicBezTo>
                    <a:pt x="89" y="540"/>
                    <a:pt x="89" y="540"/>
                    <a:pt x="89" y="540"/>
                  </a:cubicBezTo>
                  <a:cubicBezTo>
                    <a:pt x="93" y="541"/>
                    <a:pt x="93" y="541"/>
                    <a:pt x="93" y="541"/>
                  </a:cubicBezTo>
                  <a:cubicBezTo>
                    <a:pt x="94" y="542"/>
                    <a:pt x="94" y="542"/>
                    <a:pt x="94" y="542"/>
                  </a:cubicBezTo>
                  <a:cubicBezTo>
                    <a:pt x="95" y="542"/>
                    <a:pt x="95" y="542"/>
                    <a:pt x="95" y="542"/>
                  </a:cubicBezTo>
                  <a:cubicBezTo>
                    <a:pt x="96" y="546"/>
                    <a:pt x="96" y="546"/>
                    <a:pt x="96" y="546"/>
                  </a:cubicBezTo>
                  <a:cubicBezTo>
                    <a:pt x="96" y="546"/>
                    <a:pt x="96" y="546"/>
                    <a:pt x="96" y="546"/>
                  </a:cubicBezTo>
                  <a:cubicBezTo>
                    <a:pt x="96" y="550"/>
                    <a:pt x="96" y="550"/>
                    <a:pt x="96" y="550"/>
                  </a:cubicBezTo>
                  <a:cubicBezTo>
                    <a:pt x="98" y="557"/>
                    <a:pt x="98" y="557"/>
                    <a:pt x="98" y="557"/>
                  </a:cubicBezTo>
                  <a:cubicBezTo>
                    <a:pt x="108" y="558"/>
                    <a:pt x="108" y="558"/>
                    <a:pt x="108" y="558"/>
                  </a:cubicBezTo>
                  <a:cubicBezTo>
                    <a:pt x="109" y="558"/>
                    <a:pt x="109" y="558"/>
                    <a:pt x="109" y="558"/>
                  </a:cubicBezTo>
                  <a:cubicBezTo>
                    <a:pt x="109" y="559"/>
                    <a:pt x="109" y="559"/>
                    <a:pt x="109" y="559"/>
                  </a:cubicBezTo>
                  <a:cubicBezTo>
                    <a:pt x="109" y="559"/>
                    <a:pt x="109" y="559"/>
                    <a:pt x="109" y="559"/>
                  </a:cubicBezTo>
                  <a:cubicBezTo>
                    <a:pt x="110" y="560"/>
                    <a:pt x="110" y="560"/>
                    <a:pt x="110" y="560"/>
                  </a:cubicBezTo>
                  <a:cubicBezTo>
                    <a:pt x="112" y="566"/>
                    <a:pt x="112" y="566"/>
                    <a:pt x="112" y="566"/>
                  </a:cubicBezTo>
                  <a:cubicBezTo>
                    <a:pt x="120" y="568"/>
                    <a:pt x="120" y="568"/>
                    <a:pt x="120" y="568"/>
                  </a:cubicBezTo>
                  <a:cubicBezTo>
                    <a:pt x="126" y="566"/>
                    <a:pt x="126" y="566"/>
                    <a:pt x="126" y="566"/>
                  </a:cubicBezTo>
                  <a:cubicBezTo>
                    <a:pt x="125" y="562"/>
                    <a:pt x="125" y="562"/>
                    <a:pt x="125" y="562"/>
                  </a:cubicBezTo>
                  <a:cubicBezTo>
                    <a:pt x="120" y="558"/>
                    <a:pt x="120" y="558"/>
                    <a:pt x="120" y="558"/>
                  </a:cubicBezTo>
                  <a:cubicBezTo>
                    <a:pt x="121" y="557"/>
                    <a:pt x="121" y="557"/>
                    <a:pt x="121" y="557"/>
                  </a:cubicBezTo>
                  <a:cubicBezTo>
                    <a:pt x="121" y="556"/>
                    <a:pt x="121" y="556"/>
                    <a:pt x="121" y="556"/>
                  </a:cubicBezTo>
                  <a:cubicBezTo>
                    <a:pt x="125" y="548"/>
                    <a:pt x="125" y="548"/>
                    <a:pt x="125" y="548"/>
                  </a:cubicBezTo>
                  <a:cubicBezTo>
                    <a:pt x="135" y="548"/>
                    <a:pt x="135" y="548"/>
                    <a:pt x="135" y="548"/>
                  </a:cubicBezTo>
                  <a:cubicBezTo>
                    <a:pt x="135" y="548"/>
                    <a:pt x="135" y="548"/>
                    <a:pt x="135" y="548"/>
                  </a:cubicBezTo>
                  <a:cubicBezTo>
                    <a:pt x="149" y="553"/>
                    <a:pt x="149" y="553"/>
                    <a:pt x="149" y="553"/>
                  </a:cubicBezTo>
                  <a:cubicBezTo>
                    <a:pt x="156" y="552"/>
                    <a:pt x="156" y="552"/>
                    <a:pt x="156" y="552"/>
                  </a:cubicBezTo>
                  <a:cubicBezTo>
                    <a:pt x="162" y="546"/>
                    <a:pt x="162" y="546"/>
                    <a:pt x="162" y="546"/>
                  </a:cubicBezTo>
                  <a:cubicBezTo>
                    <a:pt x="169" y="538"/>
                    <a:pt x="174" y="534"/>
                    <a:pt x="176" y="536"/>
                  </a:cubicBezTo>
                  <a:cubicBezTo>
                    <a:pt x="180" y="536"/>
                    <a:pt x="180" y="536"/>
                    <a:pt x="180" y="536"/>
                  </a:cubicBezTo>
                  <a:cubicBezTo>
                    <a:pt x="183" y="536"/>
                    <a:pt x="185" y="536"/>
                    <a:pt x="186" y="536"/>
                  </a:cubicBezTo>
                  <a:cubicBezTo>
                    <a:pt x="187" y="537"/>
                    <a:pt x="187" y="538"/>
                    <a:pt x="187" y="539"/>
                  </a:cubicBezTo>
                  <a:cubicBezTo>
                    <a:pt x="187" y="540"/>
                    <a:pt x="189" y="544"/>
                    <a:pt x="191" y="548"/>
                  </a:cubicBezTo>
                  <a:cubicBezTo>
                    <a:pt x="191" y="548"/>
                    <a:pt x="191" y="548"/>
                    <a:pt x="191" y="548"/>
                  </a:cubicBezTo>
                  <a:cubicBezTo>
                    <a:pt x="191" y="549"/>
                    <a:pt x="191" y="549"/>
                    <a:pt x="191" y="549"/>
                  </a:cubicBezTo>
                  <a:cubicBezTo>
                    <a:pt x="192" y="554"/>
                    <a:pt x="192" y="554"/>
                    <a:pt x="192" y="554"/>
                  </a:cubicBezTo>
                  <a:cubicBezTo>
                    <a:pt x="192" y="556"/>
                    <a:pt x="192" y="556"/>
                    <a:pt x="192" y="556"/>
                  </a:cubicBezTo>
                  <a:cubicBezTo>
                    <a:pt x="191" y="562"/>
                    <a:pt x="191" y="562"/>
                    <a:pt x="191" y="562"/>
                  </a:cubicBezTo>
                  <a:cubicBezTo>
                    <a:pt x="191" y="562"/>
                    <a:pt x="191" y="562"/>
                    <a:pt x="191" y="562"/>
                  </a:cubicBezTo>
                  <a:cubicBezTo>
                    <a:pt x="191" y="562"/>
                    <a:pt x="191" y="562"/>
                    <a:pt x="191" y="562"/>
                  </a:cubicBezTo>
                  <a:cubicBezTo>
                    <a:pt x="190" y="563"/>
                    <a:pt x="190" y="563"/>
                    <a:pt x="190" y="563"/>
                  </a:cubicBezTo>
                  <a:cubicBezTo>
                    <a:pt x="184" y="571"/>
                    <a:pt x="184" y="571"/>
                    <a:pt x="184" y="571"/>
                  </a:cubicBezTo>
                  <a:cubicBezTo>
                    <a:pt x="183" y="571"/>
                    <a:pt x="183" y="571"/>
                    <a:pt x="183" y="571"/>
                  </a:cubicBezTo>
                  <a:cubicBezTo>
                    <a:pt x="183" y="571"/>
                    <a:pt x="183" y="571"/>
                    <a:pt x="183" y="571"/>
                  </a:cubicBezTo>
                  <a:cubicBezTo>
                    <a:pt x="169" y="578"/>
                    <a:pt x="169" y="578"/>
                    <a:pt x="169" y="578"/>
                  </a:cubicBezTo>
                  <a:cubicBezTo>
                    <a:pt x="167" y="582"/>
                    <a:pt x="167" y="582"/>
                    <a:pt x="167" y="582"/>
                  </a:cubicBezTo>
                  <a:cubicBezTo>
                    <a:pt x="165" y="593"/>
                    <a:pt x="165" y="593"/>
                    <a:pt x="165" y="593"/>
                  </a:cubicBezTo>
                  <a:cubicBezTo>
                    <a:pt x="166" y="599"/>
                    <a:pt x="166" y="599"/>
                    <a:pt x="166" y="599"/>
                  </a:cubicBezTo>
                  <a:cubicBezTo>
                    <a:pt x="170" y="605"/>
                    <a:pt x="170" y="605"/>
                    <a:pt x="170" y="605"/>
                  </a:cubicBezTo>
                  <a:cubicBezTo>
                    <a:pt x="171" y="606"/>
                    <a:pt x="171" y="606"/>
                    <a:pt x="171" y="606"/>
                  </a:cubicBezTo>
                  <a:cubicBezTo>
                    <a:pt x="176" y="609"/>
                    <a:pt x="176" y="609"/>
                    <a:pt x="176" y="609"/>
                  </a:cubicBezTo>
                  <a:cubicBezTo>
                    <a:pt x="193" y="609"/>
                    <a:pt x="193" y="609"/>
                    <a:pt x="193" y="609"/>
                  </a:cubicBezTo>
                  <a:cubicBezTo>
                    <a:pt x="207" y="607"/>
                    <a:pt x="207" y="607"/>
                    <a:pt x="207" y="607"/>
                  </a:cubicBezTo>
                  <a:cubicBezTo>
                    <a:pt x="209" y="605"/>
                    <a:pt x="209" y="605"/>
                    <a:pt x="209" y="605"/>
                  </a:cubicBezTo>
                  <a:cubicBezTo>
                    <a:pt x="211" y="603"/>
                    <a:pt x="213" y="602"/>
                    <a:pt x="214" y="602"/>
                  </a:cubicBezTo>
                  <a:cubicBezTo>
                    <a:pt x="224" y="604"/>
                    <a:pt x="224" y="604"/>
                    <a:pt x="224" y="604"/>
                  </a:cubicBezTo>
                  <a:cubicBezTo>
                    <a:pt x="224" y="602"/>
                    <a:pt x="224" y="602"/>
                    <a:pt x="224" y="602"/>
                  </a:cubicBezTo>
                  <a:cubicBezTo>
                    <a:pt x="224" y="599"/>
                    <a:pt x="224" y="597"/>
                    <a:pt x="225" y="594"/>
                  </a:cubicBezTo>
                  <a:cubicBezTo>
                    <a:pt x="229" y="588"/>
                    <a:pt x="229" y="588"/>
                    <a:pt x="229" y="588"/>
                  </a:cubicBezTo>
                  <a:cubicBezTo>
                    <a:pt x="229" y="575"/>
                    <a:pt x="229" y="575"/>
                    <a:pt x="229" y="575"/>
                  </a:cubicBezTo>
                  <a:cubicBezTo>
                    <a:pt x="229" y="574"/>
                    <a:pt x="229" y="574"/>
                    <a:pt x="229" y="574"/>
                  </a:cubicBezTo>
                  <a:cubicBezTo>
                    <a:pt x="236" y="554"/>
                    <a:pt x="236" y="554"/>
                    <a:pt x="236" y="554"/>
                  </a:cubicBezTo>
                  <a:cubicBezTo>
                    <a:pt x="237" y="553"/>
                    <a:pt x="237" y="553"/>
                    <a:pt x="237" y="553"/>
                  </a:cubicBezTo>
                  <a:cubicBezTo>
                    <a:pt x="237" y="553"/>
                    <a:pt x="237" y="553"/>
                    <a:pt x="237" y="553"/>
                  </a:cubicBezTo>
                  <a:cubicBezTo>
                    <a:pt x="237" y="553"/>
                    <a:pt x="237" y="553"/>
                    <a:pt x="237" y="553"/>
                  </a:cubicBezTo>
                  <a:cubicBezTo>
                    <a:pt x="237" y="552"/>
                    <a:pt x="237" y="552"/>
                    <a:pt x="237" y="552"/>
                  </a:cubicBezTo>
                  <a:cubicBezTo>
                    <a:pt x="250" y="542"/>
                    <a:pt x="250" y="542"/>
                    <a:pt x="250" y="542"/>
                  </a:cubicBezTo>
                  <a:cubicBezTo>
                    <a:pt x="250" y="542"/>
                    <a:pt x="250" y="542"/>
                    <a:pt x="250" y="542"/>
                  </a:cubicBezTo>
                  <a:cubicBezTo>
                    <a:pt x="261" y="546"/>
                    <a:pt x="261" y="546"/>
                    <a:pt x="261" y="546"/>
                  </a:cubicBezTo>
                  <a:cubicBezTo>
                    <a:pt x="261" y="546"/>
                    <a:pt x="261" y="546"/>
                    <a:pt x="261" y="546"/>
                  </a:cubicBezTo>
                  <a:cubicBezTo>
                    <a:pt x="267" y="550"/>
                    <a:pt x="270" y="554"/>
                    <a:pt x="270" y="556"/>
                  </a:cubicBezTo>
                  <a:cubicBezTo>
                    <a:pt x="269" y="564"/>
                    <a:pt x="269" y="564"/>
                    <a:pt x="269" y="564"/>
                  </a:cubicBezTo>
                  <a:cubicBezTo>
                    <a:pt x="265" y="570"/>
                    <a:pt x="265" y="570"/>
                    <a:pt x="265" y="570"/>
                  </a:cubicBezTo>
                  <a:cubicBezTo>
                    <a:pt x="262" y="578"/>
                    <a:pt x="262" y="578"/>
                    <a:pt x="262" y="578"/>
                  </a:cubicBezTo>
                  <a:cubicBezTo>
                    <a:pt x="262" y="587"/>
                    <a:pt x="262" y="587"/>
                    <a:pt x="262" y="587"/>
                  </a:cubicBezTo>
                  <a:cubicBezTo>
                    <a:pt x="265" y="591"/>
                    <a:pt x="265" y="591"/>
                    <a:pt x="265" y="591"/>
                  </a:cubicBezTo>
                  <a:cubicBezTo>
                    <a:pt x="269" y="590"/>
                    <a:pt x="269" y="590"/>
                    <a:pt x="269" y="590"/>
                  </a:cubicBezTo>
                  <a:cubicBezTo>
                    <a:pt x="270" y="590"/>
                    <a:pt x="270" y="590"/>
                    <a:pt x="270" y="590"/>
                  </a:cubicBezTo>
                  <a:cubicBezTo>
                    <a:pt x="276" y="590"/>
                    <a:pt x="276" y="590"/>
                    <a:pt x="276" y="590"/>
                  </a:cubicBezTo>
                  <a:cubicBezTo>
                    <a:pt x="279" y="592"/>
                    <a:pt x="281" y="595"/>
                    <a:pt x="282" y="599"/>
                  </a:cubicBezTo>
                  <a:cubicBezTo>
                    <a:pt x="286" y="600"/>
                    <a:pt x="286" y="600"/>
                    <a:pt x="286" y="600"/>
                  </a:cubicBezTo>
                  <a:cubicBezTo>
                    <a:pt x="286" y="600"/>
                    <a:pt x="286" y="600"/>
                    <a:pt x="286" y="600"/>
                  </a:cubicBezTo>
                  <a:cubicBezTo>
                    <a:pt x="286" y="600"/>
                    <a:pt x="286" y="600"/>
                    <a:pt x="286" y="600"/>
                  </a:cubicBezTo>
                  <a:cubicBezTo>
                    <a:pt x="287" y="600"/>
                    <a:pt x="287" y="600"/>
                    <a:pt x="287" y="600"/>
                  </a:cubicBezTo>
                  <a:cubicBezTo>
                    <a:pt x="300" y="606"/>
                    <a:pt x="300" y="606"/>
                    <a:pt x="300" y="606"/>
                  </a:cubicBezTo>
                  <a:cubicBezTo>
                    <a:pt x="306" y="608"/>
                    <a:pt x="306" y="608"/>
                    <a:pt x="306" y="608"/>
                  </a:cubicBezTo>
                  <a:cubicBezTo>
                    <a:pt x="315" y="607"/>
                    <a:pt x="315" y="607"/>
                    <a:pt x="315" y="607"/>
                  </a:cubicBezTo>
                  <a:cubicBezTo>
                    <a:pt x="318" y="602"/>
                    <a:pt x="318" y="602"/>
                    <a:pt x="318" y="602"/>
                  </a:cubicBezTo>
                  <a:cubicBezTo>
                    <a:pt x="323" y="583"/>
                    <a:pt x="323" y="583"/>
                    <a:pt x="323" y="583"/>
                  </a:cubicBezTo>
                  <a:cubicBezTo>
                    <a:pt x="324" y="572"/>
                    <a:pt x="324" y="572"/>
                    <a:pt x="324" y="572"/>
                  </a:cubicBezTo>
                  <a:cubicBezTo>
                    <a:pt x="324" y="571"/>
                    <a:pt x="324" y="571"/>
                    <a:pt x="324" y="571"/>
                  </a:cubicBezTo>
                  <a:cubicBezTo>
                    <a:pt x="324" y="571"/>
                    <a:pt x="324" y="571"/>
                    <a:pt x="324" y="571"/>
                  </a:cubicBezTo>
                  <a:cubicBezTo>
                    <a:pt x="325" y="570"/>
                    <a:pt x="325" y="570"/>
                    <a:pt x="325" y="570"/>
                  </a:cubicBezTo>
                  <a:cubicBezTo>
                    <a:pt x="332" y="564"/>
                    <a:pt x="332" y="564"/>
                    <a:pt x="332" y="564"/>
                  </a:cubicBezTo>
                  <a:cubicBezTo>
                    <a:pt x="337" y="558"/>
                    <a:pt x="337" y="558"/>
                    <a:pt x="337" y="558"/>
                  </a:cubicBezTo>
                  <a:cubicBezTo>
                    <a:pt x="337" y="558"/>
                    <a:pt x="337" y="558"/>
                    <a:pt x="337" y="558"/>
                  </a:cubicBezTo>
                  <a:cubicBezTo>
                    <a:pt x="345" y="554"/>
                    <a:pt x="345" y="554"/>
                    <a:pt x="345" y="554"/>
                  </a:cubicBezTo>
                  <a:cubicBezTo>
                    <a:pt x="350" y="552"/>
                    <a:pt x="350" y="552"/>
                    <a:pt x="350" y="552"/>
                  </a:cubicBezTo>
                  <a:cubicBezTo>
                    <a:pt x="356" y="549"/>
                    <a:pt x="356" y="549"/>
                    <a:pt x="356" y="549"/>
                  </a:cubicBezTo>
                  <a:cubicBezTo>
                    <a:pt x="353" y="537"/>
                    <a:pt x="353" y="537"/>
                    <a:pt x="353" y="537"/>
                  </a:cubicBezTo>
                  <a:cubicBezTo>
                    <a:pt x="366" y="539"/>
                    <a:pt x="366" y="539"/>
                    <a:pt x="366" y="539"/>
                  </a:cubicBezTo>
                  <a:cubicBezTo>
                    <a:pt x="366" y="539"/>
                    <a:pt x="366" y="539"/>
                    <a:pt x="366" y="539"/>
                  </a:cubicBezTo>
                  <a:cubicBezTo>
                    <a:pt x="366" y="539"/>
                    <a:pt x="366" y="539"/>
                    <a:pt x="366" y="539"/>
                  </a:cubicBezTo>
                  <a:cubicBezTo>
                    <a:pt x="366" y="539"/>
                    <a:pt x="366" y="539"/>
                    <a:pt x="366" y="539"/>
                  </a:cubicBezTo>
                  <a:cubicBezTo>
                    <a:pt x="374" y="542"/>
                    <a:pt x="374" y="542"/>
                    <a:pt x="374" y="542"/>
                  </a:cubicBezTo>
                  <a:cubicBezTo>
                    <a:pt x="374" y="542"/>
                    <a:pt x="374" y="542"/>
                    <a:pt x="374" y="542"/>
                  </a:cubicBezTo>
                  <a:cubicBezTo>
                    <a:pt x="374" y="542"/>
                    <a:pt x="374" y="542"/>
                    <a:pt x="374" y="542"/>
                  </a:cubicBezTo>
                  <a:cubicBezTo>
                    <a:pt x="376" y="534"/>
                    <a:pt x="376" y="534"/>
                    <a:pt x="376" y="534"/>
                  </a:cubicBezTo>
                  <a:cubicBezTo>
                    <a:pt x="376" y="533"/>
                    <a:pt x="376" y="533"/>
                    <a:pt x="376" y="533"/>
                  </a:cubicBezTo>
                  <a:cubicBezTo>
                    <a:pt x="377" y="533"/>
                    <a:pt x="377" y="533"/>
                    <a:pt x="377" y="533"/>
                  </a:cubicBezTo>
                  <a:cubicBezTo>
                    <a:pt x="378" y="533"/>
                    <a:pt x="378" y="533"/>
                    <a:pt x="378" y="533"/>
                  </a:cubicBezTo>
                  <a:cubicBezTo>
                    <a:pt x="384" y="535"/>
                    <a:pt x="384" y="535"/>
                    <a:pt x="384" y="535"/>
                  </a:cubicBezTo>
                  <a:cubicBezTo>
                    <a:pt x="387" y="535"/>
                    <a:pt x="387" y="535"/>
                    <a:pt x="387" y="535"/>
                  </a:cubicBezTo>
                  <a:cubicBezTo>
                    <a:pt x="393" y="528"/>
                    <a:pt x="393" y="528"/>
                    <a:pt x="393" y="528"/>
                  </a:cubicBezTo>
                  <a:cubicBezTo>
                    <a:pt x="394" y="528"/>
                    <a:pt x="394" y="528"/>
                    <a:pt x="394" y="528"/>
                  </a:cubicBezTo>
                  <a:cubicBezTo>
                    <a:pt x="394" y="528"/>
                    <a:pt x="394" y="528"/>
                    <a:pt x="394" y="528"/>
                  </a:cubicBezTo>
                  <a:cubicBezTo>
                    <a:pt x="394" y="528"/>
                    <a:pt x="394" y="528"/>
                    <a:pt x="394" y="528"/>
                  </a:cubicBezTo>
                  <a:cubicBezTo>
                    <a:pt x="402" y="526"/>
                    <a:pt x="402" y="526"/>
                    <a:pt x="402" y="526"/>
                  </a:cubicBezTo>
                  <a:cubicBezTo>
                    <a:pt x="409" y="520"/>
                    <a:pt x="409" y="520"/>
                    <a:pt x="409" y="520"/>
                  </a:cubicBezTo>
                  <a:cubicBezTo>
                    <a:pt x="413" y="514"/>
                    <a:pt x="413" y="514"/>
                    <a:pt x="413" y="514"/>
                  </a:cubicBezTo>
                  <a:cubicBezTo>
                    <a:pt x="413" y="508"/>
                    <a:pt x="413" y="508"/>
                    <a:pt x="413" y="508"/>
                  </a:cubicBezTo>
                  <a:cubicBezTo>
                    <a:pt x="413" y="506"/>
                    <a:pt x="414" y="504"/>
                    <a:pt x="416" y="503"/>
                  </a:cubicBezTo>
                  <a:cubicBezTo>
                    <a:pt x="416" y="503"/>
                    <a:pt x="416" y="503"/>
                    <a:pt x="416" y="503"/>
                  </a:cubicBezTo>
                  <a:cubicBezTo>
                    <a:pt x="417" y="503"/>
                    <a:pt x="417" y="503"/>
                    <a:pt x="417" y="503"/>
                  </a:cubicBezTo>
                  <a:cubicBezTo>
                    <a:pt x="418" y="503"/>
                    <a:pt x="418" y="503"/>
                    <a:pt x="418" y="503"/>
                  </a:cubicBezTo>
                  <a:cubicBezTo>
                    <a:pt x="425" y="504"/>
                    <a:pt x="425" y="504"/>
                    <a:pt x="425" y="504"/>
                  </a:cubicBezTo>
                  <a:cubicBezTo>
                    <a:pt x="428" y="502"/>
                    <a:pt x="428" y="502"/>
                    <a:pt x="428" y="502"/>
                  </a:cubicBezTo>
                  <a:cubicBezTo>
                    <a:pt x="430" y="496"/>
                    <a:pt x="430" y="496"/>
                    <a:pt x="430" y="496"/>
                  </a:cubicBezTo>
                  <a:cubicBezTo>
                    <a:pt x="438" y="494"/>
                    <a:pt x="438" y="494"/>
                    <a:pt x="438" y="494"/>
                  </a:cubicBezTo>
                  <a:cubicBezTo>
                    <a:pt x="438" y="494"/>
                    <a:pt x="438" y="494"/>
                    <a:pt x="438" y="494"/>
                  </a:cubicBezTo>
                  <a:cubicBezTo>
                    <a:pt x="438" y="494"/>
                    <a:pt x="438" y="494"/>
                    <a:pt x="438" y="494"/>
                  </a:cubicBezTo>
                  <a:cubicBezTo>
                    <a:pt x="438" y="494"/>
                    <a:pt x="438" y="494"/>
                    <a:pt x="438" y="494"/>
                  </a:cubicBezTo>
                  <a:cubicBezTo>
                    <a:pt x="448" y="495"/>
                    <a:pt x="448" y="495"/>
                    <a:pt x="448" y="495"/>
                  </a:cubicBezTo>
                  <a:cubicBezTo>
                    <a:pt x="456" y="493"/>
                    <a:pt x="456" y="493"/>
                    <a:pt x="456" y="493"/>
                  </a:cubicBezTo>
                  <a:cubicBezTo>
                    <a:pt x="461" y="488"/>
                    <a:pt x="461" y="488"/>
                    <a:pt x="461" y="488"/>
                  </a:cubicBezTo>
                  <a:cubicBezTo>
                    <a:pt x="464" y="482"/>
                    <a:pt x="464" y="482"/>
                    <a:pt x="464" y="482"/>
                  </a:cubicBezTo>
                  <a:cubicBezTo>
                    <a:pt x="458" y="475"/>
                    <a:pt x="458" y="475"/>
                    <a:pt x="458" y="475"/>
                  </a:cubicBezTo>
                  <a:cubicBezTo>
                    <a:pt x="458" y="475"/>
                    <a:pt x="458" y="475"/>
                    <a:pt x="458" y="475"/>
                  </a:cubicBezTo>
                  <a:cubicBezTo>
                    <a:pt x="458" y="475"/>
                    <a:pt x="458" y="475"/>
                    <a:pt x="458" y="475"/>
                  </a:cubicBezTo>
                  <a:cubicBezTo>
                    <a:pt x="457" y="470"/>
                    <a:pt x="457" y="470"/>
                    <a:pt x="457" y="470"/>
                  </a:cubicBezTo>
                  <a:cubicBezTo>
                    <a:pt x="457" y="470"/>
                    <a:pt x="457" y="470"/>
                    <a:pt x="457" y="470"/>
                  </a:cubicBezTo>
                  <a:cubicBezTo>
                    <a:pt x="456" y="463"/>
                    <a:pt x="456" y="463"/>
                    <a:pt x="456" y="463"/>
                  </a:cubicBezTo>
                  <a:cubicBezTo>
                    <a:pt x="456" y="462"/>
                    <a:pt x="456" y="462"/>
                    <a:pt x="456" y="462"/>
                  </a:cubicBezTo>
                  <a:cubicBezTo>
                    <a:pt x="459" y="456"/>
                    <a:pt x="459" y="456"/>
                    <a:pt x="459" y="456"/>
                  </a:cubicBezTo>
                  <a:cubicBezTo>
                    <a:pt x="459" y="454"/>
                    <a:pt x="460" y="451"/>
                    <a:pt x="464" y="448"/>
                  </a:cubicBezTo>
                  <a:cubicBezTo>
                    <a:pt x="468" y="439"/>
                    <a:pt x="468" y="439"/>
                    <a:pt x="468" y="439"/>
                  </a:cubicBezTo>
                  <a:cubicBezTo>
                    <a:pt x="468" y="439"/>
                    <a:pt x="468" y="439"/>
                    <a:pt x="468" y="439"/>
                  </a:cubicBezTo>
                  <a:cubicBezTo>
                    <a:pt x="468" y="439"/>
                    <a:pt x="468" y="439"/>
                    <a:pt x="468" y="439"/>
                  </a:cubicBezTo>
                  <a:cubicBezTo>
                    <a:pt x="472" y="432"/>
                    <a:pt x="472" y="432"/>
                    <a:pt x="472" y="432"/>
                  </a:cubicBezTo>
                  <a:cubicBezTo>
                    <a:pt x="478" y="420"/>
                    <a:pt x="478" y="420"/>
                    <a:pt x="478" y="420"/>
                  </a:cubicBezTo>
                  <a:cubicBezTo>
                    <a:pt x="484" y="428"/>
                    <a:pt x="484" y="428"/>
                    <a:pt x="484" y="428"/>
                  </a:cubicBezTo>
                  <a:cubicBezTo>
                    <a:pt x="484" y="429"/>
                    <a:pt x="484" y="429"/>
                    <a:pt x="484" y="429"/>
                  </a:cubicBezTo>
                  <a:cubicBezTo>
                    <a:pt x="484" y="429"/>
                    <a:pt x="484" y="429"/>
                    <a:pt x="484" y="429"/>
                  </a:cubicBezTo>
                  <a:cubicBezTo>
                    <a:pt x="486" y="437"/>
                    <a:pt x="486" y="437"/>
                    <a:pt x="486" y="437"/>
                  </a:cubicBezTo>
                  <a:cubicBezTo>
                    <a:pt x="486" y="438"/>
                    <a:pt x="486" y="438"/>
                    <a:pt x="486" y="438"/>
                  </a:cubicBezTo>
                  <a:cubicBezTo>
                    <a:pt x="488" y="446"/>
                    <a:pt x="488" y="446"/>
                    <a:pt x="488" y="446"/>
                  </a:cubicBezTo>
                  <a:cubicBezTo>
                    <a:pt x="493" y="448"/>
                    <a:pt x="493" y="448"/>
                    <a:pt x="493" y="448"/>
                  </a:cubicBezTo>
                  <a:cubicBezTo>
                    <a:pt x="494" y="448"/>
                    <a:pt x="494" y="448"/>
                    <a:pt x="494" y="448"/>
                  </a:cubicBezTo>
                  <a:cubicBezTo>
                    <a:pt x="494" y="448"/>
                    <a:pt x="494" y="448"/>
                    <a:pt x="494" y="448"/>
                  </a:cubicBezTo>
                  <a:cubicBezTo>
                    <a:pt x="494" y="448"/>
                    <a:pt x="494" y="448"/>
                    <a:pt x="494" y="448"/>
                  </a:cubicBezTo>
                  <a:cubicBezTo>
                    <a:pt x="495" y="449"/>
                    <a:pt x="495" y="449"/>
                    <a:pt x="495" y="449"/>
                  </a:cubicBezTo>
                  <a:cubicBezTo>
                    <a:pt x="496" y="448"/>
                    <a:pt x="496" y="448"/>
                    <a:pt x="496" y="448"/>
                  </a:cubicBezTo>
                  <a:cubicBezTo>
                    <a:pt x="500" y="440"/>
                    <a:pt x="500" y="440"/>
                    <a:pt x="500" y="440"/>
                  </a:cubicBezTo>
                  <a:cubicBezTo>
                    <a:pt x="503" y="432"/>
                    <a:pt x="503" y="432"/>
                    <a:pt x="503" y="432"/>
                  </a:cubicBezTo>
                  <a:cubicBezTo>
                    <a:pt x="504" y="432"/>
                    <a:pt x="504" y="432"/>
                    <a:pt x="504" y="432"/>
                  </a:cubicBezTo>
                  <a:cubicBezTo>
                    <a:pt x="506" y="433"/>
                    <a:pt x="506" y="433"/>
                    <a:pt x="506" y="433"/>
                  </a:cubicBezTo>
                  <a:cubicBezTo>
                    <a:pt x="517" y="437"/>
                    <a:pt x="517" y="437"/>
                    <a:pt x="517" y="437"/>
                  </a:cubicBezTo>
                  <a:cubicBezTo>
                    <a:pt x="523" y="432"/>
                    <a:pt x="523" y="432"/>
                    <a:pt x="523" y="432"/>
                  </a:cubicBezTo>
                  <a:cubicBezTo>
                    <a:pt x="523" y="432"/>
                    <a:pt x="523" y="432"/>
                    <a:pt x="523" y="432"/>
                  </a:cubicBezTo>
                  <a:cubicBezTo>
                    <a:pt x="524" y="432"/>
                    <a:pt x="524" y="432"/>
                    <a:pt x="524" y="432"/>
                  </a:cubicBezTo>
                  <a:cubicBezTo>
                    <a:pt x="530" y="432"/>
                    <a:pt x="530" y="432"/>
                    <a:pt x="530" y="432"/>
                  </a:cubicBezTo>
                  <a:cubicBezTo>
                    <a:pt x="534" y="425"/>
                    <a:pt x="534" y="425"/>
                    <a:pt x="534" y="425"/>
                  </a:cubicBezTo>
                  <a:cubicBezTo>
                    <a:pt x="534" y="416"/>
                    <a:pt x="534" y="416"/>
                    <a:pt x="534" y="416"/>
                  </a:cubicBezTo>
                  <a:cubicBezTo>
                    <a:pt x="536" y="404"/>
                    <a:pt x="536" y="404"/>
                    <a:pt x="536" y="404"/>
                  </a:cubicBezTo>
                  <a:cubicBezTo>
                    <a:pt x="537" y="404"/>
                    <a:pt x="537" y="404"/>
                    <a:pt x="537" y="404"/>
                  </a:cubicBezTo>
                  <a:cubicBezTo>
                    <a:pt x="538" y="404"/>
                    <a:pt x="538" y="404"/>
                    <a:pt x="538" y="404"/>
                  </a:cubicBezTo>
                  <a:cubicBezTo>
                    <a:pt x="547" y="406"/>
                    <a:pt x="547" y="406"/>
                    <a:pt x="547" y="406"/>
                  </a:cubicBezTo>
                  <a:cubicBezTo>
                    <a:pt x="551" y="399"/>
                    <a:pt x="551" y="399"/>
                    <a:pt x="551" y="399"/>
                  </a:cubicBezTo>
                  <a:cubicBezTo>
                    <a:pt x="552" y="399"/>
                    <a:pt x="552" y="399"/>
                    <a:pt x="552" y="399"/>
                  </a:cubicBezTo>
                  <a:cubicBezTo>
                    <a:pt x="552" y="399"/>
                    <a:pt x="552" y="399"/>
                    <a:pt x="552" y="399"/>
                  </a:cubicBezTo>
                  <a:cubicBezTo>
                    <a:pt x="560" y="398"/>
                    <a:pt x="560" y="398"/>
                    <a:pt x="560" y="398"/>
                  </a:cubicBezTo>
                  <a:cubicBezTo>
                    <a:pt x="562" y="398"/>
                    <a:pt x="562" y="398"/>
                    <a:pt x="562" y="398"/>
                  </a:cubicBezTo>
                  <a:cubicBezTo>
                    <a:pt x="562" y="398"/>
                    <a:pt x="562" y="398"/>
                    <a:pt x="562" y="398"/>
                  </a:cubicBezTo>
                  <a:cubicBezTo>
                    <a:pt x="562" y="399"/>
                    <a:pt x="562" y="399"/>
                    <a:pt x="562" y="399"/>
                  </a:cubicBezTo>
                  <a:cubicBezTo>
                    <a:pt x="566" y="404"/>
                    <a:pt x="566" y="404"/>
                    <a:pt x="566" y="404"/>
                  </a:cubicBezTo>
                  <a:cubicBezTo>
                    <a:pt x="566" y="405"/>
                    <a:pt x="566" y="405"/>
                    <a:pt x="566" y="405"/>
                  </a:cubicBezTo>
                  <a:cubicBezTo>
                    <a:pt x="567" y="405"/>
                    <a:pt x="567" y="405"/>
                    <a:pt x="567" y="405"/>
                  </a:cubicBezTo>
                  <a:cubicBezTo>
                    <a:pt x="567" y="406"/>
                    <a:pt x="567" y="406"/>
                    <a:pt x="567" y="406"/>
                  </a:cubicBezTo>
                  <a:cubicBezTo>
                    <a:pt x="568" y="414"/>
                    <a:pt x="568" y="414"/>
                    <a:pt x="568" y="414"/>
                  </a:cubicBezTo>
                  <a:cubicBezTo>
                    <a:pt x="572" y="418"/>
                    <a:pt x="572" y="418"/>
                    <a:pt x="572" y="418"/>
                  </a:cubicBezTo>
                  <a:cubicBezTo>
                    <a:pt x="577" y="412"/>
                    <a:pt x="577" y="412"/>
                    <a:pt x="577" y="412"/>
                  </a:cubicBezTo>
                  <a:cubicBezTo>
                    <a:pt x="578" y="414"/>
                    <a:pt x="578" y="414"/>
                    <a:pt x="578" y="414"/>
                  </a:cubicBezTo>
                  <a:cubicBezTo>
                    <a:pt x="580" y="416"/>
                    <a:pt x="581" y="418"/>
                    <a:pt x="581" y="420"/>
                  </a:cubicBezTo>
                  <a:cubicBezTo>
                    <a:pt x="581" y="428"/>
                    <a:pt x="581" y="428"/>
                    <a:pt x="581" y="428"/>
                  </a:cubicBezTo>
                  <a:cubicBezTo>
                    <a:pt x="578" y="435"/>
                    <a:pt x="578" y="435"/>
                    <a:pt x="578" y="435"/>
                  </a:cubicBezTo>
                  <a:cubicBezTo>
                    <a:pt x="580" y="438"/>
                    <a:pt x="580" y="438"/>
                    <a:pt x="580" y="438"/>
                  </a:cubicBezTo>
                  <a:cubicBezTo>
                    <a:pt x="584" y="442"/>
                    <a:pt x="584" y="442"/>
                    <a:pt x="584" y="442"/>
                  </a:cubicBezTo>
                  <a:cubicBezTo>
                    <a:pt x="601" y="445"/>
                    <a:pt x="601" y="445"/>
                    <a:pt x="601" y="445"/>
                  </a:cubicBezTo>
                  <a:cubicBezTo>
                    <a:pt x="602" y="445"/>
                    <a:pt x="602" y="445"/>
                    <a:pt x="602" y="445"/>
                  </a:cubicBezTo>
                  <a:cubicBezTo>
                    <a:pt x="602" y="445"/>
                    <a:pt x="602" y="445"/>
                    <a:pt x="602" y="445"/>
                  </a:cubicBezTo>
                  <a:cubicBezTo>
                    <a:pt x="602" y="446"/>
                    <a:pt x="602" y="446"/>
                    <a:pt x="602" y="446"/>
                  </a:cubicBezTo>
                  <a:cubicBezTo>
                    <a:pt x="602" y="446"/>
                    <a:pt x="602" y="446"/>
                    <a:pt x="602" y="446"/>
                  </a:cubicBezTo>
                  <a:cubicBezTo>
                    <a:pt x="604" y="447"/>
                    <a:pt x="604" y="447"/>
                    <a:pt x="604" y="447"/>
                  </a:cubicBezTo>
                  <a:cubicBezTo>
                    <a:pt x="608" y="440"/>
                    <a:pt x="608" y="440"/>
                    <a:pt x="608" y="440"/>
                  </a:cubicBezTo>
                  <a:cubicBezTo>
                    <a:pt x="609" y="440"/>
                    <a:pt x="609" y="440"/>
                    <a:pt x="609" y="440"/>
                  </a:cubicBezTo>
                  <a:cubicBezTo>
                    <a:pt x="613" y="436"/>
                    <a:pt x="613" y="436"/>
                    <a:pt x="613" y="436"/>
                  </a:cubicBezTo>
                  <a:cubicBezTo>
                    <a:pt x="611" y="430"/>
                    <a:pt x="611" y="430"/>
                    <a:pt x="611" y="430"/>
                  </a:cubicBezTo>
                  <a:cubicBezTo>
                    <a:pt x="607" y="404"/>
                    <a:pt x="607" y="404"/>
                    <a:pt x="607" y="404"/>
                  </a:cubicBezTo>
                  <a:cubicBezTo>
                    <a:pt x="618" y="410"/>
                    <a:pt x="618" y="410"/>
                    <a:pt x="618" y="410"/>
                  </a:cubicBezTo>
                  <a:cubicBezTo>
                    <a:pt x="619" y="410"/>
                    <a:pt x="619" y="410"/>
                    <a:pt x="619" y="410"/>
                  </a:cubicBezTo>
                  <a:cubicBezTo>
                    <a:pt x="619" y="410"/>
                    <a:pt x="619" y="410"/>
                    <a:pt x="619" y="410"/>
                  </a:cubicBezTo>
                  <a:cubicBezTo>
                    <a:pt x="624" y="416"/>
                    <a:pt x="624" y="416"/>
                    <a:pt x="624" y="416"/>
                  </a:cubicBezTo>
                  <a:cubicBezTo>
                    <a:pt x="628" y="420"/>
                    <a:pt x="628" y="420"/>
                    <a:pt x="628" y="420"/>
                  </a:cubicBezTo>
                  <a:cubicBezTo>
                    <a:pt x="632" y="416"/>
                    <a:pt x="632" y="416"/>
                    <a:pt x="632" y="416"/>
                  </a:cubicBezTo>
                  <a:cubicBezTo>
                    <a:pt x="649" y="398"/>
                    <a:pt x="649" y="398"/>
                    <a:pt x="649" y="398"/>
                  </a:cubicBezTo>
                  <a:cubicBezTo>
                    <a:pt x="649" y="398"/>
                    <a:pt x="649" y="398"/>
                    <a:pt x="649" y="398"/>
                  </a:cubicBezTo>
                  <a:cubicBezTo>
                    <a:pt x="650" y="398"/>
                    <a:pt x="650" y="398"/>
                    <a:pt x="650" y="398"/>
                  </a:cubicBezTo>
                  <a:cubicBezTo>
                    <a:pt x="656" y="394"/>
                    <a:pt x="656" y="394"/>
                    <a:pt x="656" y="394"/>
                  </a:cubicBezTo>
                  <a:cubicBezTo>
                    <a:pt x="662" y="384"/>
                    <a:pt x="662" y="384"/>
                    <a:pt x="662" y="384"/>
                  </a:cubicBezTo>
                  <a:cubicBezTo>
                    <a:pt x="663" y="383"/>
                    <a:pt x="663" y="383"/>
                    <a:pt x="663" y="383"/>
                  </a:cubicBezTo>
                  <a:cubicBezTo>
                    <a:pt x="672" y="386"/>
                    <a:pt x="672" y="386"/>
                    <a:pt x="672" y="386"/>
                  </a:cubicBezTo>
                  <a:cubicBezTo>
                    <a:pt x="676" y="386"/>
                    <a:pt x="676" y="386"/>
                    <a:pt x="676" y="386"/>
                  </a:cubicBezTo>
                  <a:cubicBezTo>
                    <a:pt x="676" y="382"/>
                    <a:pt x="677" y="380"/>
                    <a:pt x="678" y="378"/>
                  </a:cubicBezTo>
                  <a:cubicBezTo>
                    <a:pt x="684" y="370"/>
                    <a:pt x="684" y="370"/>
                    <a:pt x="684" y="370"/>
                  </a:cubicBezTo>
                  <a:cubicBezTo>
                    <a:pt x="686" y="369"/>
                    <a:pt x="686" y="369"/>
                    <a:pt x="686" y="369"/>
                  </a:cubicBezTo>
                  <a:cubicBezTo>
                    <a:pt x="694" y="372"/>
                    <a:pt x="694" y="372"/>
                    <a:pt x="694" y="372"/>
                  </a:cubicBezTo>
                  <a:cubicBezTo>
                    <a:pt x="704" y="370"/>
                    <a:pt x="704" y="370"/>
                    <a:pt x="704" y="370"/>
                  </a:cubicBezTo>
                  <a:cubicBezTo>
                    <a:pt x="710" y="364"/>
                    <a:pt x="710" y="364"/>
                    <a:pt x="710" y="364"/>
                  </a:cubicBezTo>
                  <a:cubicBezTo>
                    <a:pt x="714" y="358"/>
                    <a:pt x="714" y="358"/>
                    <a:pt x="714" y="358"/>
                  </a:cubicBezTo>
                  <a:cubicBezTo>
                    <a:pt x="712" y="354"/>
                    <a:pt x="712" y="354"/>
                    <a:pt x="712" y="354"/>
                  </a:cubicBezTo>
                  <a:cubicBezTo>
                    <a:pt x="706" y="357"/>
                    <a:pt x="706" y="357"/>
                    <a:pt x="706" y="357"/>
                  </a:cubicBezTo>
                  <a:cubicBezTo>
                    <a:pt x="706" y="357"/>
                    <a:pt x="706" y="357"/>
                    <a:pt x="706" y="357"/>
                  </a:cubicBezTo>
                  <a:cubicBezTo>
                    <a:pt x="705" y="356"/>
                    <a:pt x="705" y="356"/>
                    <a:pt x="705" y="356"/>
                  </a:cubicBezTo>
                  <a:cubicBezTo>
                    <a:pt x="698" y="350"/>
                    <a:pt x="698" y="350"/>
                    <a:pt x="698" y="350"/>
                  </a:cubicBezTo>
                  <a:cubicBezTo>
                    <a:pt x="698" y="350"/>
                    <a:pt x="698" y="350"/>
                    <a:pt x="698" y="350"/>
                  </a:cubicBezTo>
                  <a:cubicBezTo>
                    <a:pt x="700" y="339"/>
                    <a:pt x="700" y="339"/>
                    <a:pt x="700" y="339"/>
                  </a:cubicBezTo>
                  <a:cubicBezTo>
                    <a:pt x="701" y="331"/>
                    <a:pt x="701" y="331"/>
                    <a:pt x="701" y="331"/>
                  </a:cubicBezTo>
                  <a:cubicBezTo>
                    <a:pt x="699" y="324"/>
                    <a:pt x="699" y="324"/>
                    <a:pt x="699" y="324"/>
                  </a:cubicBezTo>
                  <a:cubicBezTo>
                    <a:pt x="694" y="322"/>
                    <a:pt x="694" y="322"/>
                    <a:pt x="694" y="322"/>
                  </a:cubicBezTo>
                  <a:cubicBezTo>
                    <a:pt x="694" y="322"/>
                    <a:pt x="694" y="322"/>
                    <a:pt x="694" y="322"/>
                  </a:cubicBezTo>
                  <a:cubicBezTo>
                    <a:pt x="693" y="321"/>
                    <a:pt x="693" y="321"/>
                    <a:pt x="693" y="321"/>
                  </a:cubicBezTo>
                  <a:cubicBezTo>
                    <a:pt x="693" y="321"/>
                    <a:pt x="693" y="321"/>
                    <a:pt x="693" y="321"/>
                  </a:cubicBezTo>
                  <a:cubicBezTo>
                    <a:pt x="688" y="311"/>
                    <a:pt x="688" y="311"/>
                    <a:pt x="688" y="311"/>
                  </a:cubicBezTo>
                  <a:cubicBezTo>
                    <a:pt x="687" y="310"/>
                    <a:pt x="687" y="310"/>
                    <a:pt x="687" y="310"/>
                  </a:cubicBezTo>
                  <a:cubicBezTo>
                    <a:pt x="680" y="318"/>
                    <a:pt x="680" y="318"/>
                    <a:pt x="680" y="318"/>
                  </a:cubicBezTo>
                  <a:cubicBezTo>
                    <a:pt x="674" y="322"/>
                    <a:pt x="674" y="322"/>
                    <a:pt x="674" y="322"/>
                  </a:cubicBezTo>
                  <a:cubicBezTo>
                    <a:pt x="672" y="323"/>
                    <a:pt x="672" y="323"/>
                    <a:pt x="672" y="323"/>
                  </a:cubicBezTo>
                  <a:cubicBezTo>
                    <a:pt x="672" y="323"/>
                    <a:pt x="672" y="323"/>
                    <a:pt x="672" y="323"/>
                  </a:cubicBezTo>
                  <a:cubicBezTo>
                    <a:pt x="671" y="322"/>
                    <a:pt x="671" y="322"/>
                    <a:pt x="671" y="322"/>
                  </a:cubicBezTo>
                  <a:cubicBezTo>
                    <a:pt x="664" y="315"/>
                    <a:pt x="664" y="315"/>
                    <a:pt x="664" y="315"/>
                  </a:cubicBezTo>
                  <a:cubicBezTo>
                    <a:pt x="664" y="315"/>
                    <a:pt x="664" y="315"/>
                    <a:pt x="664" y="315"/>
                  </a:cubicBezTo>
                  <a:cubicBezTo>
                    <a:pt x="659" y="304"/>
                    <a:pt x="659" y="304"/>
                    <a:pt x="659" y="304"/>
                  </a:cubicBezTo>
                  <a:cubicBezTo>
                    <a:pt x="659" y="303"/>
                    <a:pt x="659" y="303"/>
                    <a:pt x="659" y="303"/>
                  </a:cubicBezTo>
                  <a:cubicBezTo>
                    <a:pt x="656" y="295"/>
                    <a:pt x="656" y="295"/>
                    <a:pt x="656" y="295"/>
                  </a:cubicBezTo>
                  <a:cubicBezTo>
                    <a:pt x="656" y="295"/>
                    <a:pt x="656" y="295"/>
                    <a:pt x="656" y="295"/>
                  </a:cubicBezTo>
                  <a:cubicBezTo>
                    <a:pt x="656" y="295"/>
                    <a:pt x="656" y="295"/>
                    <a:pt x="656" y="295"/>
                  </a:cubicBezTo>
                  <a:cubicBezTo>
                    <a:pt x="656" y="283"/>
                    <a:pt x="656" y="283"/>
                    <a:pt x="656" y="283"/>
                  </a:cubicBezTo>
                  <a:cubicBezTo>
                    <a:pt x="656" y="276"/>
                    <a:pt x="656" y="276"/>
                    <a:pt x="656" y="276"/>
                  </a:cubicBezTo>
                  <a:cubicBezTo>
                    <a:pt x="650" y="274"/>
                    <a:pt x="650" y="274"/>
                    <a:pt x="650" y="274"/>
                  </a:cubicBezTo>
                  <a:cubicBezTo>
                    <a:pt x="650" y="274"/>
                    <a:pt x="650" y="274"/>
                    <a:pt x="650" y="274"/>
                  </a:cubicBezTo>
                  <a:cubicBezTo>
                    <a:pt x="650" y="273"/>
                    <a:pt x="650" y="273"/>
                    <a:pt x="650" y="273"/>
                  </a:cubicBezTo>
                  <a:cubicBezTo>
                    <a:pt x="637" y="263"/>
                    <a:pt x="637" y="263"/>
                    <a:pt x="637" y="263"/>
                  </a:cubicBezTo>
                  <a:cubicBezTo>
                    <a:pt x="638" y="262"/>
                    <a:pt x="638" y="262"/>
                    <a:pt x="638" y="262"/>
                  </a:cubicBezTo>
                  <a:cubicBezTo>
                    <a:pt x="644" y="256"/>
                    <a:pt x="644" y="256"/>
                    <a:pt x="644" y="256"/>
                  </a:cubicBezTo>
                  <a:cubicBezTo>
                    <a:pt x="644" y="255"/>
                    <a:pt x="644" y="255"/>
                    <a:pt x="644" y="255"/>
                  </a:cubicBezTo>
                  <a:cubicBezTo>
                    <a:pt x="644" y="255"/>
                    <a:pt x="644" y="255"/>
                    <a:pt x="644" y="255"/>
                  </a:cubicBezTo>
                  <a:cubicBezTo>
                    <a:pt x="644" y="255"/>
                    <a:pt x="644" y="255"/>
                    <a:pt x="644" y="255"/>
                  </a:cubicBezTo>
                  <a:cubicBezTo>
                    <a:pt x="644" y="255"/>
                    <a:pt x="644" y="255"/>
                    <a:pt x="644" y="255"/>
                  </a:cubicBezTo>
                  <a:cubicBezTo>
                    <a:pt x="651" y="254"/>
                    <a:pt x="651" y="254"/>
                    <a:pt x="651" y="254"/>
                  </a:cubicBezTo>
                  <a:cubicBezTo>
                    <a:pt x="652" y="254"/>
                    <a:pt x="652" y="254"/>
                    <a:pt x="652" y="254"/>
                  </a:cubicBezTo>
                  <a:cubicBezTo>
                    <a:pt x="654" y="254"/>
                    <a:pt x="656" y="255"/>
                    <a:pt x="657" y="257"/>
                  </a:cubicBezTo>
                  <a:cubicBezTo>
                    <a:pt x="663" y="262"/>
                    <a:pt x="663" y="262"/>
                    <a:pt x="663" y="262"/>
                  </a:cubicBezTo>
                  <a:cubicBezTo>
                    <a:pt x="669" y="257"/>
                    <a:pt x="669" y="257"/>
                    <a:pt x="669" y="257"/>
                  </a:cubicBezTo>
                  <a:cubicBezTo>
                    <a:pt x="673" y="251"/>
                    <a:pt x="673" y="251"/>
                    <a:pt x="673" y="251"/>
                  </a:cubicBezTo>
                  <a:cubicBezTo>
                    <a:pt x="673" y="246"/>
                    <a:pt x="673" y="246"/>
                    <a:pt x="673" y="246"/>
                  </a:cubicBezTo>
                  <a:cubicBezTo>
                    <a:pt x="672" y="233"/>
                    <a:pt x="672" y="233"/>
                    <a:pt x="672" y="233"/>
                  </a:cubicBezTo>
                  <a:cubicBezTo>
                    <a:pt x="670" y="228"/>
                    <a:pt x="670" y="228"/>
                    <a:pt x="670" y="228"/>
                  </a:cubicBezTo>
                  <a:cubicBezTo>
                    <a:pt x="662" y="226"/>
                    <a:pt x="662" y="226"/>
                    <a:pt x="662" y="226"/>
                  </a:cubicBezTo>
                  <a:cubicBezTo>
                    <a:pt x="662" y="221"/>
                    <a:pt x="662" y="221"/>
                    <a:pt x="662" y="221"/>
                  </a:cubicBezTo>
                  <a:cubicBezTo>
                    <a:pt x="654" y="211"/>
                    <a:pt x="654" y="211"/>
                    <a:pt x="654" y="211"/>
                  </a:cubicBezTo>
                  <a:cubicBezTo>
                    <a:pt x="653" y="210"/>
                    <a:pt x="653" y="210"/>
                    <a:pt x="653" y="210"/>
                  </a:cubicBezTo>
                  <a:cubicBezTo>
                    <a:pt x="649" y="203"/>
                    <a:pt x="649" y="203"/>
                    <a:pt x="649" y="203"/>
                  </a:cubicBezTo>
                  <a:cubicBezTo>
                    <a:pt x="648" y="202"/>
                    <a:pt x="648" y="202"/>
                    <a:pt x="648" y="202"/>
                  </a:cubicBezTo>
                  <a:cubicBezTo>
                    <a:pt x="648" y="202"/>
                    <a:pt x="648" y="202"/>
                    <a:pt x="648" y="202"/>
                  </a:cubicBezTo>
                  <a:cubicBezTo>
                    <a:pt x="648" y="202"/>
                    <a:pt x="648" y="202"/>
                    <a:pt x="648" y="202"/>
                  </a:cubicBezTo>
                  <a:cubicBezTo>
                    <a:pt x="657" y="190"/>
                    <a:pt x="657" y="190"/>
                    <a:pt x="657" y="190"/>
                  </a:cubicBezTo>
                  <a:cubicBezTo>
                    <a:pt x="657" y="190"/>
                    <a:pt x="657" y="190"/>
                    <a:pt x="657" y="190"/>
                  </a:cubicBezTo>
                  <a:cubicBezTo>
                    <a:pt x="658" y="189"/>
                    <a:pt x="658" y="189"/>
                    <a:pt x="658" y="189"/>
                  </a:cubicBezTo>
                  <a:cubicBezTo>
                    <a:pt x="658" y="189"/>
                    <a:pt x="658" y="189"/>
                    <a:pt x="658" y="189"/>
                  </a:cubicBezTo>
                  <a:cubicBezTo>
                    <a:pt x="658" y="189"/>
                    <a:pt x="658" y="189"/>
                    <a:pt x="658" y="189"/>
                  </a:cubicBezTo>
                  <a:cubicBezTo>
                    <a:pt x="662" y="188"/>
                    <a:pt x="662" y="188"/>
                    <a:pt x="662" y="188"/>
                  </a:cubicBezTo>
                  <a:cubicBezTo>
                    <a:pt x="666" y="185"/>
                    <a:pt x="666" y="185"/>
                    <a:pt x="666" y="185"/>
                  </a:cubicBezTo>
                  <a:cubicBezTo>
                    <a:pt x="672" y="169"/>
                    <a:pt x="672" y="169"/>
                    <a:pt x="672" y="169"/>
                  </a:cubicBezTo>
                  <a:cubicBezTo>
                    <a:pt x="672" y="169"/>
                    <a:pt x="672" y="169"/>
                    <a:pt x="672" y="169"/>
                  </a:cubicBezTo>
                  <a:cubicBezTo>
                    <a:pt x="672" y="168"/>
                    <a:pt x="672" y="168"/>
                    <a:pt x="672" y="168"/>
                  </a:cubicBezTo>
                  <a:cubicBezTo>
                    <a:pt x="678" y="161"/>
                    <a:pt x="678" y="161"/>
                    <a:pt x="678" y="161"/>
                  </a:cubicBezTo>
                  <a:cubicBezTo>
                    <a:pt x="678" y="161"/>
                    <a:pt x="678" y="161"/>
                    <a:pt x="678" y="161"/>
                  </a:cubicBezTo>
                  <a:cubicBezTo>
                    <a:pt x="679" y="161"/>
                    <a:pt x="679" y="161"/>
                    <a:pt x="679" y="161"/>
                  </a:cubicBezTo>
                  <a:cubicBezTo>
                    <a:pt x="679" y="161"/>
                    <a:pt x="679" y="161"/>
                    <a:pt x="679" y="161"/>
                  </a:cubicBezTo>
                  <a:cubicBezTo>
                    <a:pt x="686" y="159"/>
                    <a:pt x="686" y="159"/>
                    <a:pt x="686" y="159"/>
                  </a:cubicBezTo>
                  <a:cubicBezTo>
                    <a:pt x="686" y="160"/>
                    <a:pt x="686" y="160"/>
                    <a:pt x="686" y="160"/>
                  </a:cubicBezTo>
                  <a:cubicBezTo>
                    <a:pt x="691" y="164"/>
                    <a:pt x="691" y="164"/>
                    <a:pt x="691" y="164"/>
                  </a:cubicBezTo>
                  <a:cubicBezTo>
                    <a:pt x="693" y="164"/>
                    <a:pt x="693" y="164"/>
                    <a:pt x="693" y="164"/>
                  </a:cubicBezTo>
                  <a:cubicBezTo>
                    <a:pt x="696" y="152"/>
                    <a:pt x="696" y="152"/>
                    <a:pt x="696" y="152"/>
                  </a:cubicBezTo>
                  <a:cubicBezTo>
                    <a:pt x="693" y="143"/>
                    <a:pt x="693" y="143"/>
                    <a:pt x="693" y="143"/>
                  </a:cubicBezTo>
                  <a:cubicBezTo>
                    <a:pt x="692" y="142"/>
                    <a:pt x="692" y="142"/>
                    <a:pt x="692" y="142"/>
                  </a:cubicBezTo>
                  <a:cubicBezTo>
                    <a:pt x="692" y="142"/>
                    <a:pt x="692" y="142"/>
                    <a:pt x="692" y="142"/>
                  </a:cubicBezTo>
                  <a:cubicBezTo>
                    <a:pt x="694" y="132"/>
                    <a:pt x="694" y="132"/>
                    <a:pt x="694" y="132"/>
                  </a:cubicBezTo>
                  <a:cubicBezTo>
                    <a:pt x="694" y="131"/>
                    <a:pt x="694" y="131"/>
                    <a:pt x="694" y="131"/>
                  </a:cubicBezTo>
                  <a:cubicBezTo>
                    <a:pt x="698" y="126"/>
                    <a:pt x="698" y="126"/>
                    <a:pt x="698" y="126"/>
                  </a:cubicBezTo>
                  <a:cubicBezTo>
                    <a:pt x="702" y="120"/>
                    <a:pt x="702" y="120"/>
                    <a:pt x="702" y="120"/>
                  </a:cubicBezTo>
                  <a:cubicBezTo>
                    <a:pt x="702" y="115"/>
                    <a:pt x="702" y="115"/>
                    <a:pt x="702" y="115"/>
                  </a:cubicBezTo>
                  <a:cubicBezTo>
                    <a:pt x="702" y="113"/>
                    <a:pt x="701" y="109"/>
                    <a:pt x="698" y="103"/>
                  </a:cubicBezTo>
                  <a:cubicBezTo>
                    <a:pt x="698" y="103"/>
                    <a:pt x="698" y="103"/>
                    <a:pt x="698" y="103"/>
                  </a:cubicBezTo>
                  <a:cubicBezTo>
                    <a:pt x="698" y="103"/>
                    <a:pt x="698" y="103"/>
                    <a:pt x="698" y="103"/>
                  </a:cubicBezTo>
                  <a:cubicBezTo>
                    <a:pt x="698" y="93"/>
                    <a:pt x="698" y="93"/>
                    <a:pt x="698" y="93"/>
                  </a:cubicBezTo>
                  <a:cubicBezTo>
                    <a:pt x="698" y="93"/>
                    <a:pt x="698" y="93"/>
                    <a:pt x="698" y="93"/>
                  </a:cubicBezTo>
                  <a:cubicBezTo>
                    <a:pt x="700" y="84"/>
                    <a:pt x="700" y="84"/>
                    <a:pt x="700" y="84"/>
                  </a:cubicBezTo>
                  <a:cubicBezTo>
                    <a:pt x="699" y="81"/>
                    <a:pt x="698" y="78"/>
                    <a:pt x="698" y="76"/>
                  </a:cubicBezTo>
                  <a:lnTo>
                    <a:pt x="699" y="65"/>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7" name="Freeform 7"/>
            <p:cNvSpPr>
              <a:spLocks/>
            </p:cNvSpPr>
            <p:nvPr/>
          </p:nvSpPr>
          <p:spPr bwMode="auto">
            <a:xfrm>
              <a:off x="2295663" y="2783401"/>
              <a:ext cx="1279415" cy="1082879"/>
            </a:xfrm>
            <a:custGeom>
              <a:avLst/>
              <a:gdLst>
                <a:gd name="T0" fmla="*/ 268 w 456"/>
                <a:gd name="T1" fmla="*/ 154 h 386"/>
                <a:gd name="T2" fmla="*/ 258 w 456"/>
                <a:gd name="T3" fmla="*/ 161 h 386"/>
                <a:gd name="T4" fmla="*/ 222 w 456"/>
                <a:gd name="T5" fmla="*/ 129 h 386"/>
                <a:gd name="T6" fmla="*/ 196 w 456"/>
                <a:gd name="T7" fmla="*/ 108 h 386"/>
                <a:gd name="T8" fmla="*/ 199 w 456"/>
                <a:gd name="T9" fmla="*/ 79 h 386"/>
                <a:gd name="T10" fmla="*/ 170 w 456"/>
                <a:gd name="T11" fmla="*/ 87 h 386"/>
                <a:gd name="T12" fmla="*/ 148 w 456"/>
                <a:gd name="T13" fmla="*/ 59 h 386"/>
                <a:gd name="T14" fmla="*/ 138 w 456"/>
                <a:gd name="T15" fmla="*/ 25 h 386"/>
                <a:gd name="T16" fmla="*/ 128 w 456"/>
                <a:gd name="T17" fmla="*/ 8 h 386"/>
                <a:gd name="T18" fmla="*/ 105 w 456"/>
                <a:gd name="T19" fmla="*/ 16 h 386"/>
                <a:gd name="T20" fmla="*/ 89 w 456"/>
                <a:gd name="T21" fmla="*/ 32 h 386"/>
                <a:gd name="T22" fmla="*/ 49 w 456"/>
                <a:gd name="T23" fmla="*/ 45 h 386"/>
                <a:gd name="T24" fmla="*/ 25 w 456"/>
                <a:gd name="T25" fmla="*/ 73 h 386"/>
                <a:gd name="T26" fmla="*/ 2 w 456"/>
                <a:gd name="T27" fmla="*/ 92 h 386"/>
                <a:gd name="T28" fmla="*/ 33 w 456"/>
                <a:gd name="T29" fmla="*/ 120 h 386"/>
                <a:gd name="T30" fmla="*/ 56 w 456"/>
                <a:gd name="T31" fmla="*/ 127 h 386"/>
                <a:gd name="T32" fmla="*/ 112 w 456"/>
                <a:gd name="T33" fmla="*/ 150 h 386"/>
                <a:gd name="T34" fmla="*/ 152 w 456"/>
                <a:gd name="T35" fmla="*/ 142 h 386"/>
                <a:gd name="T36" fmla="*/ 186 w 456"/>
                <a:gd name="T37" fmla="*/ 157 h 386"/>
                <a:gd name="T38" fmla="*/ 215 w 456"/>
                <a:gd name="T39" fmla="*/ 168 h 386"/>
                <a:gd name="T40" fmla="*/ 262 w 456"/>
                <a:gd name="T41" fmla="*/ 203 h 386"/>
                <a:gd name="T42" fmla="*/ 274 w 456"/>
                <a:gd name="T43" fmla="*/ 220 h 386"/>
                <a:gd name="T44" fmla="*/ 271 w 456"/>
                <a:gd name="T45" fmla="*/ 288 h 386"/>
                <a:gd name="T46" fmla="*/ 252 w 456"/>
                <a:gd name="T47" fmla="*/ 322 h 386"/>
                <a:gd name="T48" fmla="*/ 224 w 456"/>
                <a:gd name="T49" fmla="*/ 334 h 386"/>
                <a:gd name="T50" fmla="*/ 249 w 456"/>
                <a:gd name="T51" fmla="*/ 353 h 386"/>
                <a:gd name="T52" fmla="*/ 261 w 456"/>
                <a:gd name="T53" fmla="*/ 348 h 386"/>
                <a:gd name="T54" fmla="*/ 263 w 456"/>
                <a:gd name="T55" fmla="*/ 335 h 386"/>
                <a:gd name="T56" fmla="*/ 276 w 456"/>
                <a:gd name="T57" fmla="*/ 322 h 386"/>
                <a:gd name="T58" fmla="*/ 288 w 456"/>
                <a:gd name="T59" fmla="*/ 332 h 386"/>
                <a:gd name="T60" fmla="*/ 322 w 456"/>
                <a:gd name="T61" fmla="*/ 346 h 386"/>
                <a:gd name="T62" fmla="*/ 334 w 456"/>
                <a:gd name="T63" fmla="*/ 366 h 386"/>
                <a:gd name="T64" fmla="*/ 364 w 456"/>
                <a:gd name="T65" fmla="*/ 376 h 386"/>
                <a:gd name="T66" fmla="*/ 364 w 456"/>
                <a:gd name="T67" fmla="*/ 357 h 386"/>
                <a:gd name="T68" fmla="*/ 368 w 456"/>
                <a:gd name="T69" fmla="*/ 350 h 386"/>
                <a:gd name="T70" fmla="*/ 383 w 456"/>
                <a:gd name="T71" fmla="*/ 325 h 386"/>
                <a:gd name="T72" fmla="*/ 385 w 456"/>
                <a:gd name="T73" fmla="*/ 308 h 386"/>
                <a:gd name="T74" fmla="*/ 400 w 456"/>
                <a:gd name="T75" fmla="*/ 291 h 386"/>
                <a:gd name="T76" fmla="*/ 423 w 456"/>
                <a:gd name="T77" fmla="*/ 287 h 386"/>
                <a:gd name="T78" fmla="*/ 445 w 456"/>
                <a:gd name="T79" fmla="*/ 278 h 386"/>
                <a:gd name="T80" fmla="*/ 453 w 456"/>
                <a:gd name="T81" fmla="*/ 244 h 386"/>
                <a:gd name="T82" fmla="*/ 412 w 456"/>
                <a:gd name="T83" fmla="*/ 219 h 386"/>
                <a:gd name="T84" fmla="*/ 395 w 456"/>
                <a:gd name="T85" fmla="*/ 246 h 386"/>
                <a:gd name="T86" fmla="*/ 407 w 456"/>
                <a:gd name="T87" fmla="*/ 256 h 386"/>
                <a:gd name="T88" fmla="*/ 405 w 456"/>
                <a:gd name="T89" fmla="*/ 270 h 386"/>
                <a:gd name="T90" fmla="*/ 389 w 456"/>
                <a:gd name="T91" fmla="*/ 275 h 386"/>
                <a:gd name="T92" fmla="*/ 374 w 456"/>
                <a:gd name="T93" fmla="*/ 284 h 386"/>
                <a:gd name="T94" fmla="*/ 363 w 456"/>
                <a:gd name="T95" fmla="*/ 274 h 386"/>
                <a:gd name="T96" fmla="*/ 356 w 456"/>
                <a:gd name="T97" fmla="*/ 257 h 386"/>
                <a:gd name="T98" fmla="*/ 350 w 456"/>
                <a:gd name="T99" fmla="*/ 238 h 386"/>
                <a:gd name="T100" fmla="*/ 326 w 456"/>
                <a:gd name="T101" fmla="*/ 208 h 386"/>
                <a:gd name="T102" fmla="*/ 299 w 456"/>
                <a:gd name="T103" fmla="*/ 188 h 386"/>
                <a:gd name="T104" fmla="*/ 300 w 456"/>
                <a:gd name="T105" fmla="*/ 168 h 386"/>
                <a:gd name="T106" fmla="*/ 325 w 456"/>
                <a:gd name="T107" fmla="*/ 142 h 386"/>
                <a:gd name="T108" fmla="*/ 295 w 456"/>
                <a:gd name="T109" fmla="*/ 143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6" h="386">
                  <a:moveTo>
                    <a:pt x="271" y="140"/>
                  </a:moveTo>
                  <a:cubicBezTo>
                    <a:pt x="265" y="140"/>
                    <a:pt x="265" y="140"/>
                    <a:pt x="265" y="140"/>
                  </a:cubicBezTo>
                  <a:cubicBezTo>
                    <a:pt x="263" y="144"/>
                    <a:pt x="263" y="144"/>
                    <a:pt x="263" y="144"/>
                  </a:cubicBezTo>
                  <a:cubicBezTo>
                    <a:pt x="266" y="148"/>
                    <a:pt x="266" y="148"/>
                    <a:pt x="266" y="148"/>
                  </a:cubicBezTo>
                  <a:cubicBezTo>
                    <a:pt x="266" y="148"/>
                    <a:pt x="266" y="148"/>
                    <a:pt x="266" y="148"/>
                  </a:cubicBezTo>
                  <a:cubicBezTo>
                    <a:pt x="266" y="149"/>
                    <a:pt x="266" y="149"/>
                    <a:pt x="266" y="149"/>
                  </a:cubicBezTo>
                  <a:cubicBezTo>
                    <a:pt x="268" y="154"/>
                    <a:pt x="268" y="154"/>
                    <a:pt x="268" y="154"/>
                  </a:cubicBezTo>
                  <a:cubicBezTo>
                    <a:pt x="268" y="154"/>
                    <a:pt x="268" y="154"/>
                    <a:pt x="268" y="154"/>
                  </a:cubicBezTo>
                  <a:cubicBezTo>
                    <a:pt x="268" y="156"/>
                    <a:pt x="268" y="156"/>
                    <a:pt x="268" y="156"/>
                  </a:cubicBezTo>
                  <a:cubicBezTo>
                    <a:pt x="267" y="156"/>
                    <a:pt x="267" y="156"/>
                    <a:pt x="267" y="156"/>
                  </a:cubicBezTo>
                  <a:cubicBezTo>
                    <a:pt x="259" y="160"/>
                    <a:pt x="259" y="160"/>
                    <a:pt x="259" y="160"/>
                  </a:cubicBezTo>
                  <a:cubicBezTo>
                    <a:pt x="258" y="161"/>
                    <a:pt x="258" y="161"/>
                    <a:pt x="258" y="161"/>
                  </a:cubicBezTo>
                  <a:cubicBezTo>
                    <a:pt x="258" y="161"/>
                    <a:pt x="258" y="161"/>
                    <a:pt x="258" y="161"/>
                  </a:cubicBezTo>
                  <a:cubicBezTo>
                    <a:pt x="258" y="161"/>
                    <a:pt x="258" y="161"/>
                    <a:pt x="258" y="161"/>
                  </a:cubicBezTo>
                  <a:cubicBezTo>
                    <a:pt x="257" y="161"/>
                    <a:pt x="257" y="161"/>
                    <a:pt x="257" y="161"/>
                  </a:cubicBezTo>
                  <a:cubicBezTo>
                    <a:pt x="251" y="160"/>
                    <a:pt x="247" y="158"/>
                    <a:pt x="246" y="155"/>
                  </a:cubicBezTo>
                  <a:cubicBezTo>
                    <a:pt x="243" y="150"/>
                    <a:pt x="243" y="150"/>
                    <a:pt x="243" y="150"/>
                  </a:cubicBezTo>
                  <a:cubicBezTo>
                    <a:pt x="231" y="148"/>
                    <a:pt x="231" y="148"/>
                    <a:pt x="231" y="148"/>
                  </a:cubicBezTo>
                  <a:cubicBezTo>
                    <a:pt x="228" y="133"/>
                    <a:pt x="228" y="133"/>
                    <a:pt x="228" y="133"/>
                  </a:cubicBezTo>
                  <a:cubicBezTo>
                    <a:pt x="226" y="132"/>
                    <a:pt x="224" y="131"/>
                    <a:pt x="223" y="130"/>
                  </a:cubicBezTo>
                  <a:cubicBezTo>
                    <a:pt x="222" y="129"/>
                    <a:pt x="222" y="129"/>
                    <a:pt x="222" y="129"/>
                  </a:cubicBezTo>
                  <a:cubicBezTo>
                    <a:pt x="220" y="126"/>
                    <a:pt x="219" y="124"/>
                    <a:pt x="216" y="124"/>
                  </a:cubicBezTo>
                  <a:cubicBezTo>
                    <a:pt x="213" y="123"/>
                    <a:pt x="210" y="120"/>
                    <a:pt x="208" y="117"/>
                  </a:cubicBezTo>
                  <a:cubicBezTo>
                    <a:pt x="203" y="114"/>
                    <a:pt x="203" y="114"/>
                    <a:pt x="203" y="114"/>
                  </a:cubicBezTo>
                  <a:cubicBezTo>
                    <a:pt x="203" y="114"/>
                    <a:pt x="203" y="114"/>
                    <a:pt x="203" y="114"/>
                  </a:cubicBezTo>
                  <a:cubicBezTo>
                    <a:pt x="203" y="114"/>
                    <a:pt x="203" y="114"/>
                    <a:pt x="203" y="114"/>
                  </a:cubicBezTo>
                  <a:cubicBezTo>
                    <a:pt x="203" y="114"/>
                    <a:pt x="203" y="114"/>
                    <a:pt x="203" y="114"/>
                  </a:cubicBezTo>
                  <a:cubicBezTo>
                    <a:pt x="196" y="108"/>
                    <a:pt x="196" y="108"/>
                    <a:pt x="196" y="108"/>
                  </a:cubicBezTo>
                  <a:cubicBezTo>
                    <a:pt x="196" y="108"/>
                    <a:pt x="196" y="108"/>
                    <a:pt x="196" y="108"/>
                  </a:cubicBezTo>
                  <a:cubicBezTo>
                    <a:pt x="195" y="102"/>
                    <a:pt x="195" y="102"/>
                    <a:pt x="195" y="102"/>
                  </a:cubicBezTo>
                  <a:cubicBezTo>
                    <a:pt x="195" y="102"/>
                    <a:pt x="195" y="102"/>
                    <a:pt x="195" y="102"/>
                  </a:cubicBezTo>
                  <a:cubicBezTo>
                    <a:pt x="207" y="84"/>
                    <a:pt x="207" y="84"/>
                    <a:pt x="207" y="84"/>
                  </a:cubicBezTo>
                  <a:cubicBezTo>
                    <a:pt x="208" y="83"/>
                    <a:pt x="208" y="82"/>
                    <a:pt x="208" y="82"/>
                  </a:cubicBezTo>
                  <a:cubicBezTo>
                    <a:pt x="205" y="76"/>
                    <a:pt x="205" y="76"/>
                    <a:pt x="205" y="76"/>
                  </a:cubicBezTo>
                  <a:cubicBezTo>
                    <a:pt x="199" y="79"/>
                    <a:pt x="199" y="79"/>
                    <a:pt x="199" y="79"/>
                  </a:cubicBezTo>
                  <a:cubicBezTo>
                    <a:pt x="198" y="79"/>
                    <a:pt x="198" y="79"/>
                    <a:pt x="198" y="79"/>
                  </a:cubicBezTo>
                  <a:cubicBezTo>
                    <a:pt x="198" y="79"/>
                    <a:pt x="198" y="79"/>
                    <a:pt x="198" y="79"/>
                  </a:cubicBezTo>
                  <a:cubicBezTo>
                    <a:pt x="198" y="79"/>
                    <a:pt x="198" y="79"/>
                    <a:pt x="198" y="79"/>
                  </a:cubicBezTo>
                  <a:cubicBezTo>
                    <a:pt x="180" y="80"/>
                    <a:pt x="180" y="80"/>
                    <a:pt x="180" y="80"/>
                  </a:cubicBezTo>
                  <a:cubicBezTo>
                    <a:pt x="173" y="82"/>
                    <a:pt x="173" y="82"/>
                    <a:pt x="173" y="82"/>
                  </a:cubicBezTo>
                  <a:cubicBezTo>
                    <a:pt x="171" y="84"/>
                    <a:pt x="171" y="84"/>
                    <a:pt x="171" y="84"/>
                  </a:cubicBezTo>
                  <a:cubicBezTo>
                    <a:pt x="170" y="87"/>
                    <a:pt x="170" y="87"/>
                    <a:pt x="170" y="87"/>
                  </a:cubicBezTo>
                  <a:cubicBezTo>
                    <a:pt x="168" y="89"/>
                    <a:pt x="166" y="90"/>
                    <a:pt x="162" y="89"/>
                  </a:cubicBezTo>
                  <a:cubicBezTo>
                    <a:pt x="162" y="89"/>
                    <a:pt x="162" y="89"/>
                    <a:pt x="162" y="89"/>
                  </a:cubicBezTo>
                  <a:cubicBezTo>
                    <a:pt x="162" y="89"/>
                    <a:pt x="162" y="89"/>
                    <a:pt x="162" y="89"/>
                  </a:cubicBezTo>
                  <a:cubicBezTo>
                    <a:pt x="156" y="84"/>
                    <a:pt x="156" y="84"/>
                    <a:pt x="156" y="84"/>
                  </a:cubicBezTo>
                  <a:cubicBezTo>
                    <a:pt x="155" y="74"/>
                    <a:pt x="155" y="74"/>
                    <a:pt x="155" y="74"/>
                  </a:cubicBezTo>
                  <a:cubicBezTo>
                    <a:pt x="152" y="72"/>
                    <a:pt x="150" y="70"/>
                    <a:pt x="149" y="68"/>
                  </a:cubicBezTo>
                  <a:cubicBezTo>
                    <a:pt x="148" y="59"/>
                    <a:pt x="148" y="59"/>
                    <a:pt x="148" y="59"/>
                  </a:cubicBezTo>
                  <a:cubicBezTo>
                    <a:pt x="144" y="54"/>
                    <a:pt x="144" y="54"/>
                    <a:pt x="144" y="54"/>
                  </a:cubicBezTo>
                  <a:cubicBezTo>
                    <a:pt x="139" y="50"/>
                    <a:pt x="139" y="50"/>
                    <a:pt x="139" y="50"/>
                  </a:cubicBezTo>
                  <a:cubicBezTo>
                    <a:pt x="137" y="49"/>
                    <a:pt x="137" y="49"/>
                    <a:pt x="137" y="49"/>
                  </a:cubicBezTo>
                  <a:cubicBezTo>
                    <a:pt x="145" y="40"/>
                    <a:pt x="145" y="40"/>
                    <a:pt x="145" y="40"/>
                  </a:cubicBezTo>
                  <a:cubicBezTo>
                    <a:pt x="146" y="35"/>
                    <a:pt x="146" y="35"/>
                    <a:pt x="146" y="35"/>
                  </a:cubicBezTo>
                  <a:cubicBezTo>
                    <a:pt x="138" y="25"/>
                    <a:pt x="138" y="25"/>
                    <a:pt x="138" y="25"/>
                  </a:cubicBezTo>
                  <a:cubicBezTo>
                    <a:pt x="138" y="25"/>
                    <a:pt x="138" y="25"/>
                    <a:pt x="138" y="25"/>
                  </a:cubicBezTo>
                  <a:cubicBezTo>
                    <a:pt x="138" y="24"/>
                    <a:pt x="138" y="24"/>
                    <a:pt x="138" y="24"/>
                  </a:cubicBezTo>
                  <a:cubicBezTo>
                    <a:pt x="134" y="16"/>
                    <a:pt x="134" y="16"/>
                    <a:pt x="134" y="16"/>
                  </a:cubicBezTo>
                  <a:cubicBezTo>
                    <a:pt x="134" y="16"/>
                    <a:pt x="134" y="16"/>
                    <a:pt x="134" y="16"/>
                  </a:cubicBezTo>
                  <a:cubicBezTo>
                    <a:pt x="134" y="16"/>
                    <a:pt x="134" y="16"/>
                    <a:pt x="134" y="16"/>
                  </a:cubicBezTo>
                  <a:cubicBezTo>
                    <a:pt x="133" y="12"/>
                    <a:pt x="133" y="12"/>
                    <a:pt x="133" y="12"/>
                  </a:cubicBezTo>
                  <a:cubicBezTo>
                    <a:pt x="128" y="8"/>
                    <a:pt x="128" y="8"/>
                    <a:pt x="128" y="8"/>
                  </a:cubicBezTo>
                  <a:cubicBezTo>
                    <a:pt x="128" y="8"/>
                    <a:pt x="128" y="8"/>
                    <a:pt x="128" y="8"/>
                  </a:cubicBezTo>
                  <a:cubicBezTo>
                    <a:pt x="128" y="8"/>
                    <a:pt x="128" y="8"/>
                    <a:pt x="128" y="8"/>
                  </a:cubicBezTo>
                  <a:cubicBezTo>
                    <a:pt x="128" y="8"/>
                    <a:pt x="128" y="8"/>
                    <a:pt x="128" y="8"/>
                  </a:cubicBezTo>
                  <a:cubicBezTo>
                    <a:pt x="123" y="2"/>
                    <a:pt x="123" y="2"/>
                    <a:pt x="123" y="2"/>
                  </a:cubicBezTo>
                  <a:cubicBezTo>
                    <a:pt x="115" y="0"/>
                    <a:pt x="115" y="0"/>
                    <a:pt x="115" y="0"/>
                  </a:cubicBezTo>
                  <a:cubicBezTo>
                    <a:pt x="107" y="3"/>
                    <a:pt x="107" y="3"/>
                    <a:pt x="107" y="3"/>
                  </a:cubicBezTo>
                  <a:cubicBezTo>
                    <a:pt x="106" y="4"/>
                    <a:pt x="106" y="4"/>
                    <a:pt x="106" y="4"/>
                  </a:cubicBezTo>
                  <a:cubicBezTo>
                    <a:pt x="105" y="16"/>
                    <a:pt x="105" y="16"/>
                    <a:pt x="105" y="16"/>
                  </a:cubicBezTo>
                  <a:cubicBezTo>
                    <a:pt x="105" y="28"/>
                    <a:pt x="105" y="28"/>
                    <a:pt x="105" y="28"/>
                  </a:cubicBezTo>
                  <a:cubicBezTo>
                    <a:pt x="104" y="28"/>
                    <a:pt x="104" y="28"/>
                    <a:pt x="104" y="28"/>
                  </a:cubicBezTo>
                  <a:cubicBezTo>
                    <a:pt x="96" y="31"/>
                    <a:pt x="96" y="31"/>
                    <a:pt x="96" y="31"/>
                  </a:cubicBezTo>
                  <a:cubicBezTo>
                    <a:pt x="96" y="31"/>
                    <a:pt x="96" y="31"/>
                    <a:pt x="96" y="31"/>
                  </a:cubicBezTo>
                  <a:cubicBezTo>
                    <a:pt x="96" y="32"/>
                    <a:pt x="96" y="32"/>
                    <a:pt x="96" y="32"/>
                  </a:cubicBezTo>
                  <a:cubicBezTo>
                    <a:pt x="96" y="32"/>
                    <a:pt x="96" y="32"/>
                    <a:pt x="96" y="32"/>
                  </a:cubicBezTo>
                  <a:cubicBezTo>
                    <a:pt x="89" y="32"/>
                    <a:pt x="89" y="32"/>
                    <a:pt x="89" y="32"/>
                  </a:cubicBezTo>
                  <a:cubicBezTo>
                    <a:pt x="85" y="34"/>
                    <a:pt x="81" y="36"/>
                    <a:pt x="77" y="38"/>
                  </a:cubicBezTo>
                  <a:cubicBezTo>
                    <a:pt x="76" y="38"/>
                    <a:pt x="76" y="38"/>
                    <a:pt x="76" y="38"/>
                  </a:cubicBezTo>
                  <a:cubicBezTo>
                    <a:pt x="76" y="38"/>
                    <a:pt x="76" y="38"/>
                    <a:pt x="76" y="38"/>
                  </a:cubicBezTo>
                  <a:cubicBezTo>
                    <a:pt x="76" y="38"/>
                    <a:pt x="76" y="38"/>
                    <a:pt x="76" y="38"/>
                  </a:cubicBezTo>
                  <a:cubicBezTo>
                    <a:pt x="62" y="35"/>
                    <a:pt x="62" y="35"/>
                    <a:pt x="62" y="35"/>
                  </a:cubicBezTo>
                  <a:cubicBezTo>
                    <a:pt x="57" y="41"/>
                    <a:pt x="57" y="41"/>
                    <a:pt x="57" y="41"/>
                  </a:cubicBezTo>
                  <a:cubicBezTo>
                    <a:pt x="55" y="42"/>
                    <a:pt x="53" y="44"/>
                    <a:pt x="49" y="45"/>
                  </a:cubicBezTo>
                  <a:cubicBezTo>
                    <a:pt x="41" y="52"/>
                    <a:pt x="41" y="52"/>
                    <a:pt x="41" y="52"/>
                  </a:cubicBezTo>
                  <a:cubicBezTo>
                    <a:pt x="36" y="58"/>
                    <a:pt x="36" y="58"/>
                    <a:pt x="36" y="58"/>
                  </a:cubicBezTo>
                  <a:cubicBezTo>
                    <a:pt x="36" y="59"/>
                    <a:pt x="36" y="59"/>
                    <a:pt x="36" y="59"/>
                  </a:cubicBezTo>
                  <a:cubicBezTo>
                    <a:pt x="36" y="59"/>
                    <a:pt x="36" y="59"/>
                    <a:pt x="36" y="59"/>
                  </a:cubicBezTo>
                  <a:cubicBezTo>
                    <a:pt x="33" y="63"/>
                    <a:pt x="31" y="66"/>
                    <a:pt x="30" y="67"/>
                  </a:cubicBezTo>
                  <a:cubicBezTo>
                    <a:pt x="25" y="73"/>
                    <a:pt x="25" y="73"/>
                    <a:pt x="25" y="73"/>
                  </a:cubicBezTo>
                  <a:cubicBezTo>
                    <a:pt x="25" y="73"/>
                    <a:pt x="25" y="73"/>
                    <a:pt x="25" y="73"/>
                  </a:cubicBezTo>
                  <a:cubicBezTo>
                    <a:pt x="25" y="74"/>
                    <a:pt x="25" y="74"/>
                    <a:pt x="25" y="74"/>
                  </a:cubicBezTo>
                  <a:cubicBezTo>
                    <a:pt x="22" y="76"/>
                    <a:pt x="22" y="76"/>
                    <a:pt x="22" y="76"/>
                  </a:cubicBezTo>
                  <a:cubicBezTo>
                    <a:pt x="20" y="76"/>
                    <a:pt x="18" y="77"/>
                    <a:pt x="16" y="77"/>
                  </a:cubicBezTo>
                  <a:cubicBezTo>
                    <a:pt x="6" y="76"/>
                    <a:pt x="6" y="76"/>
                    <a:pt x="6" y="76"/>
                  </a:cubicBezTo>
                  <a:cubicBezTo>
                    <a:pt x="4" y="80"/>
                    <a:pt x="4" y="80"/>
                    <a:pt x="4" y="80"/>
                  </a:cubicBezTo>
                  <a:cubicBezTo>
                    <a:pt x="0" y="86"/>
                    <a:pt x="0" y="86"/>
                    <a:pt x="0" y="86"/>
                  </a:cubicBezTo>
                  <a:cubicBezTo>
                    <a:pt x="2" y="92"/>
                    <a:pt x="2" y="92"/>
                    <a:pt x="2" y="92"/>
                  </a:cubicBezTo>
                  <a:cubicBezTo>
                    <a:pt x="1" y="108"/>
                    <a:pt x="1" y="108"/>
                    <a:pt x="1" y="108"/>
                  </a:cubicBezTo>
                  <a:cubicBezTo>
                    <a:pt x="4" y="113"/>
                    <a:pt x="4" y="113"/>
                    <a:pt x="4" y="113"/>
                  </a:cubicBezTo>
                  <a:cubicBezTo>
                    <a:pt x="4" y="113"/>
                    <a:pt x="4" y="113"/>
                    <a:pt x="4" y="113"/>
                  </a:cubicBezTo>
                  <a:cubicBezTo>
                    <a:pt x="5" y="117"/>
                    <a:pt x="5" y="117"/>
                    <a:pt x="5" y="117"/>
                  </a:cubicBezTo>
                  <a:cubicBezTo>
                    <a:pt x="11" y="117"/>
                    <a:pt x="11" y="117"/>
                    <a:pt x="11" y="117"/>
                  </a:cubicBezTo>
                  <a:cubicBezTo>
                    <a:pt x="20" y="119"/>
                    <a:pt x="20" y="119"/>
                    <a:pt x="20" y="119"/>
                  </a:cubicBezTo>
                  <a:cubicBezTo>
                    <a:pt x="33" y="120"/>
                    <a:pt x="33" y="120"/>
                    <a:pt x="33" y="120"/>
                  </a:cubicBezTo>
                  <a:cubicBezTo>
                    <a:pt x="38" y="119"/>
                    <a:pt x="38" y="119"/>
                    <a:pt x="38" y="119"/>
                  </a:cubicBezTo>
                  <a:cubicBezTo>
                    <a:pt x="39" y="119"/>
                    <a:pt x="39" y="119"/>
                    <a:pt x="39" y="119"/>
                  </a:cubicBezTo>
                  <a:cubicBezTo>
                    <a:pt x="39" y="119"/>
                    <a:pt x="39" y="119"/>
                    <a:pt x="39" y="119"/>
                  </a:cubicBezTo>
                  <a:cubicBezTo>
                    <a:pt x="50" y="123"/>
                    <a:pt x="50" y="123"/>
                    <a:pt x="50" y="123"/>
                  </a:cubicBezTo>
                  <a:cubicBezTo>
                    <a:pt x="50" y="123"/>
                    <a:pt x="50" y="123"/>
                    <a:pt x="50" y="123"/>
                  </a:cubicBezTo>
                  <a:cubicBezTo>
                    <a:pt x="51" y="123"/>
                    <a:pt x="51" y="123"/>
                    <a:pt x="51" y="123"/>
                  </a:cubicBezTo>
                  <a:cubicBezTo>
                    <a:pt x="56" y="127"/>
                    <a:pt x="56" y="127"/>
                    <a:pt x="56" y="127"/>
                  </a:cubicBezTo>
                  <a:cubicBezTo>
                    <a:pt x="68" y="132"/>
                    <a:pt x="68" y="132"/>
                    <a:pt x="68" y="132"/>
                  </a:cubicBezTo>
                  <a:cubicBezTo>
                    <a:pt x="69" y="132"/>
                    <a:pt x="69" y="132"/>
                    <a:pt x="69" y="132"/>
                  </a:cubicBezTo>
                  <a:cubicBezTo>
                    <a:pt x="77" y="136"/>
                    <a:pt x="77" y="136"/>
                    <a:pt x="77" y="136"/>
                  </a:cubicBezTo>
                  <a:cubicBezTo>
                    <a:pt x="96" y="154"/>
                    <a:pt x="96" y="154"/>
                    <a:pt x="96" y="154"/>
                  </a:cubicBezTo>
                  <a:cubicBezTo>
                    <a:pt x="105" y="158"/>
                    <a:pt x="105" y="158"/>
                    <a:pt x="105" y="158"/>
                  </a:cubicBezTo>
                  <a:cubicBezTo>
                    <a:pt x="109" y="157"/>
                    <a:pt x="109" y="157"/>
                    <a:pt x="109" y="157"/>
                  </a:cubicBezTo>
                  <a:cubicBezTo>
                    <a:pt x="112" y="150"/>
                    <a:pt x="112" y="150"/>
                    <a:pt x="112" y="150"/>
                  </a:cubicBezTo>
                  <a:cubicBezTo>
                    <a:pt x="110" y="139"/>
                    <a:pt x="110" y="139"/>
                    <a:pt x="110" y="139"/>
                  </a:cubicBezTo>
                  <a:cubicBezTo>
                    <a:pt x="110" y="136"/>
                    <a:pt x="113" y="134"/>
                    <a:pt x="117" y="132"/>
                  </a:cubicBezTo>
                  <a:cubicBezTo>
                    <a:pt x="118" y="132"/>
                    <a:pt x="118" y="132"/>
                    <a:pt x="118" y="132"/>
                  </a:cubicBezTo>
                  <a:cubicBezTo>
                    <a:pt x="143" y="146"/>
                    <a:pt x="143" y="146"/>
                    <a:pt x="143" y="146"/>
                  </a:cubicBezTo>
                  <a:cubicBezTo>
                    <a:pt x="145" y="145"/>
                    <a:pt x="145" y="145"/>
                    <a:pt x="145" y="145"/>
                  </a:cubicBezTo>
                  <a:cubicBezTo>
                    <a:pt x="151" y="142"/>
                    <a:pt x="151" y="142"/>
                    <a:pt x="151" y="142"/>
                  </a:cubicBezTo>
                  <a:cubicBezTo>
                    <a:pt x="152" y="142"/>
                    <a:pt x="152" y="142"/>
                    <a:pt x="152" y="142"/>
                  </a:cubicBezTo>
                  <a:cubicBezTo>
                    <a:pt x="155" y="142"/>
                    <a:pt x="155" y="142"/>
                    <a:pt x="155" y="142"/>
                  </a:cubicBezTo>
                  <a:cubicBezTo>
                    <a:pt x="160" y="138"/>
                    <a:pt x="160" y="138"/>
                    <a:pt x="160" y="138"/>
                  </a:cubicBezTo>
                  <a:cubicBezTo>
                    <a:pt x="161" y="138"/>
                    <a:pt x="161" y="138"/>
                    <a:pt x="161" y="138"/>
                  </a:cubicBezTo>
                  <a:cubicBezTo>
                    <a:pt x="162" y="139"/>
                    <a:pt x="162" y="139"/>
                    <a:pt x="162" y="139"/>
                  </a:cubicBezTo>
                  <a:cubicBezTo>
                    <a:pt x="176" y="149"/>
                    <a:pt x="176" y="149"/>
                    <a:pt x="176" y="149"/>
                  </a:cubicBezTo>
                  <a:cubicBezTo>
                    <a:pt x="177" y="149"/>
                    <a:pt x="177" y="149"/>
                    <a:pt x="177" y="149"/>
                  </a:cubicBezTo>
                  <a:cubicBezTo>
                    <a:pt x="186" y="157"/>
                    <a:pt x="186" y="157"/>
                    <a:pt x="186" y="157"/>
                  </a:cubicBezTo>
                  <a:cubicBezTo>
                    <a:pt x="188" y="158"/>
                    <a:pt x="191" y="161"/>
                    <a:pt x="194" y="165"/>
                  </a:cubicBezTo>
                  <a:cubicBezTo>
                    <a:pt x="199" y="170"/>
                    <a:pt x="199" y="170"/>
                    <a:pt x="199" y="170"/>
                  </a:cubicBezTo>
                  <a:cubicBezTo>
                    <a:pt x="202" y="170"/>
                    <a:pt x="202" y="170"/>
                    <a:pt x="202" y="170"/>
                  </a:cubicBezTo>
                  <a:cubicBezTo>
                    <a:pt x="206" y="162"/>
                    <a:pt x="206" y="162"/>
                    <a:pt x="206" y="162"/>
                  </a:cubicBezTo>
                  <a:cubicBezTo>
                    <a:pt x="215" y="168"/>
                    <a:pt x="215" y="168"/>
                    <a:pt x="215" y="168"/>
                  </a:cubicBezTo>
                  <a:cubicBezTo>
                    <a:pt x="215" y="168"/>
                    <a:pt x="215" y="168"/>
                    <a:pt x="215" y="168"/>
                  </a:cubicBezTo>
                  <a:cubicBezTo>
                    <a:pt x="215" y="168"/>
                    <a:pt x="215" y="168"/>
                    <a:pt x="215" y="168"/>
                  </a:cubicBezTo>
                  <a:cubicBezTo>
                    <a:pt x="215" y="168"/>
                    <a:pt x="215" y="168"/>
                    <a:pt x="215" y="168"/>
                  </a:cubicBezTo>
                  <a:cubicBezTo>
                    <a:pt x="222" y="176"/>
                    <a:pt x="222" y="176"/>
                    <a:pt x="222" y="176"/>
                  </a:cubicBezTo>
                  <a:cubicBezTo>
                    <a:pt x="240" y="190"/>
                    <a:pt x="240" y="190"/>
                    <a:pt x="240" y="190"/>
                  </a:cubicBezTo>
                  <a:cubicBezTo>
                    <a:pt x="240" y="190"/>
                    <a:pt x="240" y="190"/>
                    <a:pt x="240" y="190"/>
                  </a:cubicBezTo>
                  <a:cubicBezTo>
                    <a:pt x="245" y="196"/>
                    <a:pt x="245" y="196"/>
                    <a:pt x="245" y="196"/>
                  </a:cubicBezTo>
                  <a:cubicBezTo>
                    <a:pt x="261" y="192"/>
                    <a:pt x="261" y="192"/>
                    <a:pt x="261" y="192"/>
                  </a:cubicBezTo>
                  <a:cubicBezTo>
                    <a:pt x="262" y="203"/>
                    <a:pt x="262" y="203"/>
                    <a:pt x="262" y="203"/>
                  </a:cubicBezTo>
                  <a:cubicBezTo>
                    <a:pt x="269" y="210"/>
                    <a:pt x="269" y="210"/>
                    <a:pt x="269" y="210"/>
                  </a:cubicBezTo>
                  <a:cubicBezTo>
                    <a:pt x="269" y="210"/>
                    <a:pt x="269" y="210"/>
                    <a:pt x="269" y="210"/>
                  </a:cubicBezTo>
                  <a:cubicBezTo>
                    <a:pt x="269" y="210"/>
                    <a:pt x="269" y="210"/>
                    <a:pt x="269" y="210"/>
                  </a:cubicBezTo>
                  <a:cubicBezTo>
                    <a:pt x="274" y="219"/>
                    <a:pt x="274" y="219"/>
                    <a:pt x="274" y="219"/>
                  </a:cubicBezTo>
                  <a:cubicBezTo>
                    <a:pt x="274" y="219"/>
                    <a:pt x="274" y="219"/>
                    <a:pt x="274" y="219"/>
                  </a:cubicBezTo>
                  <a:cubicBezTo>
                    <a:pt x="274" y="220"/>
                    <a:pt x="274" y="220"/>
                    <a:pt x="274" y="220"/>
                  </a:cubicBezTo>
                  <a:cubicBezTo>
                    <a:pt x="274" y="220"/>
                    <a:pt x="274" y="220"/>
                    <a:pt x="274" y="220"/>
                  </a:cubicBezTo>
                  <a:cubicBezTo>
                    <a:pt x="280" y="248"/>
                    <a:pt x="280" y="248"/>
                    <a:pt x="280" y="248"/>
                  </a:cubicBezTo>
                  <a:cubicBezTo>
                    <a:pt x="286" y="259"/>
                    <a:pt x="286" y="259"/>
                    <a:pt x="286" y="259"/>
                  </a:cubicBezTo>
                  <a:cubicBezTo>
                    <a:pt x="278" y="279"/>
                    <a:pt x="278" y="279"/>
                    <a:pt x="278" y="279"/>
                  </a:cubicBezTo>
                  <a:cubicBezTo>
                    <a:pt x="278" y="280"/>
                    <a:pt x="278" y="280"/>
                    <a:pt x="278" y="280"/>
                  </a:cubicBezTo>
                  <a:cubicBezTo>
                    <a:pt x="271" y="282"/>
                    <a:pt x="271" y="282"/>
                    <a:pt x="271" y="282"/>
                  </a:cubicBezTo>
                  <a:cubicBezTo>
                    <a:pt x="271" y="288"/>
                    <a:pt x="271" y="288"/>
                    <a:pt x="271" y="288"/>
                  </a:cubicBezTo>
                  <a:cubicBezTo>
                    <a:pt x="271" y="288"/>
                    <a:pt x="271" y="288"/>
                    <a:pt x="271" y="288"/>
                  </a:cubicBezTo>
                  <a:cubicBezTo>
                    <a:pt x="264" y="300"/>
                    <a:pt x="264" y="300"/>
                    <a:pt x="264" y="300"/>
                  </a:cubicBezTo>
                  <a:cubicBezTo>
                    <a:pt x="263" y="300"/>
                    <a:pt x="263" y="300"/>
                    <a:pt x="263" y="300"/>
                  </a:cubicBezTo>
                  <a:cubicBezTo>
                    <a:pt x="254" y="300"/>
                    <a:pt x="254" y="300"/>
                    <a:pt x="254" y="300"/>
                  </a:cubicBezTo>
                  <a:cubicBezTo>
                    <a:pt x="244" y="308"/>
                    <a:pt x="244" y="308"/>
                    <a:pt x="244" y="308"/>
                  </a:cubicBezTo>
                  <a:cubicBezTo>
                    <a:pt x="245" y="310"/>
                    <a:pt x="247" y="310"/>
                    <a:pt x="250" y="312"/>
                  </a:cubicBezTo>
                  <a:cubicBezTo>
                    <a:pt x="254" y="313"/>
                    <a:pt x="254" y="316"/>
                    <a:pt x="252" y="322"/>
                  </a:cubicBezTo>
                  <a:cubicBezTo>
                    <a:pt x="252" y="322"/>
                    <a:pt x="252" y="322"/>
                    <a:pt x="252" y="322"/>
                  </a:cubicBezTo>
                  <a:cubicBezTo>
                    <a:pt x="245" y="329"/>
                    <a:pt x="245" y="329"/>
                    <a:pt x="245" y="329"/>
                  </a:cubicBezTo>
                  <a:cubicBezTo>
                    <a:pt x="245" y="329"/>
                    <a:pt x="245" y="329"/>
                    <a:pt x="245" y="329"/>
                  </a:cubicBezTo>
                  <a:cubicBezTo>
                    <a:pt x="245" y="330"/>
                    <a:pt x="245" y="330"/>
                    <a:pt x="245" y="330"/>
                  </a:cubicBezTo>
                  <a:cubicBezTo>
                    <a:pt x="244" y="330"/>
                    <a:pt x="244" y="330"/>
                    <a:pt x="244" y="330"/>
                  </a:cubicBezTo>
                  <a:cubicBezTo>
                    <a:pt x="244" y="330"/>
                    <a:pt x="244" y="330"/>
                    <a:pt x="244" y="330"/>
                  </a:cubicBezTo>
                  <a:cubicBezTo>
                    <a:pt x="225" y="327"/>
                    <a:pt x="225" y="327"/>
                    <a:pt x="225" y="327"/>
                  </a:cubicBezTo>
                  <a:cubicBezTo>
                    <a:pt x="224" y="334"/>
                    <a:pt x="224" y="334"/>
                    <a:pt x="224" y="334"/>
                  </a:cubicBezTo>
                  <a:cubicBezTo>
                    <a:pt x="226" y="348"/>
                    <a:pt x="226" y="348"/>
                    <a:pt x="226" y="348"/>
                  </a:cubicBezTo>
                  <a:cubicBezTo>
                    <a:pt x="242" y="355"/>
                    <a:pt x="242" y="355"/>
                    <a:pt x="242" y="355"/>
                  </a:cubicBezTo>
                  <a:cubicBezTo>
                    <a:pt x="242" y="356"/>
                    <a:pt x="242" y="356"/>
                    <a:pt x="242" y="356"/>
                  </a:cubicBezTo>
                  <a:cubicBezTo>
                    <a:pt x="242" y="356"/>
                    <a:pt x="242" y="356"/>
                    <a:pt x="242" y="356"/>
                  </a:cubicBezTo>
                  <a:cubicBezTo>
                    <a:pt x="248" y="354"/>
                    <a:pt x="248" y="354"/>
                    <a:pt x="248" y="354"/>
                  </a:cubicBezTo>
                  <a:cubicBezTo>
                    <a:pt x="249" y="353"/>
                    <a:pt x="249" y="353"/>
                    <a:pt x="249" y="353"/>
                  </a:cubicBezTo>
                  <a:cubicBezTo>
                    <a:pt x="249" y="353"/>
                    <a:pt x="249" y="353"/>
                    <a:pt x="249" y="353"/>
                  </a:cubicBezTo>
                  <a:cubicBezTo>
                    <a:pt x="250" y="354"/>
                    <a:pt x="250" y="354"/>
                    <a:pt x="250" y="354"/>
                  </a:cubicBezTo>
                  <a:cubicBezTo>
                    <a:pt x="250" y="354"/>
                    <a:pt x="250" y="354"/>
                    <a:pt x="250" y="354"/>
                  </a:cubicBezTo>
                  <a:cubicBezTo>
                    <a:pt x="255" y="356"/>
                    <a:pt x="255" y="356"/>
                    <a:pt x="255" y="356"/>
                  </a:cubicBezTo>
                  <a:cubicBezTo>
                    <a:pt x="261" y="356"/>
                    <a:pt x="261" y="356"/>
                    <a:pt x="261" y="356"/>
                  </a:cubicBezTo>
                  <a:cubicBezTo>
                    <a:pt x="264" y="356"/>
                    <a:pt x="264" y="356"/>
                    <a:pt x="264" y="356"/>
                  </a:cubicBezTo>
                  <a:cubicBezTo>
                    <a:pt x="261" y="348"/>
                    <a:pt x="261" y="348"/>
                    <a:pt x="261" y="348"/>
                  </a:cubicBezTo>
                  <a:cubicBezTo>
                    <a:pt x="261" y="348"/>
                    <a:pt x="261" y="348"/>
                    <a:pt x="261" y="348"/>
                  </a:cubicBezTo>
                  <a:cubicBezTo>
                    <a:pt x="261" y="348"/>
                    <a:pt x="261" y="348"/>
                    <a:pt x="261" y="348"/>
                  </a:cubicBezTo>
                  <a:cubicBezTo>
                    <a:pt x="260" y="340"/>
                    <a:pt x="260" y="340"/>
                    <a:pt x="260" y="340"/>
                  </a:cubicBezTo>
                  <a:cubicBezTo>
                    <a:pt x="260" y="340"/>
                    <a:pt x="260" y="340"/>
                    <a:pt x="260" y="340"/>
                  </a:cubicBezTo>
                  <a:cubicBezTo>
                    <a:pt x="260" y="339"/>
                    <a:pt x="260" y="339"/>
                    <a:pt x="260" y="339"/>
                  </a:cubicBezTo>
                  <a:cubicBezTo>
                    <a:pt x="260" y="338"/>
                    <a:pt x="260" y="338"/>
                    <a:pt x="260" y="338"/>
                  </a:cubicBezTo>
                  <a:cubicBezTo>
                    <a:pt x="260" y="338"/>
                    <a:pt x="260" y="338"/>
                    <a:pt x="260" y="338"/>
                  </a:cubicBezTo>
                  <a:cubicBezTo>
                    <a:pt x="263" y="335"/>
                    <a:pt x="263" y="335"/>
                    <a:pt x="263" y="335"/>
                  </a:cubicBezTo>
                  <a:cubicBezTo>
                    <a:pt x="263" y="334"/>
                    <a:pt x="263" y="334"/>
                    <a:pt x="263" y="334"/>
                  </a:cubicBezTo>
                  <a:cubicBezTo>
                    <a:pt x="263" y="334"/>
                    <a:pt x="263" y="334"/>
                    <a:pt x="263" y="334"/>
                  </a:cubicBezTo>
                  <a:cubicBezTo>
                    <a:pt x="264" y="334"/>
                    <a:pt x="264" y="334"/>
                    <a:pt x="264" y="334"/>
                  </a:cubicBezTo>
                  <a:cubicBezTo>
                    <a:pt x="268" y="328"/>
                    <a:pt x="268" y="328"/>
                    <a:pt x="268" y="328"/>
                  </a:cubicBezTo>
                  <a:cubicBezTo>
                    <a:pt x="269" y="328"/>
                    <a:pt x="269" y="328"/>
                    <a:pt x="269" y="328"/>
                  </a:cubicBezTo>
                  <a:cubicBezTo>
                    <a:pt x="276" y="322"/>
                    <a:pt x="276" y="322"/>
                    <a:pt x="276" y="322"/>
                  </a:cubicBezTo>
                  <a:cubicBezTo>
                    <a:pt x="276" y="322"/>
                    <a:pt x="276" y="322"/>
                    <a:pt x="276" y="322"/>
                  </a:cubicBezTo>
                  <a:cubicBezTo>
                    <a:pt x="276" y="322"/>
                    <a:pt x="276" y="322"/>
                    <a:pt x="276" y="322"/>
                  </a:cubicBezTo>
                  <a:cubicBezTo>
                    <a:pt x="277" y="322"/>
                    <a:pt x="277" y="322"/>
                    <a:pt x="277" y="322"/>
                  </a:cubicBezTo>
                  <a:cubicBezTo>
                    <a:pt x="277" y="322"/>
                    <a:pt x="277" y="322"/>
                    <a:pt x="277" y="322"/>
                  </a:cubicBezTo>
                  <a:cubicBezTo>
                    <a:pt x="285" y="320"/>
                    <a:pt x="285" y="320"/>
                    <a:pt x="285" y="320"/>
                  </a:cubicBezTo>
                  <a:cubicBezTo>
                    <a:pt x="285" y="323"/>
                    <a:pt x="285" y="323"/>
                    <a:pt x="285" y="323"/>
                  </a:cubicBezTo>
                  <a:cubicBezTo>
                    <a:pt x="285" y="326"/>
                    <a:pt x="286" y="328"/>
                    <a:pt x="286" y="329"/>
                  </a:cubicBezTo>
                  <a:cubicBezTo>
                    <a:pt x="288" y="332"/>
                    <a:pt x="288" y="332"/>
                    <a:pt x="288" y="332"/>
                  </a:cubicBezTo>
                  <a:cubicBezTo>
                    <a:pt x="290" y="338"/>
                    <a:pt x="290" y="338"/>
                    <a:pt x="290" y="338"/>
                  </a:cubicBezTo>
                  <a:cubicBezTo>
                    <a:pt x="298" y="342"/>
                    <a:pt x="298" y="342"/>
                    <a:pt x="298" y="342"/>
                  </a:cubicBezTo>
                  <a:cubicBezTo>
                    <a:pt x="320" y="344"/>
                    <a:pt x="320" y="344"/>
                    <a:pt x="320" y="344"/>
                  </a:cubicBezTo>
                  <a:cubicBezTo>
                    <a:pt x="321" y="344"/>
                    <a:pt x="321" y="344"/>
                    <a:pt x="321" y="344"/>
                  </a:cubicBezTo>
                  <a:cubicBezTo>
                    <a:pt x="322" y="344"/>
                    <a:pt x="322" y="344"/>
                    <a:pt x="322" y="344"/>
                  </a:cubicBezTo>
                  <a:cubicBezTo>
                    <a:pt x="322" y="345"/>
                    <a:pt x="322" y="345"/>
                    <a:pt x="322" y="345"/>
                  </a:cubicBezTo>
                  <a:cubicBezTo>
                    <a:pt x="322" y="346"/>
                    <a:pt x="322" y="346"/>
                    <a:pt x="322" y="346"/>
                  </a:cubicBezTo>
                  <a:cubicBezTo>
                    <a:pt x="321" y="353"/>
                    <a:pt x="321" y="353"/>
                    <a:pt x="321" y="353"/>
                  </a:cubicBezTo>
                  <a:cubicBezTo>
                    <a:pt x="328" y="360"/>
                    <a:pt x="328" y="360"/>
                    <a:pt x="328" y="360"/>
                  </a:cubicBezTo>
                  <a:cubicBezTo>
                    <a:pt x="333" y="362"/>
                    <a:pt x="333" y="362"/>
                    <a:pt x="333" y="362"/>
                  </a:cubicBezTo>
                  <a:cubicBezTo>
                    <a:pt x="333" y="362"/>
                    <a:pt x="333" y="362"/>
                    <a:pt x="333" y="362"/>
                  </a:cubicBezTo>
                  <a:cubicBezTo>
                    <a:pt x="333" y="363"/>
                    <a:pt x="333" y="363"/>
                    <a:pt x="333" y="363"/>
                  </a:cubicBezTo>
                  <a:cubicBezTo>
                    <a:pt x="334" y="364"/>
                    <a:pt x="334" y="364"/>
                    <a:pt x="334" y="364"/>
                  </a:cubicBezTo>
                  <a:cubicBezTo>
                    <a:pt x="334" y="366"/>
                    <a:pt x="334" y="366"/>
                    <a:pt x="334" y="366"/>
                  </a:cubicBezTo>
                  <a:cubicBezTo>
                    <a:pt x="334" y="370"/>
                    <a:pt x="334" y="370"/>
                    <a:pt x="334" y="370"/>
                  </a:cubicBezTo>
                  <a:cubicBezTo>
                    <a:pt x="332" y="378"/>
                    <a:pt x="332" y="378"/>
                    <a:pt x="332" y="378"/>
                  </a:cubicBezTo>
                  <a:cubicBezTo>
                    <a:pt x="335" y="380"/>
                    <a:pt x="335" y="380"/>
                    <a:pt x="335" y="380"/>
                  </a:cubicBezTo>
                  <a:cubicBezTo>
                    <a:pt x="338" y="380"/>
                    <a:pt x="341" y="380"/>
                    <a:pt x="343" y="382"/>
                  </a:cubicBezTo>
                  <a:cubicBezTo>
                    <a:pt x="353" y="386"/>
                    <a:pt x="353" y="386"/>
                    <a:pt x="353" y="386"/>
                  </a:cubicBezTo>
                  <a:cubicBezTo>
                    <a:pt x="358" y="382"/>
                    <a:pt x="358" y="382"/>
                    <a:pt x="358" y="382"/>
                  </a:cubicBezTo>
                  <a:cubicBezTo>
                    <a:pt x="364" y="376"/>
                    <a:pt x="364" y="376"/>
                    <a:pt x="364" y="376"/>
                  </a:cubicBezTo>
                  <a:cubicBezTo>
                    <a:pt x="365" y="373"/>
                    <a:pt x="365" y="373"/>
                    <a:pt x="365" y="373"/>
                  </a:cubicBezTo>
                  <a:cubicBezTo>
                    <a:pt x="365" y="372"/>
                    <a:pt x="365" y="372"/>
                    <a:pt x="365" y="372"/>
                  </a:cubicBezTo>
                  <a:cubicBezTo>
                    <a:pt x="366" y="372"/>
                    <a:pt x="366" y="372"/>
                    <a:pt x="366" y="372"/>
                  </a:cubicBezTo>
                  <a:cubicBezTo>
                    <a:pt x="367" y="371"/>
                    <a:pt x="367" y="371"/>
                    <a:pt x="367" y="371"/>
                  </a:cubicBezTo>
                  <a:cubicBezTo>
                    <a:pt x="367" y="370"/>
                    <a:pt x="367" y="370"/>
                    <a:pt x="367" y="370"/>
                  </a:cubicBezTo>
                  <a:cubicBezTo>
                    <a:pt x="365" y="362"/>
                    <a:pt x="365" y="362"/>
                    <a:pt x="365" y="362"/>
                  </a:cubicBezTo>
                  <a:cubicBezTo>
                    <a:pt x="364" y="357"/>
                    <a:pt x="364" y="357"/>
                    <a:pt x="364" y="357"/>
                  </a:cubicBezTo>
                  <a:cubicBezTo>
                    <a:pt x="364" y="357"/>
                    <a:pt x="364" y="357"/>
                    <a:pt x="364" y="357"/>
                  </a:cubicBezTo>
                  <a:cubicBezTo>
                    <a:pt x="364" y="356"/>
                    <a:pt x="364" y="356"/>
                    <a:pt x="364" y="356"/>
                  </a:cubicBezTo>
                  <a:cubicBezTo>
                    <a:pt x="364" y="356"/>
                    <a:pt x="364" y="356"/>
                    <a:pt x="364" y="356"/>
                  </a:cubicBezTo>
                  <a:cubicBezTo>
                    <a:pt x="364" y="356"/>
                    <a:pt x="364" y="356"/>
                    <a:pt x="364" y="356"/>
                  </a:cubicBezTo>
                  <a:cubicBezTo>
                    <a:pt x="367" y="350"/>
                    <a:pt x="367" y="350"/>
                    <a:pt x="367" y="350"/>
                  </a:cubicBezTo>
                  <a:cubicBezTo>
                    <a:pt x="368" y="350"/>
                    <a:pt x="368" y="350"/>
                    <a:pt x="368" y="350"/>
                  </a:cubicBezTo>
                  <a:cubicBezTo>
                    <a:pt x="368" y="350"/>
                    <a:pt x="368" y="350"/>
                    <a:pt x="368" y="350"/>
                  </a:cubicBezTo>
                  <a:cubicBezTo>
                    <a:pt x="374" y="346"/>
                    <a:pt x="374" y="346"/>
                    <a:pt x="374" y="346"/>
                  </a:cubicBezTo>
                  <a:cubicBezTo>
                    <a:pt x="375" y="346"/>
                    <a:pt x="375" y="346"/>
                    <a:pt x="375" y="346"/>
                  </a:cubicBezTo>
                  <a:cubicBezTo>
                    <a:pt x="388" y="346"/>
                    <a:pt x="388" y="346"/>
                    <a:pt x="388" y="346"/>
                  </a:cubicBezTo>
                  <a:cubicBezTo>
                    <a:pt x="390" y="345"/>
                    <a:pt x="390" y="345"/>
                    <a:pt x="390" y="345"/>
                  </a:cubicBezTo>
                  <a:cubicBezTo>
                    <a:pt x="389" y="338"/>
                    <a:pt x="389" y="338"/>
                    <a:pt x="389" y="338"/>
                  </a:cubicBezTo>
                  <a:cubicBezTo>
                    <a:pt x="387" y="332"/>
                    <a:pt x="387" y="332"/>
                    <a:pt x="387" y="332"/>
                  </a:cubicBezTo>
                  <a:cubicBezTo>
                    <a:pt x="383" y="325"/>
                    <a:pt x="383" y="325"/>
                    <a:pt x="383" y="325"/>
                  </a:cubicBezTo>
                  <a:cubicBezTo>
                    <a:pt x="383" y="324"/>
                    <a:pt x="383" y="324"/>
                    <a:pt x="383" y="324"/>
                  </a:cubicBezTo>
                  <a:cubicBezTo>
                    <a:pt x="383" y="324"/>
                    <a:pt x="383" y="324"/>
                    <a:pt x="383" y="324"/>
                  </a:cubicBezTo>
                  <a:cubicBezTo>
                    <a:pt x="383" y="314"/>
                    <a:pt x="383" y="314"/>
                    <a:pt x="383" y="314"/>
                  </a:cubicBezTo>
                  <a:cubicBezTo>
                    <a:pt x="383" y="314"/>
                    <a:pt x="383" y="314"/>
                    <a:pt x="383" y="314"/>
                  </a:cubicBezTo>
                  <a:cubicBezTo>
                    <a:pt x="383" y="314"/>
                    <a:pt x="383" y="314"/>
                    <a:pt x="383" y="314"/>
                  </a:cubicBezTo>
                  <a:cubicBezTo>
                    <a:pt x="385" y="308"/>
                    <a:pt x="385" y="308"/>
                    <a:pt x="385" y="308"/>
                  </a:cubicBezTo>
                  <a:cubicBezTo>
                    <a:pt x="385" y="308"/>
                    <a:pt x="385" y="308"/>
                    <a:pt x="385" y="308"/>
                  </a:cubicBezTo>
                  <a:cubicBezTo>
                    <a:pt x="385" y="307"/>
                    <a:pt x="385" y="307"/>
                    <a:pt x="385" y="307"/>
                  </a:cubicBezTo>
                  <a:cubicBezTo>
                    <a:pt x="385" y="307"/>
                    <a:pt x="385" y="307"/>
                    <a:pt x="385" y="307"/>
                  </a:cubicBezTo>
                  <a:cubicBezTo>
                    <a:pt x="396" y="292"/>
                    <a:pt x="396" y="292"/>
                    <a:pt x="396" y="292"/>
                  </a:cubicBezTo>
                  <a:cubicBezTo>
                    <a:pt x="397" y="291"/>
                    <a:pt x="397" y="291"/>
                    <a:pt x="397" y="291"/>
                  </a:cubicBezTo>
                  <a:cubicBezTo>
                    <a:pt x="397" y="291"/>
                    <a:pt x="397" y="291"/>
                    <a:pt x="397" y="291"/>
                  </a:cubicBezTo>
                  <a:cubicBezTo>
                    <a:pt x="398" y="291"/>
                    <a:pt x="398" y="291"/>
                    <a:pt x="398" y="291"/>
                  </a:cubicBezTo>
                  <a:cubicBezTo>
                    <a:pt x="400" y="291"/>
                    <a:pt x="400" y="291"/>
                    <a:pt x="400" y="291"/>
                  </a:cubicBezTo>
                  <a:cubicBezTo>
                    <a:pt x="404" y="291"/>
                    <a:pt x="404" y="291"/>
                    <a:pt x="404" y="291"/>
                  </a:cubicBezTo>
                  <a:cubicBezTo>
                    <a:pt x="413" y="296"/>
                    <a:pt x="413" y="296"/>
                    <a:pt x="413" y="296"/>
                  </a:cubicBezTo>
                  <a:cubicBezTo>
                    <a:pt x="419" y="298"/>
                    <a:pt x="419" y="298"/>
                    <a:pt x="419" y="298"/>
                  </a:cubicBezTo>
                  <a:cubicBezTo>
                    <a:pt x="420" y="295"/>
                    <a:pt x="420" y="295"/>
                    <a:pt x="420" y="295"/>
                  </a:cubicBezTo>
                  <a:cubicBezTo>
                    <a:pt x="419" y="294"/>
                    <a:pt x="419" y="294"/>
                    <a:pt x="419" y="294"/>
                  </a:cubicBezTo>
                  <a:cubicBezTo>
                    <a:pt x="419" y="293"/>
                    <a:pt x="419" y="293"/>
                    <a:pt x="419" y="293"/>
                  </a:cubicBezTo>
                  <a:cubicBezTo>
                    <a:pt x="419" y="291"/>
                    <a:pt x="420" y="289"/>
                    <a:pt x="423" y="287"/>
                  </a:cubicBezTo>
                  <a:cubicBezTo>
                    <a:pt x="430" y="282"/>
                    <a:pt x="430" y="282"/>
                    <a:pt x="430" y="282"/>
                  </a:cubicBezTo>
                  <a:cubicBezTo>
                    <a:pt x="430" y="281"/>
                    <a:pt x="430" y="281"/>
                    <a:pt x="430" y="281"/>
                  </a:cubicBezTo>
                  <a:cubicBezTo>
                    <a:pt x="430" y="281"/>
                    <a:pt x="430" y="281"/>
                    <a:pt x="430" y="281"/>
                  </a:cubicBezTo>
                  <a:cubicBezTo>
                    <a:pt x="430" y="281"/>
                    <a:pt x="430" y="281"/>
                    <a:pt x="430" y="281"/>
                  </a:cubicBezTo>
                  <a:cubicBezTo>
                    <a:pt x="434" y="280"/>
                    <a:pt x="437" y="279"/>
                    <a:pt x="438" y="279"/>
                  </a:cubicBezTo>
                  <a:cubicBezTo>
                    <a:pt x="445" y="278"/>
                    <a:pt x="445" y="278"/>
                    <a:pt x="445" y="278"/>
                  </a:cubicBezTo>
                  <a:cubicBezTo>
                    <a:pt x="445" y="278"/>
                    <a:pt x="445" y="278"/>
                    <a:pt x="445" y="278"/>
                  </a:cubicBezTo>
                  <a:cubicBezTo>
                    <a:pt x="445" y="278"/>
                    <a:pt x="445" y="278"/>
                    <a:pt x="445" y="278"/>
                  </a:cubicBezTo>
                  <a:cubicBezTo>
                    <a:pt x="449" y="279"/>
                    <a:pt x="449" y="279"/>
                    <a:pt x="449" y="279"/>
                  </a:cubicBezTo>
                  <a:cubicBezTo>
                    <a:pt x="452" y="269"/>
                    <a:pt x="452" y="269"/>
                    <a:pt x="452" y="269"/>
                  </a:cubicBezTo>
                  <a:cubicBezTo>
                    <a:pt x="452" y="262"/>
                    <a:pt x="452" y="262"/>
                    <a:pt x="452" y="262"/>
                  </a:cubicBezTo>
                  <a:cubicBezTo>
                    <a:pt x="452" y="258"/>
                    <a:pt x="452" y="255"/>
                    <a:pt x="453" y="254"/>
                  </a:cubicBezTo>
                  <a:cubicBezTo>
                    <a:pt x="456" y="249"/>
                    <a:pt x="456" y="249"/>
                    <a:pt x="456" y="249"/>
                  </a:cubicBezTo>
                  <a:cubicBezTo>
                    <a:pt x="453" y="244"/>
                    <a:pt x="453" y="244"/>
                    <a:pt x="453" y="244"/>
                  </a:cubicBezTo>
                  <a:cubicBezTo>
                    <a:pt x="448" y="241"/>
                    <a:pt x="448" y="241"/>
                    <a:pt x="448" y="241"/>
                  </a:cubicBezTo>
                  <a:cubicBezTo>
                    <a:pt x="438" y="238"/>
                    <a:pt x="438" y="238"/>
                    <a:pt x="438" y="238"/>
                  </a:cubicBezTo>
                  <a:cubicBezTo>
                    <a:pt x="436" y="238"/>
                    <a:pt x="432" y="236"/>
                    <a:pt x="426" y="231"/>
                  </a:cubicBezTo>
                  <a:cubicBezTo>
                    <a:pt x="420" y="228"/>
                    <a:pt x="420" y="228"/>
                    <a:pt x="420" y="228"/>
                  </a:cubicBezTo>
                  <a:cubicBezTo>
                    <a:pt x="420" y="228"/>
                    <a:pt x="420" y="228"/>
                    <a:pt x="420" y="228"/>
                  </a:cubicBezTo>
                  <a:cubicBezTo>
                    <a:pt x="419" y="228"/>
                    <a:pt x="419" y="228"/>
                    <a:pt x="419" y="228"/>
                  </a:cubicBezTo>
                  <a:cubicBezTo>
                    <a:pt x="412" y="219"/>
                    <a:pt x="412" y="219"/>
                    <a:pt x="412" y="219"/>
                  </a:cubicBezTo>
                  <a:cubicBezTo>
                    <a:pt x="405" y="219"/>
                    <a:pt x="405" y="219"/>
                    <a:pt x="405" y="219"/>
                  </a:cubicBezTo>
                  <a:cubicBezTo>
                    <a:pt x="405" y="218"/>
                    <a:pt x="405" y="218"/>
                    <a:pt x="405" y="218"/>
                  </a:cubicBezTo>
                  <a:cubicBezTo>
                    <a:pt x="405" y="218"/>
                    <a:pt x="405" y="218"/>
                    <a:pt x="405" y="218"/>
                  </a:cubicBezTo>
                  <a:cubicBezTo>
                    <a:pt x="399" y="215"/>
                    <a:pt x="399" y="215"/>
                    <a:pt x="399" y="215"/>
                  </a:cubicBezTo>
                  <a:cubicBezTo>
                    <a:pt x="395" y="220"/>
                    <a:pt x="395" y="220"/>
                    <a:pt x="395" y="220"/>
                  </a:cubicBezTo>
                  <a:cubicBezTo>
                    <a:pt x="394" y="239"/>
                    <a:pt x="394" y="239"/>
                    <a:pt x="394" y="239"/>
                  </a:cubicBezTo>
                  <a:cubicBezTo>
                    <a:pt x="395" y="246"/>
                    <a:pt x="395" y="246"/>
                    <a:pt x="395" y="246"/>
                  </a:cubicBezTo>
                  <a:cubicBezTo>
                    <a:pt x="398" y="246"/>
                    <a:pt x="398" y="246"/>
                    <a:pt x="398" y="246"/>
                  </a:cubicBezTo>
                  <a:cubicBezTo>
                    <a:pt x="399" y="246"/>
                    <a:pt x="399" y="246"/>
                    <a:pt x="399" y="246"/>
                  </a:cubicBezTo>
                  <a:cubicBezTo>
                    <a:pt x="404" y="248"/>
                    <a:pt x="404" y="248"/>
                    <a:pt x="404" y="248"/>
                  </a:cubicBezTo>
                  <a:cubicBezTo>
                    <a:pt x="404" y="248"/>
                    <a:pt x="404" y="248"/>
                    <a:pt x="404" y="248"/>
                  </a:cubicBezTo>
                  <a:cubicBezTo>
                    <a:pt x="404" y="249"/>
                    <a:pt x="404" y="249"/>
                    <a:pt x="404" y="249"/>
                  </a:cubicBezTo>
                  <a:cubicBezTo>
                    <a:pt x="407" y="256"/>
                    <a:pt x="407" y="256"/>
                    <a:pt x="407" y="256"/>
                  </a:cubicBezTo>
                  <a:cubicBezTo>
                    <a:pt x="407" y="256"/>
                    <a:pt x="407" y="256"/>
                    <a:pt x="407" y="256"/>
                  </a:cubicBezTo>
                  <a:cubicBezTo>
                    <a:pt x="407" y="256"/>
                    <a:pt x="407" y="256"/>
                    <a:pt x="407" y="256"/>
                  </a:cubicBezTo>
                  <a:cubicBezTo>
                    <a:pt x="407" y="256"/>
                    <a:pt x="407" y="256"/>
                    <a:pt x="407" y="256"/>
                  </a:cubicBezTo>
                  <a:cubicBezTo>
                    <a:pt x="407" y="256"/>
                    <a:pt x="407" y="256"/>
                    <a:pt x="407" y="256"/>
                  </a:cubicBezTo>
                  <a:cubicBezTo>
                    <a:pt x="406" y="269"/>
                    <a:pt x="406" y="269"/>
                    <a:pt x="406" y="269"/>
                  </a:cubicBezTo>
                  <a:cubicBezTo>
                    <a:pt x="406" y="270"/>
                    <a:pt x="406" y="270"/>
                    <a:pt x="406" y="270"/>
                  </a:cubicBezTo>
                  <a:cubicBezTo>
                    <a:pt x="406" y="270"/>
                    <a:pt x="406" y="270"/>
                    <a:pt x="406" y="270"/>
                  </a:cubicBezTo>
                  <a:cubicBezTo>
                    <a:pt x="405" y="270"/>
                    <a:pt x="405" y="270"/>
                    <a:pt x="405" y="270"/>
                  </a:cubicBezTo>
                  <a:cubicBezTo>
                    <a:pt x="403" y="272"/>
                    <a:pt x="402" y="272"/>
                    <a:pt x="400" y="274"/>
                  </a:cubicBezTo>
                  <a:cubicBezTo>
                    <a:pt x="399" y="274"/>
                    <a:pt x="399" y="274"/>
                    <a:pt x="399" y="274"/>
                  </a:cubicBezTo>
                  <a:cubicBezTo>
                    <a:pt x="399" y="274"/>
                    <a:pt x="399" y="274"/>
                    <a:pt x="399" y="274"/>
                  </a:cubicBezTo>
                  <a:cubicBezTo>
                    <a:pt x="398" y="274"/>
                    <a:pt x="398" y="274"/>
                    <a:pt x="398" y="274"/>
                  </a:cubicBezTo>
                  <a:cubicBezTo>
                    <a:pt x="395" y="273"/>
                    <a:pt x="395" y="273"/>
                    <a:pt x="395" y="273"/>
                  </a:cubicBezTo>
                  <a:cubicBezTo>
                    <a:pt x="389" y="275"/>
                    <a:pt x="389" y="275"/>
                    <a:pt x="389" y="275"/>
                  </a:cubicBezTo>
                  <a:cubicBezTo>
                    <a:pt x="389" y="275"/>
                    <a:pt x="389" y="275"/>
                    <a:pt x="389" y="275"/>
                  </a:cubicBezTo>
                  <a:cubicBezTo>
                    <a:pt x="389" y="276"/>
                    <a:pt x="389" y="276"/>
                    <a:pt x="389" y="276"/>
                  </a:cubicBezTo>
                  <a:cubicBezTo>
                    <a:pt x="389" y="277"/>
                    <a:pt x="389" y="277"/>
                    <a:pt x="389" y="277"/>
                  </a:cubicBezTo>
                  <a:cubicBezTo>
                    <a:pt x="391" y="288"/>
                    <a:pt x="391" y="288"/>
                    <a:pt x="391" y="288"/>
                  </a:cubicBezTo>
                  <a:cubicBezTo>
                    <a:pt x="391" y="289"/>
                    <a:pt x="390" y="290"/>
                    <a:pt x="388" y="290"/>
                  </a:cubicBezTo>
                  <a:cubicBezTo>
                    <a:pt x="383" y="290"/>
                    <a:pt x="383" y="290"/>
                    <a:pt x="383" y="290"/>
                  </a:cubicBezTo>
                  <a:cubicBezTo>
                    <a:pt x="381" y="290"/>
                    <a:pt x="380" y="289"/>
                    <a:pt x="379" y="288"/>
                  </a:cubicBezTo>
                  <a:cubicBezTo>
                    <a:pt x="374" y="284"/>
                    <a:pt x="374" y="284"/>
                    <a:pt x="374" y="284"/>
                  </a:cubicBezTo>
                  <a:cubicBezTo>
                    <a:pt x="373" y="284"/>
                    <a:pt x="373" y="284"/>
                    <a:pt x="373" y="284"/>
                  </a:cubicBezTo>
                  <a:cubicBezTo>
                    <a:pt x="373" y="284"/>
                    <a:pt x="373" y="284"/>
                    <a:pt x="373" y="284"/>
                  </a:cubicBezTo>
                  <a:cubicBezTo>
                    <a:pt x="373" y="284"/>
                    <a:pt x="373" y="284"/>
                    <a:pt x="373" y="284"/>
                  </a:cubicBezTo>
                  <a:cubicBezTo>
                    <a:pt x="370" y="277"/>
                    <a:pt x="370" y="277"/>
                    <a:pt x="370" y="277"/>
                  </a:cubicBezTo>
                  <a:cubicBezTo>
                    <a:pt x="369" y="276"/>
                    <a:pt x="367" y="275"/>
                    <a:pt x="363" y="274"/>
                  </a:cubicBezTo>
                  <a:cubicBezTo>
                    <a:pt x="363" y="274"/>
                    <a:pt x="363" y="274"/>
                    <a:pt x="363" y="274"/>
                  </a:cubicBezTo>
                  <a:cubicBezTo>
                    <a:pt x="363" y="274"/>
                    <a:pt x="363" y="274"/>
                    <a:pt x="363" y="274"/>
                  </a:cubicBezTo>
                  <a:cubicBezTo>
                    <a:pt x="357" y="270"/>
                    <a:pt x="357" y="270"/>
                    <a:pt x="357" y="270"/>
                  </a:cubicBezTo>
                  <a:cubicBezTo>
                    <a:pt x="356" y="270"/>
                    <a:pt x="356" y="270"/>
                    <a:pt x="356" y="270"/>
                  </a:cubicBezTo>
                  <a:cubicBezTo>
                    <a:pt x="356" y="269"/>
                    <a:pt x="356" y="269"/>
                    <a:pt x="356" y="269"/>
                  </a:cubicBezTo>
                  <a:cubicBezTo>
                    <a:pt x="356" y="269"/>
                    <a:pt x="356" y="269"/>
                    <a:pt x="356" y="269"/>
                  </a:cubicBezTo>
                  <a:cubicBezTo>
                    <a:pt x="355" y="262"/>
                    <a:pt x="355" y="262"/>
                    <a:pt x="355" y="262"/>
                  </a:cubicBezTo>
                  <a:cubicBezTo>
                    <a:pt x="355" y="257"/>
                    <a:pt x="355" y="257"/>
                    <a:pt x="355" y="257"/>
                  </a:cubicBezTo>
                  <a:cubicBezTo>
                    <a:pt x="356" y="257"/>
                    <a:pt x="356" y="257"/>
                    <a:pt x="356" y="257"/>
                  </a:cubicBezTo>
                  <a:cubicBezTo>
                    <a:pt x="356" y="256"/>
                    <a:pt x="356" y="256"/>
                    <a:pt x="356" y="256"/>
                  </a:cubicBezTo>
                  <a:cubicBezTo>
                    <a:pt x="356" y="256"/>
                    <a:pt x="356" y="256"/>
                    <a:pt x="356" y="256"/>
                  </a:cubicBezTo>
                  <a:cubicBezTo>
                    <a:pt x="358" y="254"/>
                    <a:pt x="358" y="254"/>
                    <a:pt x="358" y="254"/>
                  </a:cubicBezTo>
                  <a:cubicBezTo>
                    <a:pt x="358" y="252"/>
                    <a:pt x="358" y="252"/>
                    <a:pt x="358" y="252"/>
                  </a:cubicBezTo>
                  <a:cubicBezTo>
                    <a:pt x="356" y="244"/>
                    <a:pt x="356" y="244"/>
                    <a:pt x="356" y="244"/>
                  </a:cubicBezTo>
                  <a:cubicBezTo>
                    <a:pt x="350" y="239"/>
                    <a:pt x="350" y="239"/>
                    <a:pt x="350" y="239"/>
                  </a:cubicBezTo>
                  <a:cubicBezTo>
                    <a:pt x="350" y="238"/>
                    <a:pt x="350" y="238"/>
                    <a:pt x="350" y="238"/>
                  </a:cubicBezTo>
                  <a:cubicBezTo>
                    <a:pt x="349" y="222"/>
                    <a:pt x="349" y="222"/>
                    <a:pt x="349" y="222"/>
                  </a:cubicBezTo>
                  <a:cubicBezTo>
                    <a:pt x="345" y="218"/>
                    <a:pt x="345" y="218"/>
                    <a:pt x="345" y="218"/>
                  </a:cubicBezTo>
                  <a:cubicBezTo>
                    <a:pt x="344" y="218"/>
                    <a:pt x="344" y="218"/>
                    <a:pt x="344" y="218"/>
                  </a:cubicBezTo>
                  <a:cubicBezTo>
                    <a:pt x="344" y="218"/>
                    <a:pt x="344" y="218"/>
                    <a:pt x="344" y="218"/>
                  </a:cubicBezTo>
                  <a:cubicBezTo>
                    <a:pt x="344" y="218"/>
                    <a:pt x="344" y="218"/>
                    <a:pt x="344" y="218"/>
                  </a:cubicBezTo>
                  <a:cubicBezTo>
                    <a:pt x="341" y="210"/>
                    <a:pt x="341" y="210"/>
                    <a:pt x="341" y="210"/>
                  </a:cubicBezTo>
                  <a:cubicBezTo>
                    <a:pt x="326" y="208"/>
                    <a:pt x="326" y="208"/>
                    <a:pt x="326" y="208"/>
                  </a:cubicBezTo>
                  <a:cubicBezTo>
                    <a:pt x="323" y="207"/>
                    <a:pt x="320" y="205"/>
                    <a:pt x="319" y="202"/>
                  </a:cubicBezTo>
                  <a:cubicBezTo>
                    <a:pt x="312" y="202"/>
                    <a:pt x="312" y="202"/>
                    <a:pt x="312" y="202"/>
                  </a:cubicBezTo>
                  <a:cubicBezTo>
                    <a:pt x="310" y="201"/>
                    <a:pt x="307" y="199"/>
                    <a:pt x="305" y="196"/>
                  </a:cubicBezTo>
                  <a:cubicBezTo>
                    <a:pt x="304" y="196"/>
                    <a:pt x="304" y="196"/>
                    <a:pt x="304" y="196"/>
                  </a:cubicBezTo>
                  <a:cubicBezTo>
                    <a:pt x="302" y="194"/>
                    <a:pt x="301" y="192"/>
                    <a:pt x="299" y="188"/>
                  </a:cubicBezTo>
                  <a:cubicBezTo>
                    <a:pt x="299" y="188"/>
                    <a:pt x="299" y="188"/>
                    <a:pt x="299" y="188"/>
                  </a:cubicBezTo>
                  <a:cubicBezTo>
                    <a:pt x="299" y="188"/>
                    <a:pt x="299" y="188"/>
                    <a:pt x="299" y="188"/>
                  </a:cubicBezTo>
                  <a:cubicBezTo>
                    <a:pt x="297" y="182"/>
                    <a:pt x="297" y="182"/>
                    <a:pt x="297" y="182"/>
                  </a:cubicBezTo>
                  <a:cubicBezTo>
                    <a:pt x="297" y="182"/>
                    <a:pt x="297" y="182"/>
                    <a:pt x="297" y="182"/>
                  </a:cubicBezTo>
                  <a:cubicBezTo>
                    <a:pt x="297" y="181"/>
                    <a:pt x="297" y="181"/>
                    <a:pt x="297" y="181"/>
                  </a:cubicBezTo>
                  <a:cubicBezTo>
                    <a:pt x="297" y="181"/>
                    <a:pt x="297" y="181"/>
                    <a:pt x="297" y="181"/>
                  </a:cubicBezTo>
                  <a:cubicBezTo>
                    <a:pt x="297" y="181"/>
                    <a:pt x="297" y="181"/>
                    <a:pt x="297" y="181"/>
                  </a:cubicBezTo>
                  <a:cubicBezTo>
                    <a:pt x="300" y="168"/>
                    <a:pt x="300" y="168"/>
                    <a:pt x="300" y="168"/>
                  </a:cubicBezTo>
                  <a:cubicBezTo>
                    <a:pt x="300" y="168"/>
                    <a:pt x="300" y="168"/>
                    <a:pt x="300" y="168"/>
                  </a:cubicBezTo>
                  <a:cubicBezTo>
                    <a:pt x="302" y="163"/>
                    <a:pt x="302" y="163"/>
                    <a:pt x="302" y="163"/>
                  </a:cubicBezTo>
                  <a:cubicBezTo>
                    <a:pt x="302" y="162"/>
                    <a:pt x="302" y="162"/>
                    <a:pt x="302" y="162"/>
                  </a:cubicBezTo>
                  <a:cubicBezTo>
                    <a:pt x="302" y="162"/>
                    <a:pt x="302" y="162"/>
                    <a:pt x="302" y="162"/>
                  </a:cubicBezTo>
                  <a:cubicBezTo>
                    <a:pt x="303" y="162"/>
                    <a:pt x="303" y="162"/>
                    <a:pt x="303" y="162"/>
                  </a:cubicBezTo>
                  <a:cubicBezTo>
                    <a:pt x="318" y="156"/>
                    <a:pt x="318" y="156"/>
                    <a:pt x="318" y="156"/>
                  </a:cubicBezTo>
                  <a:cubicBezTo>
                    <a:pt x="324" y="148"/>
                    <a:pt x="324" y="148"/>
                    <a:pt x="324" y="148"/>
                  </a:cubicBezTo>
                  <a:cubicBezTo>
                    <a:pt x="325" y="142"/>
                    <a:pt x="325" y="142"/>
                    <a:pt x="325" y="142"/>
                  </a:cubicBezTo>
                  <a:cubicBezTo>
                    <a:pt x="324" y="138"/>
                    <a:pt x="324" y="138"/>
                    <a:pt x="324" y="138"/>
                  </a:cubicBezTo>
                  <a:cubicBezTo>
                    <a:pt x="322" y="133"/>
                    <a:pt x="320" y="130"/>
                    <a:pt x="320" y="128"/>
                  </a:cubicBezTo>
                  <a:cubicBezTo>
                    <a:pt x="317" y="128"/>
                    <a:pt x="317" y="128"/>
                    <a:pt x="317" y="128"/>
                  </a:cubicBezTo>
                  <a:cubicBezTo>
                    <a:pt x="311" y="128"/>
                    <a:pt x="311" y="128"/>
                    <a:pt x="311" y="128"/>
                  </a:cubicBezTo>
                  <a:cubicBezTo>
                    <a:pt x="310" y="128"/>
                    <a:pt x="307" y="132"/>
                    <a:pt x="303" y="137"/>
                  </a:cubicBezTo>
                  <a:cubicBezTo>
                    <a:pt x="296" y="143"/>
                    <a:pt x="296" y="143"/>
                    <a:pt x="296" y="143"/>
                  </a:cubicBezTo>
                  <a:cubicBezTo>
                    <a:pt x="295" y="143"/>
                    <a:pt x="295" y="143"/>
                    <a:pt x="295" y="143"/>
                  </a:cubicBezTo>
                  <a:cubicBezTo>
                    <a:pt x="295" y="144"/>
                    <a:pt x="295" y="144"/>
                    <a:pt x="295" y="144"/>
                  </a:cubicBezTo>
                  <a:cubicBezTo>
                    <a:pt x="290" y="145"/>
                    <a:pt x="286" y="146"/>
                    <a:pt x="284" y="145"/>
                  </a:cubicBezTo>
                  <a:lnTo>
                    <a:pt x="271" y="140"/>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8" name="Freeform 8"/>
            <p:cNvSpPr>
              <a:spLocks/>
            </p:cNvSpPr>
            <p:nvPr/>
          </p:nvSpPr>
          <p:spPr bwMode="auto">
            <a:xfrm>
              <a:off x="3204577" y="3159409"/>
              <a:ext cx="255443" cy="428857"/>
            </a:xfrm>
            <a:custGeom>
              <a:avLst/>
              <a:gdLst>
                <a:gd name="T0" fmla="*/ 46 w 91"/>
                <a:gd name="T1" fmla="*/ 30 h 153"/>
                <a:gd name="T2" fmla="*/ 46 w 91"/>
                <a:gd name="T3" fmla="*/ 43 h 153"/>
                <a:gd name="T4" fmla="*/ 41 w 91"/>
                <a:gd name="T5" fmla="*/ 55 h 153"/>
                <a:gd name="T6" fmla="*/ 37 w 91"/>
                <a:gd name="T7" fmla="*/ 62 h 153"/>
                <a:gd name="T8" fmla="*/ 37 w 91"/>
                <a:gd name="T9" fmla="*/ 62 h 153"/>
                <a:gd name="T10" fmla="*/ 21 w 91"/>
                <a:gd name="T11" fmla="*/ 65 h 153"/>
                <a:gd name="T12" fmla="*/ 6 w 91"/>
                <a:gd name="T13" fmla="*/ 68 h 153"/>
                <a:gd name="T14" fmla="*/ 4 w 91"/>
                <a:gd name="T15" fmla="*/ 70 h 153"/>
                <a:gd name="T16" fmla="*/ 19 w 91"/>
                <a:gd name="T17" fmla="*/ 72 h 153"/>
                <a:gd name="T18" fmla="*/ 20 w 91"/>
                <a:gd name="T19" fmla="*/ 72 h 153"/>
                <a:gd name="T20" fmla="*/ 24 w 91"/>
                <a:gd name="T21" fmla="*/ 82 h 153"/>
                <a:gd name="T22" fmla="*/ 30 w 91"/>
                <a:gd name="T23" fmla="*/ 93 h 153"/>
                <a:gd name="T24" fmla="*/ 35 w 91"/>
                <a:gd name="T25" fmla="*/ 108 h 153"/>
                <a:gd name="T26" fmla="*/ 35 w 91"/>
                <a:gd name="T27" fmla="*/ 108 h 153"/>
                <a:gd name="T28" fmla="*/ 38 w 91"/>
                <a:gd name="T29" fmla="*/ 116 h 153"/>
                <a:gd name="T30" fmla="*/ 35 w 91"/>
                <a:gd name="T31" fmla="*/ 125 h 153"/>
                <a:gd name="T32" fmla="*/ 36 w 91"/>
                <a:gd name="T33" fmla="*/ 132 h 153"/>
                <a:gd name="T34" fmla="*/ 50 w 91"/>
                <a:gd name="T35" fmla="*/ 141 h 153"/>
                <a:gd name="T36" fmla="*/ 58 w 91"/>
                <a:gd name="T37" fmla="*/ 152 h 153"/>
                <a:gd name="T38" fmla="*/ 62 w 91"/>
                <a:gd name="T39" fmla="*/ 153 h 153"/>
                <a:gd name="T40" fmla="*/ 61 w 91"/>
                <a:gd name="T41" fmla="*/ 139 h 153"/>
                <a:gd name="T42" fmla="*/ 70 w 91"/>
                <a:gd name="T43" fmla="*/ 135 h 153"/>
                <a:gd name="T44" fmla="*/ 71 w 91"/>
                <a:gd name="T45" fmla="*/ 134 h 153"/>
                <a:gd name="T46" fmla="*/ 71 w 91"/>
                <a:gd name="T47" fmla="*/ 135 h 153"/>
                <a:gd name="T48" fmla="*/ 78 w 91"/>
                <a:gd name="T49" fmla="*/ 134 h 153"/>
                <a:gd name="T50" fmla="*/ 79 w 91"/>
                <a:gd name="T51" fmla="*/ 123 h 153"/>
                <a:gd name="T52" fmla="*/ 73 w 91"/>
                <a:gd name="T53" fmla="*/ 116 h 153"/>
                <a:gd name="T54" fmla="*/ 69 w 91"/>
                <a:gd name="T55" fmla="*/ 116 h 153"/>
                <a:gd name="T56" fmla="*/ 66 w 91"/>
                <a:gd name="T57" fmla="*/ 105 h 153"/>
                <a:gd name="T58" fmla="*/ 67 w 91"/>
                <a:gd name="T59" fmla="*/ 84 h 153"/>
                <a:gd name="T60" fmla="*/ 82 w 91"/>
                <a:gd name="T61" fmla="*/ 80 h 153"/>
                <a:gd name="T62" fmla="*/ 91 w 91"/>
                <a:gd name="T63" fmla="*/ 54 h 153"/>
                <a:gd name="T64" fmla="*/ 84 w 91"/>
                <a:gd name="T65" fmla="*/ 48 h 153"/>
                <a:gd name="T66" fmla="*/ 83 w 91"/>
                <a:gd name="T67" fmla="*/ 48 h 153"/>
                <a:gd name="T68" fmla="*/ 76 w 91"/>
                <a:gd name="T69" fmla="*/ 49 h 153"/>
                <a:gd name="T70" fmla="*/ 71 w 91"/>
                <a:gd name="T71" fmla="*/ 43 h 153"/>
                <a:gd name="T72" fmla="*/ 71 w 91"/>
                <a:gd name="T73" fmla="*/ 42 h 153"/>
                <a:gd name="T74" fmla="*/ 73 w 91"/>
                <a:gd name="T75" fmla="*/ 26 h 153"/>
                <a:gd name="T76" fmla="*/ 76 w 91"/>
                <a:gd name="T77" fmla="*/ 19 h 153"/>
                <a:gd name="T78" fmla="*/ 78 w 91"/>
                <a:gd name="T79" fmla="*/ 10 h 153"/>
                <a:gd name="T80" fmla="*/ 64 w 91"/>
                <a:gd name="T8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1" h="153">
                  <a:moveTo>
                    <a:pt x="53" y="10"/>
                  </a:moveTo>
                  <a:cubicBezTo>
                    <a:pt x="46" y="30"/>
                    <a:pt x="46" y="30"/>
                    <a:pt x="46" y="30"/>
                  </a:cubicBezTo>
                  <a:cubicBezTo>
                    <a:pt x="46" y="43"/>
                    <a:pt x="46" y="43"/>
                    <a:pt x="46" y="43"/>
                  </a:cubicBezTo>
                  <a:cubicBezTo>
                    <a:pt x="46" y="43"/>
                    <a:pt x="46" y="43"/>
                    <a:pt x="46" y="43"/>
                  </a:cubicBezTo>
                  <a:cubicBezTo>
                    <a:pt x="42" y="50"/>
                    <a:pt x="42" y="50"/>
                    <a:pt x="42" y="50"/>
                  </a:cubicBezTo>
                  <a:cubicBezTo>
                    <a:pt x="41" y="55"/>
                    <a:pt x="41" y="55"/>
                    <a:pt x="41" y="55"/>
                  </a:cubicBezTo>
                  <a:cubicBezTo>
                    <a:pt x="42" y="58"/>
                    <a:pt x="41" y="60"/>
                    <a:pt x="38" y="62"/>
                  </a:cubicBezTo>
                  <a:cubicBezTo>
                    <a:pt x="37" y="62"/>
                    <a:pt x="37" y="62"/>
                    <a:pt x="37" y="62"/>
                  </a:cubicBezTo>
                  <a:cubicBezTo>
                    <a:pt x="37" y="62"/>
                    <a:pt x="37" y="62"/>
                    <a:pt x="37" y="62"/>
                  </a:cubicBezTo>
                  <a:cubicBezTo>
                    <a:pt x="37" y="62"/>
                    <a:pt x="37" y="62"/>
                    <a:pt x="37" y="62"/>
                  </a:cubicBezTo>
                  <a:cubicBezTo>
                    <a:pt x="27" y="60"/>
                    <a:pt x="27" y="60"/>
                    <a:pt x="27" y="60"/>
                  </a:cubicBezTo>
                  <a:cubicBezTo>
                    <a:pt x="21" y="65"/>
                    <a:pt x="21" y="65"/>
                    <a:pt x="21" y="65"/>
                  </a:cubicBezTo>
                  <a:cubicBezTo>
                    <a:pt x="6" y="68"/>
                    <a:pt x="6" y="68"/>
                    <a:pt x="6" y="68"/>
                  </a:cubicBezTo>
                  <a:cubicBezTo>
                    <a:pt x="6" y="68"/>
                    <a:pt x="6" y="68"/>
                    <a:pt x="6" y="68"/>
                  </a:cubicBezTo>
                  <a:cubicBezTo>
                    <a:pt x="0" y="68"/>
                    <a:pt x="0" y="68"/>
                    <a:pt x="0" y="68"/>
                  </a:cubicBezTo>
                  <a:cubicBezTo>
                    <a:pt x="4" y="70"/>
                    <a:pt x="4" y="70"/>
                    <a:pt x="4" y="70"/>
                  </a:cubicBezTo>
                  <a:cubicBezTo>
                    <a:pt x="18" y="72"/>
                    <a:pt x="18" y="72"/>
                    <a:pt x="18" y="72"/>
                  </a:cubicBezTo>
                  <a:cubicBezTo>
                    <a:pt x="19" y="72"/>
                    <a:pt x="19" y="72"/>
                    <a:pt x="19" y="72"/>
                  </a:cubicBezTo>
                  <a:cubicBezTo>
                    <a:pt x="20" y="72"/>
                    <a:pt x="20" y="72"/>
                    <a:pt x="20" y="72"/>
                  </a:cubicBezTo>
                  <a:cubicBezTo>
                    <a:pt x="20" y="72"/>
                    <a:pt x="20" y="72"/>
                    <a:pt x="20" y="72"/>
                  </a:cubicBezTo>
                  <a:cubicBezTo>
                    <a:pt x="20" y="73"/>
                    <a:pt x="20" y="73"/>
                    <a:pt x="20" y="73"/>
                  </a:cubicBezTo>
                  <a:cubicBezTo>
                    <a:pt x="24" y="82"/>
                    <a:pt x="24" y="82"/>
                    <a:pt x="24" y="82"/>
                  </a:cubicBezTo>
                  <a:cubicBezTo>
                    <a:pt x="28" y="84"/>
                    <a:pt x="28" y="84"/>
                    <a:pt x="28" y="84"/>
                  </a:cubicBezTo>
                  <a:cubicBezTo>
                    <a:pt x="29" y="86"/>
                    <a:pt x="30" y="88"/>
                    <a:pt x="30" y="93"/>
                  </a:cubicBezTo>
                  <a:cubicBezTo>
                    <a:pt x="30" y="104"/>
                    <a:pt x="30" y="104"/>
                    <a:pt x="30" y="104"/>
                  </a:cubicBezTo>
                  <a:cubicBezTo>
                    <a:pt x="35" y="108"/>
                    <a:pt x="35" y="108"/>
                    <a:pt x="35" y="108"/>
                  </a:cubicBezTo>
                  <a:cubicBezTo>
                    <a:pt x="35" y="108"/>
                    <a:pt x="35" y="108"/>
                    <a:pt x="35" y="108"/>
                  </a:cubicBezTo>
                  <a:cubicBezTo>
                    <a:pt x="35" y="108"/>
                    <a:pt x="35" y="108"/>
                    <a:pt x="35" y="108"/>
                  </a:cubicBezTo>
                  <a:cubicBezTo>
                    <a:pt x="36" y="108"/>
                    <a:pt x="36" y="108"/>
                    <a:pt x="36" y="108"/>
                  </a:cubicBezTo>
                  <a:cubicBezTo>
                    <a:pt x="38" y="116"/>
                    <a:pt x="38" y="116"/>
                    <a:pt x="38" y="116"/>
                  </a:cubicBezTo>
                  <a:cubicBezTo>
                    <a:pt x="38" y="121"/>
                    <a:pt x="38" y="121"/>
                    <a:pt x="38" y="121"/>
                  </a:cubicBezTo>
                  <a:cubicBezTo>
                    <a:pt x="35" y="125"/>
                    <a:pt x="35" y="125"/>
                    <a:pt x="35" y="125"/>
                  </a:cubicBezTo>
                  <a:cubicBezTo>
                    <a:pt x="35" y="128"/>
                    <a:pt x="35" y="128"/>
                    <a:pt x="35" y="128"/>
                  </a:cubicBezTo>
                  <a:cubicBezTo>
                    <a:pt x="36" y="132"/>
                    <a:pt x="36" y="132"/>
                    <a:pt x="36" y="132"/>
                  </a:cubicBezTo>
                  <a:cubicBezTo>
                    <a:pt x="41" y="136"/>
                    <a:pt x="41" y="136"/>
                    <a:pt x="41" y="136"/>
                  </a:cubicBezTo>
                  <a:cubicBezTo>
                    <a:pt x="46" y="138"/>
                    <a:pt x="49" y="139"/>
                    <a:pt x="50" y="141"/>
                  </a:cubicBezTo>
                  <a:cubicBezTo>
                    <a:pt x="53" y="147"/>
                    <a:pt x="53" y="147"/>
                    <a:pt x="53" y="147"/>
                  </a:cubicBezTo>
                  <a:cubicBezTo>
                    <a:pt x="56" y="148"/>
                    <a:pt x="57" y="150"/>
                    <a:pt x="58" y="152"/>
                  </a:cubicBezTo>
                  <a:cubicBezTo>
                    <a:pt x="62" y="153"/>
                    <a:pt x="62" y="153"/>
                    <a:pt x="62" y="153"/>
                  </a:cubicBezTo>
                  <a:cubicBezTo>
                    <a:pt x="62" y="153"/>
                    <a:pt x="62" y="153"/>
                    <a:pt x="62" y="153"/>
                  </a:cubicBezTo>
                  <a:cubicBezTo>
                    <a:pt x="61" y="144"/>
                    <a:pt x="61" y="144"/>
                    <a:pt x="61" y="144"/>
                  </a:cubicBezTo>
                  <a:cubicBezTo>
                    <a:pt x="60" y="142"/>
                    <a:pt x="60" y="140"/>
                    <a:pt x="61" y="139"/>
                  </a:cubicBezTo>
                  <a:cubicBezTo>
                    <a:pt x="62" y="138"/>
                    <a:pt x="63" y="137"/>
                    <a:pt x="64" y="137"/>
                  </a:cubicBezTo>
                  <a:cubicBezTo>
                    <a:pt x="70" y="135"/>
                    <a:pt x="70" y="135"/>
                    <a:pt x="70" y="135"/>
                  </a:cubicBezTo>
                  <a:cubicBezTo>
                    <a:pt x="70" y="135"/>
                    <a:pt x="70" y="135"/>
                    <a:pt x="70" y="135"/>
                  </a:cubicBezTo>
                  <a:cubicBezTo>
                    <a:pt x="71" y="134"/>
                    <a:pt x="71" y="134"/>
                    <a:pt x="71" y="134"/>
                  </a:cubicBezTo>
                  <a:cubicBezTo>
                    <a:pt x="71" y="134"/>
                    <a:pt x="71" y="134"/>
                    <a:pt x="71" y="134"/>
                  </a:cubicBezTo>
                  <a:cubicBezTo>
                    <a:pt x="71" y="135"/>
                    <a:pt x="71" y="135"/>
                    <a:pt x="71" y="135"/>
                  </a:cubicBezTo>
                  <a:cubicBezTo>
                    <a:pt x="74" y="136"/>
                    <a:pt x="74" y="136"/>
                    <a:pt x="74" y="136"/>
                  </a:cubicBezTo>
                  <a:cubicBezTo>
                    <a:pt x="78" y="134"/>
                    <a:pt x="78" y="134"/>
                    <a:pt x="78" y="134"/>
                  </a:cubicBezTo>
                  <a:cubicBezTo>
                    <a:pt x="78" y="133"/>
                    <a:pt x="78" y="133"/>
                    <a:pt x="78" y="133"/>
                  </a:cubicBezTo>
                  <a:cubicBezTo>
                    <a:pt x="79" y="123"/>
                    <a:pt x="79" y="123"/>
                    <a:pt x="79" y="123"/>
                  </a:cubicBezTo>
                  <a:cubicBezTo>
                    <a:pt x="77" y="118"/>
                    <a:pt x="77" y="118"/>
                    <a:pt x="77" y="118"/>
                  </a:cubicBezTo>
                  <a:cubicBezTo>
                    <a:pt x="73" y="116"/>
                    <a:pt x="73" y="116"/>
                    <a:pt x="73" y="116"/>
                  </a:cubicBezTo>
                  <a:cubicBezTo>
                    <a:pt x="69" y="116"/>
                    <a:pt x="69" y="116"/>
                    <a:pt x="69" y="116"/>
                  </a:cubicBezTo>
                  <a:cubicBezTo>
                    <a:pt x="69" y="116"/>
                    <a:pt x="69" y="116"/>
                    <a:pt x="69" y="116"/>
                  </a:cubicBezTo>
                  <a:cubicBezTo>
                    <a:pt x="68" y="116"/>
                    <a:pt x="68" y="116"/>
                    <a:pt x="68" y="116"/>
                  </a:cubicBezTo>
                  <a:cubicBezTo>
                    <a:pt x="66" y="105"/>
                    <a:pt x="66" y="105"/>
                    <a:pt x="66" y="105"/>
                  </a:cubicBezTo>
                  <a:cubicBezTo>
                    <a:pt x="67" y="85"/>
                    <a:pt x="67" y="85"/>
                    <a:pt x="67" y="85"/>
                  </a:cubicBezTo>
                  <a:cubicBezTo>
                    <a:pt x="67" y="84"/>
                    <a:pt x="67" y="84"/>
                    <a:pt x="67" y="84"/>
                  </a:cubicBezTo>
                  <a:cubicBezTo>
                    <a:pt x="73" y="76"/>
                    <a:pt x="73" y="76"/>
                    <a:pt x="73" y="76"/>
                  </a:cubicBezTo>
                  <a:cubicBezTo>
                    <a:pt x="82" y="80"/>
                    <a:pt x="82" y="80"/>
                    <a:pt x="82" y="80"/>
                  </a:cubicBezTo>
                  <a:cubicBezTo>
                    <a:pt x="87" y="80"/>
                    <a:pt x="87" y="80"/>
                    <a:pt x="87" y="80"/>
                  </a:cubicBezTo>
                  <a:cubicBezTo>
                    <a:pt x="91" y="54"/>
                    <a:pt x="91" y="54"/>
                    <a:pt x="91" y="54"/>
                  </a:cubicBezTo>
                  <a:cubicBezTo>
                    <a:pt x="90" y="52"/>
                    <a:pt x="89" y="50"/>
                    <a:pt x="87" y="48"/>
                  </a:cubicBezTo>
                  <a:cubicBezTo>
                    <a:pt x="84" y="48"/>
                    <a:pt x="84" y="48"/>
                    <a:pt x="84" y="48"/>
                  </a:cubicBezTo>
                  <a:cubicBezTo>
                    <a:pt x="84" y="48"/>
                    <a:pt x="84" y="48"/>
                    <a:pt x="84" y="48"/>
                  </a:cubicBezTo>
                  <a:cubicBezTo>
                    <a:pt x="83" y="48"/>
                    <a:pt x="83" y="48"/>
                    <a:pt x="83" y="48"/>
                  </a:cubicBezTo>
                  <a:cubicBezTo>
                    <a:pt x="77" y="50"/>
                    <a:pt x="77" y="50"/>
                    <a:pt x="77" y="50"/>
                  </a:cubicBezTo>
                  <a:cubicBezTo>
                    <a:pt x="76" y="49"/>
                    <a:pt x="76" y="49"/>
                    <a:pt x="76" y="49"/>
                  </a:cubicBezTo>
                  <a:cubicBezTo>
                    <a:pt x="76" y="48"/>
                    <a:pt x="76" y="48"/>
                    <a:pt x="76" y="48"/>
                  </a:cubicBezTo>
                  <a:cubicBezTo>
                    <a:pt x="71" y="43"/>
                    <a:pt x="71" y="43"/>
                    <a:pt x="71" y="43"/>
                  </a:cubicBezTo>
                  <a:cubicBezTo>
                    <a:pt x="71" y="42"/>
                    <a:pt x="71" y="42"/>
                    <a:pt x="71" y="42"/>
                  </a:cubicBezTo>
                  <a:cubicBezTo>
                    <a:pt x="71" y="42"/>
                    <a:pt x="71" y="42"/>
                    <a:pt x="71" y="42"/>
                  </a:cubicBezTo>
                  <a:cubicBezTo>
                    <a:pt x="71" y="32"/>
                    <a:pt x="71" y="32"/>
                    <a:pt x="71" y="32"/>
                  </a:cubicBezTo>
                  <a:cubicBezTo>
                    <a:pt x="73" y="26"/>
                    <a:pt x="73" y="26"/>
                    <a:pt x="73" y="26"/>
                  </a:cubicBezTo>
                  <a:cubicBezTo>
                    <a:pt x="74" y="24"/>
                    <a:pt x="74" y="24"/>
                    <a:pt x="74" y="24"/>
                  </a:cubicBezTo>
                  <a:cubicBezTo>
                    <a:pt x="74" y="22"/>
                    <a:pt x="75" y="21"/>
                    <a:pt x="76" y="19"/>
                  </a:cubicBezTo>
                  <a:cubicBezTo>
                    <a:pt x="78" y="17"/>
                    <a:pt x="78" y="17"/>
                    <a:pt x="78" y="17"/>
                  </a:cubicBezTo>
                  <a:cubicBezTo>
                    <a:pt x="78" y="10"/>
                    <a:pt x="78" y="10"/>
                    <a:pt x="78" y="10"/>
                  </a:cubicBezTo>
                  <a:cubicBezTo>
                    <a:pt x="72" y="4"/>
                    <a:pt x="72" y="4"/>
                    <a:pt x="72" y="4"/>
                  </a:cubicBezTo>
                  <a:cubicBezTo>
                    <a:pt x="64" y="0"/>
                    <a:pt x="64" y="0"/>
                    <a:pt x="64" y="0"/>
                  </a:cubicBezTo>
                  <a:lnTo>
                    <a:pt x="53" y="10"/>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9" name="Freeform 9"/>
            <p:cNvSpPr>
              <a:spLocks/>
            </p:cNvSpPr>
            <p:nvPr/>
          </p:nvSpPr>
          <p:spPr bwMode="auto">
            <a:xfrm>
              <a:off x="761357" y="2036892"/>
              <a:ext cx="1828839" cy="1386217"/>
            </a:xfrm>
            <a:custGeom>
              <a:avLst/>
              <a:gdLst>
                <a:gd name="T0" fmla="*/ 652 w 652"/>
                <a:gd name="T1" fmla="*/ 265 h 494"/>
                <a:gd name="T2" fmla="*/ 629 w 652"/>
                <a:gd name="T3" fmla="*/ 206 h 494"/>
                <a:gd name="T4" fmla="*/ 611 w 652"/>
                <a:gd name="T5" fmla="*/ 204 h 494"/>
                <a:gd name="T6" fmla="*/ 583 w 652"/>
                <a:gd name="T7" fmla="*/ 178 h 494"/>
                <a:gd name="T8" fmla="*/ 520 w 652"/>
                <a:gd name="T9" fmla="*/ 166 h 494"/>
                <a:gd name="T10" fmla="*/ 524 w 652"/>
                <a:gd name="T11" fmla="*/ 90 h 494"/>
                <a:gd name="T12" fmla="*/ 491 w 652"/>
                <a:gd name="T13" fmla="*/ 48 h 494"/>
                <a:gd name="T14" fmla="*/ 469 w 652"/>
                <a:gd name="T15" fmla="*/ 25 h 494"/>
                <a:gd name="T16" fmla="*/ 435 w 652"/>
                <a:gd name="T17" fmla="*/ 20 h 494"/>
                <a:gd name="T18" fmla="*/ 401 w 652"/>
                <a:gd name="T19" fmla="*/ 62 h 494"/>
                <a:gd name="T20" fmla="*/ 308 w 652"/>
                <a:gd name="T21" fmla="*/ 112 h 494"/>
                <a:gd name="T22" fmla="*/ 308 w 652"/>
                <a:gd name="T23" fmla="*/ 114 h 494"/>
                <a:gd name="T24" fmla="*/ 257 w 652"/>
                <a:gd name="T25" fmla="*/ 110 h 494"/>
                <a:gd name="T26" fmla="*/ 241 w 652"/>
                <a:gd name="T27" fmla="*/ 118 h 494"/>
                <a:gd name="T28" fmla="*/ 244 w 652"/>
                <a:gd name="T29" fmla="*/ 168 h 494"/>
                <a:gd name="T30" fmla="*/ 236 w 652"/>
                <a:gd name="T31" fmla="*/ 195 h 494"/>
                <a:gd name="T32" fmla="*/ 232 w 652"/>
                <a:gd name="T33" fmla="*/ 195 h 494"/>
                <a:gd name="T34" fmla="*/ 206 w 652"/>
                <a:gd name="T35" fmla="*/ 222 h 494"/>
                <a:gd name="T36" fmla="*/ 176 w 652"/>
                <a:gd name="T37" fmla="*/ 224 h 494"/>
                <a:gd name="T38" fmla="*/ 164 w 652"/>
                <a:gd name="T39" fmla="*/ 234 h 494"/>
                <a:gd name="T40" fmla="*/ 92 w 652"/>
                <a:gd name="T41" fmla="*/ 253 h 494"/>
                <a:gd name="T42" fmla="*/ 63 w 652"/>
                <a:gd name="T43" fmla="*/ 239 h 494"/>
                <a:gd name="T44" fmla="*/ 52 w 652"/>
                <a:gd name="T45" fmla="*/ 248 h 494"/>
                <a:gd name="T46" fmla="*/ 18 w 652"/>
                <a:gd name="T47" fmla="*/ 248 h 494"/>
                <a:gd name="T48" fmla="*/ 4 w 652"/>
                <a:gd name="T49" fmla="*/ 284 h 494"/>
                <a:gd name="T50" fmla="*/ 26 w 652"/>
                <a:gd name="T51" fmla="*/ 303 h 494"/>
                <a:gd name="T52" fmla="*/ 28 w 652"/>
                <a:gd name="T53" fmla="*/ 326 h 494"/>
                <a:gd name="T54" fmla="*/ 14 w 652"/>
                <a:gd name="T55" fmla="*/ 368 h 494"/>
                <a:gd name="T56" fmla="*/ 34 w 652"/>
                <a:gd name="T57" fmla="*/ 380 h 494"/>
                <a:gd name="T58" fmla="*/ 60 w 652"/>
                <a:gd name="T59" fmla="*/ 417 h 494"/>
                <a:gd name="T60" fmla="*/ 64 w 652"/>
                <a:gd name="T61" fmla="*/ 434 h 494"/>
                <a:gd name="T62" fmla="*/ 88 w 652"/>
                <a:gd name="T63" fmla="*/ 477 h 494"/>
                <a:gd name="T64" fmla="*/ 106 w 652"/>
                <a:gd name="T65" fmla="*/ 490 h 494"/>
                <a:gd name="T66" fmla="*/ 130 w 652"/>
                <a:gd name="T67" fmla="*/ 492 h 494"/>
                <a:gd name="T68" fmla="*/ 145 w 652"/>
                <a:gd name="T69" fmla="*/ 466 h 494"/>
                <a:gd name="T70" fmla="*/ 158 w 652"/>
                <a:gd name="T71" fmla="*/ 464 h 494"/>
                <a:gd name="T72" fmla="*/ 217 w 652"/>
                <a:gd name="T73" fmla="*/ 467 h 494"/>
                <a:gd name="T74" fmla="*/ 236 w 652"/>
                <a:gd name="T75" fmla="*/ 474 h 494"/>
                <a:gd name="T76" fmla="*/ 251 w 652"/>
                <a:gd name="T77" fmla="*/ 480 h 494"/>
                <a:gd name="T78" fmla="*/ 284 w 652"/>
                <a:gd name="T79" fmla="*/ 480 h 494"/>
                <a:gd name="T80" fmla="*/ 338 w 652"/>
                <a:gd name="T81" fmla="*/ 470 h 494"/>
                <a:gd name="T82" fmla="*/ 389 w 652"/>
                <a:gd name="T83" fmla="*/ 464 h 494"/>
                <a:gd name="T84" fmla="*/ 428 w 652"/>
                <a:gd name="T85" fmla="*/ 483 h 494"/>
                <a:gd name="T86" fmla="*/ 446 w 652"/>
                <a:gd name="T87" fmla="*/ 484 h 494"/>
                <a:gd name="T88" fmla="*/ 472 w 652"/>
                <a:gd name="T89" fmla="*/ 491 h 494"/>
                <a:gd name="T90" fmla="*/ 470 w 652"/>
                <a:gd name="T91" fmla="*/ 470 h 494"/>
                <a:gd name="T92" fmla="*/ 476 w 652"/>
                <a:gd name="T93" fmla="*/ 461 h 494"/>
                <a:gd name="T94" fmla="*/ 482 w 652"/>
                <a:gd name="T95" fmla="*/ 456 h 494"/>
                <a:gd name="T96" fmla="*/ 475 w 652"/>
                <a:gd name="T97" fmla="*/ 442 h 494"/>
                <a:gd name="T98" fmla="*/ 461 w 652"/>
                <a:gd name="T99" fmla="*/ 429 h 494"/>
                <a:gd name="T100" fmla="*/ 462 w 652"/>
                <a:gd name="T101" fmla="*/ 420 h 494"/>
                <a:gd name="T102" fmla="*/ 472 w 652"/>
                <a:gd name="T103" fmla="*/ 398 h 494"/>
                <a:gd name="T104" fmla="*/ 502 w 652"/>
                <a:gd name="T105" fmla="*/ 397 h 494"/>
                <a:gd name="T106" fmla="*/ 528 w 652"/>
                <a:gd name="T107" fmla="*/ 390 h 494"/>
                <a:gd name="T108" fmla="*/ 544 w 652"/>
                <a:gd name="T109" fmla="*/ 375 h 494"/>
                <a:gd name="T110" fmla="*/ 544 w 652"/>
                <a:gd name="T111" fmla="*/ 368 h 494"/>
                <a:gd name="T112" fmla="*/ 543 w 652"/>
                <a:gd name="T113" fmla="*/ 352 h 494"/>
                <a:gd name="T114" fmla="*/ 563 w 652"/>
                <a:gd name="T115" fmla="*/ 339 h 494"/>
                <a:gd name="T116" fmla="*/ 585 w 652"/>
                <a:gd name="T117" fmla="*/ 314 h 494"/>
                <a:gd name="T118" fmla="*/ 602 w 652"/>
                <a:gd name="T119" fmla="*/ 302 h 494"/>
                <a:gd name="T120" fmla="*/ 634 w 652"/>
                <a:gd name="T121" fmla="*/ 294 h 494"/>
                <a:gd name="T122" fmla="*/ 642 w 652"/>
                <a:gd name="T123" fmla="*/ 293 h 494"/>
                <a:gd name="T124" fmla="*/ 649 w 652"/>
                <a:gd name="T125" fmla="*/ 27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52" h="494">
                  <a:moveTo>
                    <a:pt x="651" y="266"/>
                  </a:moveTo>
                  <a:cubicBezTo>
                    <a:pt x="652" y="265"/>
                    <a:pt x="652" y="265"/>
                    <a:pt x="652" y="265"/>
                  </a:cubicBezTo>
                  <a:cubicBezTo>
                    <a:pt x="652" y="265"/>
                    <a:pt x="652" y="265"/>
                    <a:pt x="652" y="265"/>
                  </a:cubicBezTo>
                  <a:cubicBezTo>
                    <a:pt x="652" y="265"/>
                    <a:pt x="652" y="265"/>
                    <a:pt x="652" y="265"/>
                  </a:cubicBezTo>
                  <a:cubicBezTo>
                    <a:pt x="639" y="228"/>
                    <a:pt x="639" y="228"/>
                    <a:pt x="639" y="228"/>
                  </a:cubicBezTo>
                  <a:cubicBezTo>
                    <a:pt x="631" y="222"/>
                    <a:pt x="631" y="222"/>
                    <a:pt x="631" y="222"/>
                  </a:cubicBezTo>
                  <a:cubicBezTo>
                    <a:pt x="631" y="221"/>
                    <a:pt x="631" y="221"/>
                    <a:pt x="631" y="221"/>
                  </a:cubicBezTo>
                  <a:cubicBezTo>
                    <a:pt x="629" y="206"/>
                    <a:pt x="629" y="206"/>
                    <a:pt x="629" y="206"/>
                  </a:cubicBezTo>
                  <a:cubicBezTo>
                    <a:pt x="612" y="204"/>
                    <a:pt x="612" y="204"/>
                    <a:pt x="612" y="204"/>
                  </a:cubicBezTo>
                  <a:cubicBezTo>
                    <a:pt x="612" y="204"/>
                    <a:pt x="612" y="204"/>
                    <a:pt x="612" y="204"/>
                  </a:cubicBezTo>
                  <a:cubicBezTo>
                    <a:pt x="611" y="204"/>
                    <a:pt x="611" y="204"/>
                    <a:pt x="611" y="204"/>
                  </a:cubicBezTo>
                  <a:cubicBezTo>
                    <a:pt x="611" y="204"/>
                    <a:pt x="611" y="204"/>
                    <a:pt x="611" y="204"/>
                  </a:cubicBezTo>
                  <a:cubicBezTo>
                    <a:pt x="611" y="203"/>
                    <a:pt x="611" y="203"/>
                    <a:pt x="611" y="203"/>
                  </a:cubicBezTo>
                  <a:cubicBezTo>
                    <a:pt x="611" y="202"/>
                    <a:pt x="611" y="202"/>
                    <a:pt x="611" y="202"/>
                  </a:cubicBezTo>
                  <a:cubicBezTo>
                    <a:pt x="609" y="197"/>
                    <a:pt x="604" y="191"/>
                    <a:pt x="596" y="184"/>
                  </a:cubicBezTo>
                  <a:cubicBezTo>
                    <a:pt x="591" y="181"/>
                    <a:pt x="587" y="178"/>
                    <a:pt x="583" y="178"/>
                  </a:cubicBezTo>
                  <a:cubicBezTo>
                    <a:pt x="580" y="176"/>
                    <a:pt x="578" y="175"/>
                    <a:pt x="576" y="173"/>
                  </a:cubicBezTo>
                  <a:cubicBezTo>
                    <a:pt x="570" y="170"/>
                    <a:pt x="552" y="167"/>
                    <a:pt x="521" y="166"/>
                  </a:cubicBezTo>
                  <a:cubicBezTo>
                    <a:pt x="520" y="166"/>
                    <a:pt x="520" y="166"/>
                    <a:pt x="520" y="166"/>
                  </a:cubicBezTo>
                  <a:cubicBezTo>
                    <a:pt x="520" y="166"/>
                    <a:pt x="520" y="166"/>
                    <a:pt x="520" y="166"/>
                  </a:cubicBezTo>
                  <a:cubicBezTo>
                    <a:pt x="516" y="160"/>
                    <a:pt x="516" y="160"/>
                    <a:pt x="516" y="160"/>
                  </a:cubicBezTo>
                  <a:cubicBezTo>
                    <a:pt x="514" y="157"/>
                    <a:pt x="513" y="154"/>
                    <a:pt x="513" y="150"/>
                  </a:cubicBezTo>
                  <a:cubicBezTo>
                    <a:pt x="513" y="146"/>
                    <a:pt x="518" y="131"/>
                    <a:pt x="529" y="108"/>
                  </a:cubicBezTo>
                  <a:cubicBezTo>
                    <a:pt x="524" y="90"/>
                    <a:pt x="524" y="90"/>
                    <a:pt x="524" y="90"/>
                  </a:cubicBezTo>
                  <a:cubicBezTo>
                    <a:pt x="524" y="90"/>
                    <a:pt x="524" y="90"/>
                    <a:pt x="524" y="90"/>
                  </a:cubicBezTo>
                  <a:cubicBezTo>
                    <a:pt x="518" y="62"/>
                    <a:pt x="518" y="62"/>
                    <a:pt x="518" y="62"/>
                  </a:cubicBezTo>
                  <a:cubicBezTo>
                    <a:pt x="517" y="58"/>
                    <a:pt x="510" y="54"/>
                    <a:pt x="498" y="51"/>
                  </a:cubicBezTo>
                  <a:cubicBezTo>
                    <a:pt x="496" y="50"/>
                    <a:pt x="493" y="49"/>
                    <a:pt x="491" y="48"/>
                  </a:cubicBezTo>
                  <a:cubicBezTo>
                    <a:pt x="486" y="46"/>
                    <a:pt x="483" y="42"/>
                    <a:pt x="482" y="38"/>
                  </a:cubicBezTo>
                  <a:cubicBezTo>
                    <a:pt x="479" y="32"/>
                    <a:pt x="475" y="28"/>
                    <a:pt x="470" y="26"/>
                  </a:cubicBezTo>
                  <a:cubicBezTo>
                    <a:pt x="469" y="25"/>
                    <a:pt x="469" y="25"/>
                    <a:pt x="469" y="25"/>
                  </a:cubicBezTo>
                  <a:cubicBezTo>
                    <a:pt x="469" y="25"/>
                    <a:pt x="469" y="25"/>
                    <a:pt x="469" y="25"/>
                  </a:cubicBezTo>
                  <a:cubicBezTo>
                    <a:pt x="464" y="0"/>
                    <a:pt x="464" y="0"/>
                    <a:pt x="464" y="0"/>
                  </a:cubicBezTo>
                  <a:cubicBezTo>
                    <a:pt x="445" y="2"/>
                    <a:pt x="445" y="2"/>
                    <a:pt x="445" y="2"/>
                  </a:cubicBezTo>
                  <a:cubicBezTo>
                    <a:pt x="443" y="7"/>
                    <a:pt x="443" y="7"/>
                    <a:pt x="443" y="7"/>
                  </a:cubicBezTo>
                  <a:cubicBezTo>
                    <a:pt x="440" y="16"/>
                    <a:pt x="438" y="20"/>
                    <a:pt x="435" y="20"/>
                  </a:cubicBezTo>
                  <a:cubicBezTo>
                    <a:pt x="423" y="24"/>
                    <a:pt x="423" y="24"/>
                    <a:pt x="423" y="24"/>
                  </a:cubicBezTo>
                  <a:cubicBezTo>
                    <a:pt x="415" y="26"/>
                    <a:pt x="410" y="30"/>
                    <a:pt x="408" y="33"/>
                  </a:cubicBezTo>
                  <a:cubicBezTo>
                    <a:pt x="407" y="35"/>
                    <a:pt x="406" y="40"/>
                    <a:pt x="405" y="46"/>
                  </a:cubicBezTo>
                  <a:cubicBezTo>
                    <a:pt x="404" y="53"/>
                    <a:pt x="402" y="58"/>
                    <a:pt x="401" y="62"/>
                  </a:cubicBezTo>
                  <a:cubicBezTo>
                    <a:pt x="398" y="67"/>
                    <a:pt x="395" y="71"/>
                    <a:pt x="389" y="73"/>
                  </a:cubicBezTo>
                  <a:cubicBezTo>
                    <a:pt x="379" y="77"/>
                    <a:pt x="361" y="70"/>
                    <a:pt x="337" y="53"/>
                  </a:cubicBezTo>
                  <a:cubicBezTo>
                    <a:pt x="304" y="95"/>
                    <a:pt x="304" y="95"/>
                    <a:pt x="304" y="95"/>
                  </a:cubicBezTo>
                  <a:cubicBezTo>
                    <a:pt x="308" y="112"/>
                    <a:pt x="308" y="112"/>
                    <a:pt x="308" y="112"/>
                  </a:cubicBezTo>
                  <a:cubicBezTo>
                    <a:pt x="308" y="112"/>
                    <a:pt x="308" y="112"/>
                    <a:pt x="308" y="112"/>
                  </a:cubicBezTo>
                  <a:cubicBezTo>
                    <a:pt x="309" y="113"/>
                    <a:pt x="309" y="113"/>
                    <a:pt x="309" y="113"/>
                  </a:cubicBezTo>
                  <a:cubicBezTo>
                    <a:pt x="308" y="113"/>
                    <a:pt x="308" y="113"/>
                    <a:pt x="308" y="113"/>
                  </a:cubicBezTo>
                  <a:cubicBezTo>
                    <a:pt x="308" y="114"/>
                    <a:pt x="308" y="114"/>
                    <a:pt x="308" y="114"/>
                  </a:cubicBezTo>
                  <a:cubicBezTo>
                    <a:pt x="306" y="116"/>
                    <a:pt x="304" y="118"/>
                    <a:pt x="301" y="118"/>
                  </a:cubicBezTo>
                  <a:cubicBezTo>
                    <a:pt x="298" y="119"/>
                    <a:pt x="295" y="118"/>
                    <a:pt x="291" y="115"/>
                  </a:cubicBezTo>
                  <a:cubicBezTo>
                    <a:pt x="288" y="113"/>
                    <a:pt x="279" y="111"/>
                    <a:pt x="264" y="110"/>
                  </a:cubicBezTo>
                  <a:cubicBezTo>
                    <a:pt x="257" y="110"/>
                    <a:pt x="257" y="110"/>
                    <a:pt x="257" y="110"/>
                  </a:cubicBezTo>
                  <a:cubicBezTo>
                    <a:pt x="257" y="110"/>
                    <a:pt x="257" y="110"/>
                    <a:pt x="257" y="110"/>
                  </a:cubicBezTo>
                  <a:cubicBezTo>
                    <a:pt x="247" y="109"/>
                    <a:pt x="247" y="109"/>
                    <a:pt x="247" y="109"/>
                  </a:cubicBezTo>
                  <a:cubicBezTo>
                    <a:pt x="236" y="111"/>
                    <a:pt x="236" y="111"/>
                    <a:pt x="236" y="111"/>
                  </a:cubicBezTo>
                  <a:cubicBezTo>
                    <a:pt x="241" y="118"/>
                    <a:pt x="241" y="118"/>
                    <a:pt x="241" y="118"/>
                  </a:cubicBezTo>
                  <a:cubicBezTo>
                    <a:pt x="245" y="123"/>
                    <a:pt x="247" y="126"/>
                    <a:pt x="246" y="128"/>
                  </a:cubicBezTo>
                  <a:cubicBezTo>
                    <a:pt x="242" y="154"/>
                    <a:pt x="242" y="154"/>
                    <a:pt x="242" y="154"/>
                  </a:cubicBezTo>
                  <a:cubicBezTo>
                    <a:pt x="244" y="168"/>
                    <a:pt x="244" y="168"/>
                    <a:pt x="244" y="168"/>
                  </a:cubicBezTo>
                  <a:cubicBezTo>
                    <a:pt x="244" y="168"/>
                    <a:pt x="244" y="168"/>
                    <a:pt x="244" y="168"/>
                  </a:cubicBezTo>
                  <a:cubicBezTo>
                    <a:pt x="244" y="168"/>
                    <a:pt x="244" y="168"/>
                    <a:pt x="244" y="168"/>
                  </a:cubicBezTo>
                  <a:cubicBezTo>
                    <a:pt x="244" y="169"/>
                    <a:pt x="244" y="169"/>
                    <a:pt x="244" y="169"/>
                  </a:cubicBezTo>
                  <a:cubicBezTo>
                    <a:pt x="244" y="169"/>
                    <a:pt x="244" y="169"/>
                    <a:pt x="244" y="169"/>
                  </a:cubicBezTo>
                  <a:cubicBezTo>
                    <a:pt x="236" y="195"/>
                    <a:pt x="236" y="195"/>
                    <a:pt x="236" y="195"/>
                  </a:cubicBezTo>
                  <a:cubicBezTo>
                    <a:pt x="236" y="197"/>
                    <a:pt x="235" y="198"/>
                    <a:pt x="234" y="198"/>
                  </a:cubicBezTo>
                  <a:cubicBezTo>
                    <a:pt x="233" y="198"/>
                    <a:pt x="233" y="198"/>
                    <a:pt x="233" y="198"/>
                  </a:cubicBezTo>
                  <a:cubicBezTo>
                    <a:pt x="233" y="198"/>
                    <a:pt x="233" y="198"/>
                    <a:pt x="233" y="198"/>
                  </a:cubicBezTo>
                  <a:cubicBezTo>
                    <a:pt x="232" y="195"/>
                    <a:pt x="232" y="195"/>
                    <a:pt x="232" y="195"/>
                  </a:cubicBezTo>
                  <a:cubicBezTo>
                    <a:pt x="230" y="192"/>
                    <a:pt x="230" y="191"/>
                    <a:pt x="228" y="191"/>
                  </a:cubicBezTo>
                  <a:cubicBezTo>
                    <a:pt x="228" y="192"/>
                    <a:pt x="226" y="193"/>
                    <a:pt x="226" y="197"/>
                  </a:cubicBezTo>
                  <a:cubicBezTo>
                    <a:pt x="224" y="204"/>
                    <a:pt x="220" y="210"/>
                    <a:pt x="213" y="216"/>
                  </a:cubicBezTo>
                  <a:cubicBezTo>
                    <a:pt x="206" y="222"/>
                    <a:pt x="206" y="222"/>
                    <a:pt x="206" y="222"/>
                  </a:cubicBezTo>
                  <a:cubicBezTo>
                    <a:pt x="202" y="224"/>
                    <a:pt x="202" y="224"/>
                    <a:pt x="202" y="224"/>
                  </a:cubicBezTo>
                  <a:cubicBezTo>
                    <a:pt x="202" y="224"/>
                    <a:pt x="202" y="224"/>
                    <a:pt x="202" y="224"/>
                  </a:cubicBezTo>
                  <a:cubicBezTo>
                    <a:pt x="202" y="224"/>
                    <a:pt x="202" y="224"/>
                    <a:pt x="202" y="224"/>
                  </a:cubicBezTo>
                  <a:cubicBezTo>
                    <a:pt x="176" y="224"/>
                    <a:pt x="176" y="224"/>
                    <a:pt x="176" y="224"/>
                  </a:cubicBezTo>
                  <a:cubicBezTo>
                    <a:pt x="166" y="234"/>
                    <a:pt x="166" y="234"/>
                    <a:pt x="166" y="234"/>
                  </a:cubicBezTo>
                  <a:cubicBezTo>
                    <a:pt x="166" y="234"/>
                    <a:pt x="166" y="234"/>
                    <a:pt x="166" y="234"/>
                  </a:cubicBezTo>
                  <a:cubicBezTo>
                    <a:pt x="165" y="234"/>
                    <a:pt x="165" y="234"/>
                    <a:pt x="165" y="234"/>
                  </a:cubicBezTo>
                  <a:cubicBezTo>
                    <a:pt x="164" y="234"/>
                    <a:pt x="164" y="234"/>
                    <a:pt x="164" y="234"/>
                  </a:cubicBezTo>
                  <a:cubicBezTo>
                    <a:pt x="137" y="230"/>
                    <a:pt x="137" y="230"/>
                    <a:pt x="137" y="230"/>
                  </a:cubicBezTo>
                  <a:cubicBezTo>
                    <a:pt x="132" y="235"/>
                    <a:pt x="128" y="236"/>
                    <a:pt x="124" y="236"/>
                  </a:cubicBezTo>
                  <a:cubicBezTo>
                    <a:pt x="120" y="234"/>
                    <a:pt x="113" y="236"/>
                    <a:pt x="103" y="240"/>
                  </a:cubicBezTo>
                  <a:cubicBezTo>
                    <a:pt x="92" y="253"/>
                    <a:pt x="92" y="253"/>
                    <a:pt x="92" y="253"/>
                  </a:cubicBezTo>
                  <a:cubicBezTo>
                    <a:pt x="92" y="254"/>
                    <a:pt x="92" y="254"/>
                    <a:pt x="92" y="254"/>
                  </a:cubicBezTo>
                  <a:cubicBezTo>
                    <a:pt x="74" y="254"/>
                    <a:pt x="74" y="254"/>
                    <a:pt x="74" y="254"/>
                  </a:cubicBezTo>
                  <a:cubicBezTo>
                    <a:pt x="74" y="239"/>
                    <a:pt x="74" y="239"/>
                    <a:pt x="74" y="239"/>
                  </a:cubicBezTo>
                  <a:cubicBezTo>
                    <a:pt x="63" y="239"/>
                    <a:pt x="63" y="239"/>
                    <a:pt x="63" y="239"/>
                  </a:cubicBezTo>
                  <a:cubicBezTo>
                    <a:pt x="61" y="246"/>
                    <a:pt x="61" y="246"/>
                    <a:pt x="61" y="246"/>
                  </a:cubicBezTo>
                  <a:cubicBezTo>
                    <a:pt x="52" y="248"/>
                    <a:pt x="52" y="248"/>
                    <a:pt x="52" y="248"/>
                  </a:cubicBezTo>
                  <a:cubicBezTo>
                    <a:pt x="52" y="248"/>
                    <a:pt x="52" y="248"/>
                    <a:pt x="52" y="248"/>
                  </a:cubicBezTo>
                  <a:cubicBezTo>
                    <a:pt x="52" y="248"/>
                    <a:pt x="52" y="248"/>
                    <a:pt x="52" y="248"/>
                  </a:cubicBezTo>
                  <a:cubicBezTo>
                    <a:pt x="51" y="247"/>
                    <a:pt x="51" y="247"/>
                    <a:pt x="51" y="247"/>
                  </a:cubicBezTo>
                  <a:cubicBezTo>
                    <a:pt x="51" y="247"/>
                    <a:pt x="51" y="247"/>
                    <a:pt x="51" y="247"/>
                  </a:cubicBezTo>
                  <a:cubicBezTo>
                    <a:pt x="46" y="244"/>
                    <a:pt x="39" y="242"/>
                    <a:pt x="33" y="241"/>
                  </a:cubicBezTo>
                  <a:cubicBezTo>
                    <a:pt x="29" y="240"/>
                    <a:pt x="25" y="243"/>
                    <a:pt x="18" y="248"/>
                  </a:cubicBezTo>
                  <a:cubicBezTo>
                    <a:pt x="12" y="254"/>
                    <a:pt x="7" y="259"/>
                    <a:pt x="4" y="264"/>
                  </a:cubicBezTo>
                  <a:cubicBezTo>
                    <a:pt x="6" y="265"/>
                    <a:pt x="6" y="266"/>
                    <a:pt x="6" y="269"/>
                  </a:cubicBezTo>
                  <a:cubicBezTo>
                    <a:pt x="7" y="272"/>
                    <a:pt x="8" y="274"/>
                    <a:pt x="8" y="277"/>
                  </a:cubicBezTo>
                  <a:cubicBezTo>
                    <a:pt x="7" y="280"/>
                    <a:pt x="6" y="282"/>
                    <a:pt x="4" y="284"/>
                  </a:cubicBezTo>
                  <a:cubicBezTo>
                    <a:pt x="2" y="285"/>
                    <a:pt x="1" y="289"/>
                    <a:pt x="0" y="295"/>
                  </a:cubicBezTo>
                  <a:cubicBezTo>
                    <a:pt x="6" y="300"/>
                    <a:pt x="6" y="300"/>
                    <a:pt x="6" y="300"/>
                  </a:cubicBezTo>
                  <a:cubicBezTo>
                    <a:pt x="15" y="290"/>
                    <a:pt x="15" y="290"/>
                    <a:pt x="15" y="290"/>
                  </a:cubicBezTo>
                  <a:cubicBezTo>
                    <a:pt x="26" y="303"/>
                    <a:pt x="26" y="303"/>
                    <a:pt x="26" y="303"/>
                  </a:cubicBezTo>
                  <a:cubicBezTo>
                    <a:pt x="26" y="304"/>
                    <a:pt x="26" y="304"/>
                    <a:pt x="26" y="304"/>
                  </a:cubicBezTo>
                  <a:cubicBezTo>
                    <a:pt x="29" y="326"/>
                    <a:pt x="29" y="326"/>
                    <a:pt x="29" y="326"/>
                  </a:cubicBezTo>
                  <a:cubicBezTo>
                    <a:pt x="29" y="326"/>
                    <a:pt x="29" y="326"/>
                    <a:pt x="29" y="326"/>
                  </a:cubicBezTo>
                  <a:cubicBezTo>
                    <a:pt x="28" y="326"/>
                    <a:pt x="28" y="326"/>
                    <a:pt x="28" y="326"/>
                  </a:cubicBezTo>
                  <a:cubicBezTo>
                    <a:pt x="22" y="356"/>
                    <a:pt x="22" y="356"/>
                    <a:pt x="22" y="356"/>
                  </a:cubicBezTo>
                  <a:cubicBezTo>
                    <a:pt x="20" y="356"/>
                    <a:pt x="20" y="356"/>
                    <a:pt x="20" y="356"/>
                  </a:cubicBezTo>
                  <a:cubicBezTo>
                    <a:pt x="11" y="356"/>
                    <a:pt x="5" y="357"/>
                    <a:pt x="3" y="358"/>
                  </a:cubicBezTo>
                  <a:cubicBezTo>
                    <a:pt x="3" y="360"/>
                    <a:pt x="7" y="364"/>
                    <a:pt x="14" y="368"/>
                  </a:cubicBezTo>
                  <a:cubicBezTo>
                    <a:pt x="20" y="367"/>
                    <a:pt x="20" y="367"/>
                    <a:pt x="20" y="367"/>
                  </a:cubicBezTo>
                  <a:cubicBezTo>
                    <a:pt x="21" y="367"/>
                    <a:pt x="21" y="367"/>
                    <a:pt x="21" y="367"/>
                  </a:cubicBezTo>
                  <a:cubicBezTo>
                    <a:pt x="21" y="368"/>
                    <a:pt x="21" y="368"/>
                    <a:pt x="21" y="368"/>
                  </a:cubicBezTo>
                  <a:cubicBezTo>
                    <a:pt x="34" y="380"/>
                    <a:pt x="34" y="380"/>
                    <a:pt x="34" y="380"/>
                  </a:cubicBezTo>
                  <a:cubicBezTo>
                    <a:pt x="40" y="385"/>
                    <a:pt x="39" y="392"/>
                    <a:pt x="32" y="404"/>
                  </a:cubicBezTo>
                  <a:cubicBezTo>
                    <a:pt x="34" y="416"/>
                    <a:pt x="34" y="416"/>
                    <a:pt x="34" y="416"/>
                  </a:cubicBezTo>
                  <a:cubicBezTo>
                    <a:pt x="40" y="417"/>
                    <a:pt x="40" y="417"/>
                    <a:pt x="40" y="417"/>
                  </a:cubicBezTo>
                  <a:cubicBezTo>
                    <a:pt x="60" y="417"/>
                    <a:pt x="60" y="417"/>
                    <a:pt x="60" y="417"/>
                  </a:cubicBezTo>
                  <a:cubicBezTo>
                    <a:pt x="50" y="427"/>
                    <a:pt x="50" y="427"/>
                    <a:pt x="50" y="427"/>
                  </a:cubicBezTo>
                  <a:cubicBezTo>
                    <a:pt x="56" y="430"/>
                    <a:pt x="56" y="430"/>
                    <a:pt x="56" y="430"/>
                  </a:cubicBezTo>
                  <a:cubicBezTo>
                    <a:pt x="56" y="430"/>
                    <a:pt x="56" y="430"/>
                    <a:pt x="56" y="430"/>
                  </a:cubicBezTo>
                  <a:cubicBezTo>
                    <a:pt x="64" y="434"/>
                    <a:pt x="64" y="434"/>
                    <a:pt x="64" y="434"/>
                  </a:cubicBezTo>
                  <a:cubicBezTo>
                    <a:pt x="85" y="444"/>
                    <a:pt x="85" y="444"/>
                    <a:pt x="85" y="444"/>
                  </a:cubicBezTo>
                  <a:cubicBezTo>
                    <a:pt x="86" y="444"/>
                    <a:pt x="86" y="444"/>
                    <a:pt x="86" y="444"/>
                  </a:cubicBezTo>
                  <a:cubicBezTo>
                    <a:pt x="86" y="444"/>
                    <a:pt x="86" y="444"/>
                    <a:pt x="86" y="444"/>
                  </a:cubicBezTo>
                  <a:cubicBezTo>
                    <a:pt x="88" y="477"/>
                    <a:pt x="88" y="477"/>
                    <a:pt x="88" y="477"/>
                  </a:cubicBezTo>
                  <a:cubicBezTo>
                    <a:pt x="89" y="483"/>
                    <a:pt x="94" y="488"/>
                    <a:pt x="103" y="491"/>
                  </a:cubicBezTo>
                  <a:cubicBezTo>
                    <a:pt x="105" y="490"/>
                    <a:pt x="105" y="490"/>
                    <a:pt x="105" y="490"/>
                  </a:cubicBezTo>
                  <a:cubicBezTo>
                    <a:pt x="105" y="490"/>
                    <a:pt x="105" y="490"/>
                    <a:pt x="105" y="490"/>
                  </a:cubicBezTo>
                  <a:cubicBezTo>
                    <a:pt x="106" y="490"/>
                    <a:pt x="106" y="490"/>
                    <a:pt x="106" y="490"/>
                  </a:cubicBezTo>
                  <a:cubicBezTo>
                    <a:pt x="128" y="494"/>
                    <a:pt x="128" y="494"/>
                    <a:pt x="128" y="494"/>
                  </a:cubicBezTo>
                  <a:cubicBezTo>
                    <a:pt x="130" y="494"/>
                    <a:pt x="130" y="494"/>
                    <a:pt x="130" y="494"/>
                  </a:cubicBezTo>
                  <a:cubicBezTo>
                    <a:pt x="130" y="493"/>
                    <a:pt x="130" y="493"/>
                    <a:pt x="130" y="493"/>
                  </a:cubicBezTo>
                  <a:cubicBezTo>
                    <a:pt x="130" y="492"/>
                    <a:pt x="130" y="492"/>
                    <a:pt x="130" y="492"/>
                  </a:cubicBezTo>
                  <a:cubicBezTo>
                    <a:pt x="132" y="488"/>
                    <a:pt x="134" y="485"/>
                    <a:pt x="134" y="484"/>
                  </a:cubicBezTo>
                  <a:cubicBezTo>
                    <a:pt x="134" y="483"/>
                    <a:pt x="134" y="483"/>
                    <a:pt x="134" y="483"/>
                  </a:cubicBezTo>
                  <a:cubicBezTo>
                    <a:pt x="134" y="480"/>
                    <a:pt x="135" y="476"/>
                    <a:pt x="138" y="474"/>
                  </a:cubicBezTo>
                  <a:cubicBezTo>
                    <a:pt x="142" y="472"/>
                    <a:pt x="144" y="469"/>
                    <a:pt x="145" y="466"/>
                  </a:cubicBezTo>
                  <a:cubicBezTo>
                    <a:pt x="145" y="466"/>
                    <a:pt x="145" y="466"/>
                    <a:pt x="145" y="466"/>
                  </a:cubicBezTo>
                  <a:cubicBezTo>
                    <a:pt x="146" y="463"/>
                    <a:pt x="150" y="462"/>
                    <a:pt x="157" y="464"/>
                  </a:cubicBezTo>
                  <a:cubicBezTo>
                    <a:pt x="158" y="464"/>
                    <a:pt x="158" y="464"/>
                    <a:pt x="158" y="464"/>
                  </a:cubicBezTo>
                  <a:cubicBezTo>
                    <a:pt x="158" y="464"/>
                    <a:pt x="158" y="464"/>
                    <a:pt x="158" y="464"/>
                  </a:cubicBezTo>
                  <a:cubicBezTo>
                    <a:pt x="165" y="468"/>
                    <a:pt x="165" y="468"/>
                    <a:pt x="165" y="468"/>
                  </a:cubicBezTo>
                  <a:cubicBezTo>
                    <a:pt x="190" y="473"/>
                    <a:pt x="190" y="473"/>
                    <a:pt x="190" y="473"/>
                  </a:cubicBezTo>
                  <a:cubicBezTo>
                    <a:pt x="206" y="472"/>
                    <a:pt x="206" y="472"/>
                    <a:pt x="206" y="472"/>
                  </a:cubicBezTo>
                  <a:cubicBezTo>
                    <a:pt x="217" y="467"/>
                    <a:pt x="217" y="467"/>
                    <a:pt x="217" y="467"/>
                  </a:cubicBezTo>
                  <a:cubicBezTo>
                    <a:pt x="219" y="464"/>
                    <a:pt x="221" y="463"/>
                    <a:pt x="222" y="462"/>
                  </a:cubicBezTo>
                  <a:cubicBezTo>
                    <a:pt x="224" y="462"/>
                    <a:pt x="227" y="463"/>
                    <a:pt x="230" y="466"/>
                  </a:cubicBezTo>
                  <a:cubicBezTo>
                    <a:pt x="232" y="466"/>
                    <a:pt x="232" y="466"/>
                    <a:pt x="232" y="466"/>
                  </a:cubicBezTo>
                  <a:cubicBezTo>
                    <a:pt x="233" y="468"/>
                    <a:pt x="234" y="470"/>
                    <a:pt x="236" y="474"/>
                  </a:cubicBezTo>
                  <a:cubicBezTo>
                    <a:pt x="244" y="480"/>
                    <a:pt x="244" y="480"/>
                    <a:pt x="244" y="480"/>
                  </a:cubicBezTo>
                  <a:cubicBezTo>
                    <a:pt x="250" y="480"/>
                    <a:pt x="250" y="480"/>
                    <a:pt x="250" y="480"/>
                  </a:cubicBezTo>
                  <a:cubicBezTo>
                    <a:pt x="250" y="480"/>
                    <a:pt x="250" y="480"/>
                    <a:pt x="250" y="480"/>
                  </a:cubicBezTo>
                  <a:cubicBezTo>
                    <a:pt x="251" y="480"/>
                    <a:pt x="251" y="480"/>
                    <a:pt x="251" y="480"/>
                  </a:cubicBezTo>
                  <a:cubicBezTo>
                    <a:pt x="252" y="480"/>
                    <a:pt x="252" y="480"/>
                    <a:pt x="252" y="480"/>
                  </a:cubicBezTo>
                  <a:cubicBezTo>
                    <a:pt x="260" y="484"/>
                    <a:pt x="260" y="484"/>
                    <a:pt x="260" y="484"/>
                  </a:cubicBezTo>
                  <a:cubicBezTo>
                    <a:pt x="276" y="483"/>
                    <a:pt x="276" y="483"/>
                    <a:pt x="276" y="483"/>
                  </a:cubicBezTo>
                  <a:cubicBezTo>
                    <a:pt x="284" y="480"/>
                    <a:pt x="284" y="480"/>
                    <a:pt x="284" y="480"/>
                  </a:cubicBezTo>
                  <a:cubicBezTo>
                    <a:pt x="307" y="482"/>
                    <a:pt x="307" y="482"/>
                    <a:pt x="307" y="482"/>
                  </a:cubicBezTo>
                  <a:cubicBezTo>
                    <a:pt x="317" y="479"/>
                    <a:pt x="317" y="479"/>
                    <a:pt x="317" y="479"/>
                  </a:cubicBezTo>
                  <a:cubicBezTo>
                    <a:pt x="329" y="474"/>
                    <a:pt x="329" y="474"/>
                    <a:pt x="329" y="474"/>
                  </a:cubicBezTo>
                  <a:cubicBezTo>
                    <a:pt x="331" y="473"/>
                    <a:pt x="334" y="472"/>
                    <a:pt x="338" y="470"/>
                  </a:cubicBezTo>
                  <a:cubicBezTo>
                    <a:pt x="360" y="470"/>
                    <a:pt x="360" y="470"/>
                    <a:pt x="360" y="470"/>
                  </a:cubicBezTo>
                  <a:cubicBezTo>
                    <a:pt x="368" y="468"/>
                    <a:pt x="368" y="468"/>
                    <a:pt x="368" y="468"/>
                  </a:cubicBezTo>
                  <a:cubicBezTo>
                    <a:pt x="371" y="466"/>
                    <a:pt x="374" y="464"/>
                    <a:pt x="376" y="464"/>
                  </a:cubicBezTo>
                  <a:cubicBezTo>
                    <a:pt x="389" y="464"/>
                    <a:pt x="389" y="464"/>
                    <a:pt x="389" y="464"/>
                  </a:cubicBezTo>
                  <a:cubicBezTo>
                    <a:pt x="395" y="469"/>
                    <a:pt x="395" y="469"/>
                    <a:pt x="395" y="469"/>
                  </a:cubicBezTo>
                  <a:cubicBezTo>
                    <a:pt x="412" y="472"/>
                    <a:pt x="412" y="472"/>
                    <a:pt x="412" y="472"/>
                  </a:cubicBezTo>
                  <a:cubicBezTo>
                    <a:pt x="415" y="472"/>
                    <a:pt x="417" y="474"/>
                    <a:pt x="421" y="478"/>
                  </a:cubicBezTo>
                  <a:cubicBezTo>
                    <a:pt x="428" y="483"/>
                    <a:pt x="428" y="483"/>
                    <a:pt x="428" y="483"/>
                  </a:cubicBezTo>
                  <a:cubicBezTo>
                    <a:pt x="429" y="484"/>
                    <a:pt x="429" y="484"/>
                    <a:pt x="429" y="484"/>
                  </a:cubicBezTo>
                  <a:cubicBezTo>
                    <a:pt x="446" y="484"/>
                    <a:pt x="446" y="484"/>
                    <a:pt x="446" y="484"/>
                  </a:cubicBezTo>
                  <a:cubicBezTo>
                    <a:pt x="446" y="484"/>
                    <a:pt x="446" y="484"/>
                    <a:pt x="446" y="484"/>
                  </a:cubicBezTo>
                  <a:cubicBezTo>
                    <a:pt x="446" y="484"/>
                    <a:pt x="446" y="484"/>
                    <a:pt x="446" y="484"/>
                  </a:cubicBezTo>
                  <a:cubicBezTo>
                    <a:pt x="454" y="488"/>
                    <a:pt x="454" y="488"/>
                    <a:pt x="454" y="488"/>
                  </a:cubicBezTo>
                  <a:cubicBezTo>
                    <a:pt x="464" y="490"/>
                    <a:pt x="464" y="490"/>
                    <a:pt x="464" y="490"/>
                  </a:cubicBezTo>
                  <a:cubicBezTo>
                    <a:pt x="464" y="490"/>
                    <a:pt x="464" y="490"/>
                    <a:pt x="464" y="490"/>
                  </a:cubicBezTo>
                  <a:cubicBezTo>
                    <a:pt x="472" y="491"/>
                    <a:pt x="472" y="491"/>
                    <a:pt x="472" y="491"/>
                  </a:cubicBezTo>
                  <a:cubicBezTo>
                    <a:pt x="475" y="486"/>
                    <a:pt x="475" y="486"/>
                    <a:pt x="475" y="486"/>
                  </a:cubicBezTo>
                  <a:cubicBezTo>
                    <a:pt x="471" y="478"/>
                    <a:pt x="471" y="478"/>
                    <a:pt x="471" y="478"/>
                  </a:cubicBezTo>
                  <a:cubicBezTo>
                    <a:pt x="470" y="470"/>
                    <a:pt x="470" y="470"/>
                    <a:pt x="470" y="470"/>
                  </a:cubicBezTo>
                  <a:cubicBezTo>
                    <a:pt x="470" y="470"/>
                    <a:pt x="470" y="470"/>
                    <a:pt x="470" y="470"/>
                  </a:cubicBezTo>
                  <a:cubicBezTo>
                    <a:pt x="469" y="470"/>
                    <a:pt x="469" y="470"/>
                    <a:pt x="469" y="470"/>
                  </a:cubicBezTo>
                  <a:cubicBezTo>
                    <a:pt x="470" y="469"/>
                    <a:pt x="470" y="469"/>
                    <a:pt x="470" y="469"/>
                  </a:cubicBezTo>
                  <a:cubicBezTo>
                    <a:pt x="476" y="461"/>
                    <a:pt x="476" y="461"/>
                    <a:pt x="476" y="461"/>
                  </a:cubicBezTo>
                  <a:cubicBezTo>
                    <a:pt x="476" y="461"/>
                    <a:pt x="476" y="461"/>
                    <a:pt x="476" y="461"/>
                  </a:cubicBezTo>
                  <a:cubicBezTo>
                    <a:pt x="476" y="461"/>
                    <a:pt x="476" y="461"/>
                    <a:pt x="476" y="461"/>
                  </a:cubicBezTo>
                  <a:cubicBezTo>
                    <a:pt x="476" y="461"/>
                    <a:pt x="476" y="461"/>
                    <a:pt x="476" y="461"/>
                  </a:cubicBezTo>
                  <a:cubicBezTo>
                    <a:pt x="476" y="460"/>
                    <a:pt x="476" y="460"/>
                    <a:pt x="476" y="460"/>
                  </a:cubicBezTo>
                  <a:cubicBezTo>
                    <a:pt x="482" y="456"/>
                    <a:pt x="482" y="456"/>
                    <a:pt x="482" y="456"/>
                  </a:cubicBezTo>
                  <a:cubicBezTo>
                    <a:pt x="482" y="456"/>
                    <a:pt x="482" y="456"/>
                    <a:pt x="482" y="456"/>
                  </a:cubicBezTo>
                  <a:cubicBezTo>
                    <a:pt x="481" y="454"/>
                    <a:pt x="481" y="454"/>
                    <a:pt x="481" y="454"/>
                  </a:cubicBezTo>
                  <a:cubicBezTo>
                    <a:pt x="478" y="446"/>
                    <a:pt x="478" y="446"/>
                    <a:pt x="478" y="446"/>
                  </a:cubicBezTo>
                  <a:cubicBezTo>
                    <a:pt x="478" y="445"/>
                    <a:pt x="477" y="444"/>
                    <a:pt x="475" y="442"/>
                  </a:cubicBezTo>
                  <a:cubicBezTo>
                    <a:pt x="475" y="442"/>
                    <a:pt x="475" y="442"/>
                    <a:pt x="475" y="442"/>
                  </a:cubicBezTo>
                  <a:cubicBezTo>
                    <a:pt x="469" y="436"/>
                    <a:pt x="469" y="436"/>
                    <a:pt x="469" y="436"/>
                  </a:cubicBezTo>
                  <a:cubicBezTo>
                    <a:pt x="461" y="430"/>
                    <a:pt x="461" y="430"/>
                    <a:pt x="461" y="430"/>
                  </a:cubicBezTo>
                  <a:cubicBezTo>
                    <a:pt x="461" y="429"/>
                    <a:pt x="461" y="429"/>
                    <a:pt x="461" y="429"/>
                  </a:cubicBezTo>
                  <a:cubicBezTo>
                    <a:pt x="460" y="428"/>
                    <a:pt x="460" y="428"/>
                    <a:pt x="460" y="428"/>
                  </a:cubicBezTo>
                  <a:cubicBezTo>
                    <a:pt x="460" y="428"/>
                    <a:pt x="460" y="428"/>
                    <a:pt x="460" y="428"/>
                  </a:cubicBezTo>
                  <a:cubicBezTo>
                    <a:pt x="460" y="427"/>
                    <a:pt x="460" y="427"/>
                    <a:pt x="460" y="427"/>
                  </a:cubicBezTo>
                  <a:cubicBezTo>
                    <a:pt x="462" y="420"/>
                    <a:pt x="462" y="420"/>
                    <a:pt x="462" y="420"/>
                  </a:cubicBezTo>
                  <a:cubicBezTo>
                    <a:pt x="462" y="414"/>
                    <a:pt x="462" y="414"/>
                    <a:pt x="462" y="414"/>
                  </a:cubicBezTo>
                  <a:cubicBezTo>
                    <a:pt x="458" y="404"/>
                    <a:pt x="458" y="404"/>
                    <a:pt x="458" y="404"/>
                  </a:cubicBezTo>
                  <a:cubicBezTo>
                    <a:pt x="467" y="402"/>
                    <a:pt x="467" y="402"/>
                    <a:pt x="467" y="402"/>
                  </a:cubicBezTo>
                  <a:cubicBezTo>
                    <a:pt x="472" y="398"/>
                    <a:pt x="472" y="398"/>
                    <a:pt x="472" y="398"/>
                  </a:cubicBezTo>
                  <a:cubicBezTo>
                    <a:pt x="483" y="398"/>
                    <a:pt x="483" y="398"/>
                    <a:pt x="483" y="398"/>
                  </a:cubicBezTo>
                  <a:cubicBezTo>
                    <a:pt x="494" y="396"/>
                    <a:pt x="494" y="396"/>
                    <a:pt x="494" y="396"/>
                  </a:cubicBezTo>
                  <a:cubicBezTo>
                    <a:pt x="494" y="396"/>
                    <a:pt x="494" y="396"/>
                    <a:pt x="494" y="396"/>
                  </a:cubicBezTo>
                  <a:cubicBezTo>
                    <a:pt x="502" y="397"/>
                    <a:pt x="502" y="397"/>
                    <a:pt x="502" y="397"/>
                  </a:cubicBezTo>
                  <a:cubicBezTo>
                    <a:pt x="511" y="394"/>
                    <a:pt x="511" y="394"/>
                    <a:pt x="511" y="394"/>
                  </a:cubicBezTo>
                  <a:cubicBezTo>
                    <a:pt x="521" y="393"/>
                    <a:pt x="521" y="393"/>
                    <a:pt x="521" y="393"/>
                  </a:cubicBezTo>
                  <a:cubicBezTo>
                    <a:pt x="527" y="390"/>
                    <a:pt x="527" y="390"/>
                    <a:pt x="527" y="390"/>
                  </a:cubicBezTo>
                  <a:cubicBezTo>
                    <a:pt x="528" y="390"/>
                    <a:pt x="528" y="390"/>
                    <a:pt x="528" y="390"/>
                  </a:cubicBezTo>
                  <a:cubicBezTo>
                    <a:pt x="545" y="387"/>
                    <a:pt x="545" y="387"/>
                    <a:pt x="545" y="387"/>
                  </a:cubicBezTo>
                  <a:cubicBezTo>
                    <a:pt x="548" y="384"/>
                    <a:pt x="548" y="384"/>
                    <a:pt x="548" y="384"/>
                  </a:cubicBezTo>
                  <a:cubicBezTo>
                    <a:pt x="547" y="381"/>
                    <a:pt x="547" y="381"/>
                    <a:pt x="547" y="381"/>
                  </a:cubicBezTo>
                  <a:cubicBezTo>
                    <a:pt x="544" y="375"/>
                    <a:pt x="544" y="375"/>
                    <a:pt x="544" y="375"/>
                  </a:cubicBezTo>
                  <a:cubicBezTo>
                    <a:pt x="544" y="375"/>
                    <a:pt x="544" y="375"/>
                    <a:pt x="544" y="375"/>
                  </a:cubicBezTo>
                  <a:cubicBezTo>
                    <a:pt x="543" y="374"/>
                    <a:pt x="543" y="374"/>
                    <a:pt x="543" y="374"/>
                  </a:cubicBezTo>
                  <a:cubicBezTo>
                    <a:pt x="543" y="374"/>
                    <a:pt x="543" y="374"/>
                    <a:pt x="543" y="374"/>
                  </a:cubicBezTo>
                  <a:cubicBezTo>
                    <a:pt x="544" y="368"/>
                    <a:pt x="544" y="368"/>
                    <a:pt x="544" y="368"/>
                  </a:cubicBezTo>
                  <a:cubicBezTo>
                    <a:pt x="544" y="368"/>
                    <a:pt x="544" y="368"/>
                    <a:pt x="544" y="368"/>
                  </a:cubicBezTo>
                  <a:cubicBezTo>
                    <a:pt x="544" y="359"/>
                    <a:pt x="544" y="359"/>
                    <a:pt x="544" y="359"/>
                  </a:cubicBezTo>
                  <a:cubicBezTo>
                    <a:pt x="543" y="352"/>
                    <a:pt x="543" y="352"/>
                    <a:pt x="543" y="352"/>
                  </a:cubicBezTo>
                  <a:cubicBezTo>
                    <a:pt x="543" y="352"/>
                    <a:pt x="543" y="352"/>
                    <a:pt x="543" y="352"/>
                  </a:cubicBezTo>
                  <a:cubicBezTo>
                    <a:pt x="543" y="352"/>
                    <a:pt x="543" y="352"/>
                    <a:pt x="543" y="352"/>
                  </a:cubicBezTo>
                  <a:cubicBezTo>
                    <a:pt x="547" y="344"/>
                    <a:pt x="547" y="344"/>
                    <a:pt x="547" y="344"/>
                  </a:cubicBezTo>
                  <a:cubicBezTo>
                    <a:pt x="548" y="340"/>
                    <a:pt x="550" y="338"/>
                    <a:pt x="553" y="338"/>
                  </a:cubicBezTo>
                  <a:cubicBezTo>
                    <a:pt x="563" y="339"/>
                    <a:pt x="563" y="339"/>
                    <a:pt x="563" y="339"/>
                  </a:cubicBezTo>
                  <a:cubicBezTo>
                    <a:pt x="565" y="339"/>
                    <a:pt x="567" y="338"/>
                    <a:pt x="569" y="336"/>
                  </a:cubicBezTo>
                  <a:cubicBezTo>
                    <a:pt x="584" y="315"/>
                    <a:pt x="584" y="315"/>
                    <a:pt x="584" y="315"/>
                  </a:cubicBezTo>
                  <a:cubicBezTo>
                    <a:pt x="584" y="315"/>
                    <a:pt x="584" y="315"/>
                    <a:pt x="584" y="315"/>
                  </a:cubicBezTo>
                  <a:cubicBezTo>
                    <a:pt x="585" y="314"/>
                    <a:pt x="585" y="314"/>
                    <a:pt x="585" y="314"/>
                  </a:cubicBezTo>
                  <a:cubicBezTo>
                    <a:pt x="593" y="308"/>
                    <a:pt x="593" y="308"/>
                    <a:pt x="593" y="308"/>
                  </a:cubicBezTo>
                  <a:cubicBezTo>
                    <a:pt x="594" y="307"/>
                    <a:pt x="594" y="307"/>
                    <a:pt x="594" y="307"/>
                  </a:cubicBezTo>
                  <a:cubicBezTo>
                    <a:pt x="597" y="306"/>
                    <a:pt x="599" y="305"/>
                    <a:pt x="600" y="304"/>
                  </a:cubicBezTo>
                  <a:cubicBezTo>
                    <a:pt x="602" y="302"/>
                    <a:pt x="602" y="302"/>
                    <a:pt x="602" y="302"/>
                  </a:cubicBezTo>
                  <a:cubicBezTo>
                    <a:pt x="605" y="298"/>
                    <a:pt x="608" y="297"/>
                    <a:pt x="609" y="297"/>
                  </a:cubicBezTo>
                  <a:cubicBezTo>
                    <a:pt x="623" y="300"/>
                    <a:pt x="623" y="300"/>
                    <a:pt x="623" y="300"/>
                  </a:cubicBezTo>
                  <a:cubicBezTo>
                    <a:pt x="634" y="294"/>
                    <a:pt x="634" y="294"/>
                    <a:pt x="634" y="294"/>
                  </a:cubicBezTo>
                  <a:cubicBezTo>
                    <a:pt x="634" y="294"/>
                    <a:pt x="634" y="294"/>
                    <a:pt x="634" y="294"/>
                  </a:cubicBezTo>
                  <a:cubicBezTo>
                    <a:pt x="635" y="294"/>
                    <a:pt x="635" y="294"/>
                    <a:pt x="635" y="294"/>
                  </a:cubicBezTo>
                  <a:cubicBezTo>
                    <a:pt x="635" y="294"/>
                    <a:pt x="635" y="294"/>
                    <a:pt x="635" y="294"/>
                  </a:cubicBezTo>
                  <a:cubicBezTo>
                    <a:pt x="635" y="294"/>
                    <a:pt x="635" y="294"/>
                    <a:pt x="635" y="294"/>
                  </a:cubicBezTo>
                  <a:cubicBezTo>
                    <a:pt x="642" y="293"/>
                    <a:pt x="642" y="293"/>
                    <a:pt x="642" y="293"/>
                  </a:cubicBezTo>
                  <a:cubicBezTo>
                    <a:pt x="648" y="291"/>
                    <a:pt x="648" y="291"/>
                    <a:pt x="648" y="291"/>
                  </a:cubicBezTo>
                  <a:cubicBezTo>
                    <a:pt x="648" y="282"/>
                    <a:pt x="648" y="282"/>
                    <a:pt x="648" y="282"/>
                  </a:cubicBezTo>
                  <a:cubicBezTo>
                    <a:pt x="649" y="270"/>
                    <a:pt x="649" y="270"/>
                    <a:pt x="649" y="270"/>
                  </a:cubicBezTo>
                  <a:cubicBezTo>
                    <a:pt x="649" y="270"/>
                    <a:pt x="649" y="270"/>
                    <a:pt x="649" y="270"/>
                  </a:cubicBezTo>
                  <a:cubicBezTo>
                    <a:pt x="649" y="270"/>
                    <a:pt x="649" y="270"/>
                    <a:pt x="649" y="270"/>
                  </a:cubicBezTo>
                  <a:cubicBezTo>
                    <a:pt x="649" y="269"/>
                    <a:pt x="649" y="269"/>
                    <a:pt x="649" y="269"/>
                  </a:cubicBezTo>
                  <a:cubicBezTo>
                    <a:pt x="651" y="266"/>
                    <a:pt x="651" y="266"/>
                    <a:pt x="651" y="266"/>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0" name="Freeform 10"/>
            <p:cNvSpPr>
              <a:spLocks/>
            </p:cNvSpPr>
            <p:nvPr/>
          </p:nvSpPr>
          <p:spPr bwMode="auto">
            <a:xfrm>
              <a:off x="1944981" y="3122523"/>
              <a:ext cx="1139032" cy="819178"/>
            </a:xfrm>
            <a:custGeom>
              <a:avLst/>
              <a:gdLst>
                <a:gd name="T0" fmla="*/ 242 w 406"/>
                <a:gd name="T1" fmla="*/ 29 h 292"/>
                <a:gd name="T2" fmla="*/ 229 w 406"/>
                <a:gd name="T3" fmla="*/ 42 h 292"/>
                <a:gd name="T4" fmla="*/ 191 w 406"/>
                <a:gd name="T5" fmla="*/ 15 h 292"/>
                <a:gd name="T6" fmla="*/ 179 w 406"/>
                <a:gd name="T7" fmla="*/ 10 h 292"/>
                <a:gd name="T8" fmla="*/ 144 w 406"/>
                <a:gd name="T9" fmla="*/ 2 h 292"/>
                <a:gd name="T10" fmla="*/ 115 w 406"/>
                <a:gd name="T11" fmla="*/ 6 h 292"/>
                <a:gd name="T12" fmla="*/ 99 w 406"/>
                <a:gd name="T13" fmla="*/ 10 h 292"/>
                <a:gd name="T14" fmla="*/ 72 w 406"/>
                <a:gd name="T15" fmla="*/ 14 h 292"/>
                <a:gd name="T16" fmla="*/ 42 w 406"/>
                <a:gd name="T17" fmla="*/ 21 h 292"/>
                <a:gd name="T18" fmla="*/ 50 w 406"/>
                <a:gd name="T19" fmla="*/ 45 h 292"/>
                <a:gd name="T20" fmla="*/ 63 w 406"/>
                <a:gd name="T21" fmla="*/ 65 h 292"/>
                <a:gd name="T22" fmla="*/ 53 w 406"/>
                <a:gd name="T23" fmla="*/ 90 h 292"/>
                <a:gd name="T24" fmla="*/ 56 w 406"/>
                <a:gd name="T25" fmla="*/ 103 h 292"/>
                <a:gd name="T26" fmla="*/ 30 w 406"/>
                <a:gd name="T27" fmla="*/ 105 h 292"/>
                <a:gd name="T28" fmla="*/ 10 w 406"/>
                <a:gd name="T29" fmla="*/ 121 h 292"/>
                <a:gd name="T30" fmla="*/ 2 w 406"/>
                <a:gd name="T31" fmla="*/ 137 h 292"/>
                <a:gd name="T32" fmla="*/ 6 w 406"/>
                <a:gd name="T33" fmla="*/ 169 h 292"/>
                <a:gd name="T34" fmla="*/ 9 w 406"/>
                <a:gd name="T35" fmla="*/ 197 h 292"/>
                <a:gd name="T36" fmla="*/ 39 w 406"/>
                <a:gd name="T37" fmla="*/ 209 h 292"/>
                <a:gd name="T38" fmla="*/ 51 w 406"/>
                <a:gd name="T39" fmla="*/ 218 h 292"/>
                <a:gd name="T40" fmla="*/ 64 w 406"/>
                <a:gd name="T41" fmla="*/ 229 h 292"/>
                <a:gd name="T42" fmla="*/ 94 w 406"/>
                <a:gd name="T43" fmla="*/ 242 h 292"/>
                <a:gd name="T44" fmla="*/ 136 w 406"/>
                <a:gd name="T45" fmla="*/ 251 h 292"/>
                <a:gd name="T46" fmla="*/ 159 w 406"/>
                <a:gd name="T47" fmla="*/ 256 h 292"/>
                <a:gd name="T48" fmla="*/ 171 w 406"/>
                <a:gd name="T49" fmla="*/ 269 h 292"/>
                <a:gd name="T50" fmla="*/ 175 w 406"/>
                <a:gd name="T51" fmla="*/ 278 h 292"/>
                <a:gd name="T52" fmla="*/ 184 w 406"/>
                <a:gd name="T53" fmla="*/ 289 h 292"/>
                <a:gd name="T54" fmla="*/ 196 w 406"/>
                <a:gd name="T55" fmla="*/ 285 h 292"/>
                <a:gd name="T56" fmla="*/ 211 w 406"/>
                <a:gd name="T57" fmla="*/ 280 h 292"/>
                <a:gd name="T58" fmla="*/ 223 w 406"/>
                <a:gd name="T59" fmla="*/ 277 h 292"/>
                <a:gd name="T60" fmla="*/ 227 w 406"/>
                <a:gd name="T61" fmla="*/ 261 h 292"/>
                <a:gd name="T62" fmla="*/ 243 w 406"/>
                <a:gd name="T63" fmla="*/ 235 h 292"/>
                <a:gd name="T64" fmla="*/ 240 w 406"/>
                <a:gd name="T65" fmla="*/ 211 h 292"/>
                <a:gd name="T66" fmla="*/ 247 w 406"/>
                <a:gd name="T67" fmla="*/ 203 h 292"/>
                <a:gd name="T68" fmla="*/ 279 w 406"/>
                <a:gd name="T69" fmla="*/ 214 h 292"/>
                <a:gd name="T70" fmla="*/ 285 w 406"/>
                <a:gd name="T71" fmla="*/ 231 h 292"/>
                <a:gd name="T72" fmla="*/ 300 w 406"/>
                <a:gd name="T73" fmla="*/ 249 h 292"/>
                <a:gd name="T74" fmla="*/ 326 w 406"/>
                <a:gd name="T75" fmla="*/ 259 h 292"/>
                <a:gd name="T76" fmla="*/ 333 w 406"/>
                <a:gd name="T77" fmla="*/ 261 h 292"/>
                <a:gd name="T78" fmla="*/ 351 w 406"/>
                <a:gd name="T79" fmla="*/ 254 h 292"/>
                <a:gd name="T80" fmla="*/ 362 w 406"/>
                <a:gd name="T81" fmla="*/ 237 h 292"/>
                <a:gd name="T82" fmla="*/ 347 w 406"/>
                <a:gd name="T83" fmla="*/ 229 h 292"/>
                <a:gd name="T84" fmla="*/ 368 w 406"/>
                <a:gd name="T85" fmla="*/ 204 h 292"/>
                <a:gd name="T86" fmla="*/ 376 w 406"/>
                <a:gd name="T87" fmla="*/ 175 h 292"/>
                <a:gd name="T88" fmla="*/ 403 w 406"/>
                <a:gd name="T89" fmla="*/ 145 h 292"/>
                <a:gd name="T90" fmla="*/ 401 w 406"/>
                <a:gd name="T91" fmla="*/ 128 h 292"/>
                <a:gd name="T92" fmla="*/ 383 w 406"/>
                <a:gd name="T93" fmla="*/ 85 h 292"/>
                <a:gd name="T94" fmla="*/ 369 w 406"/>
                <a:gd name="T95" fmla="*/ 80 h 292"/>
                <a:gd name="T96" fmla="*/ 337 w 406"/>
                <a:gd name="T97" fmla="*/ 50 h 292"/>
                <a:gd name="T98" fmla="*/ 329 w 406"/>
                <a:gd name="T99" fmla="*/ 53 h 292"/>
                <a:gd name="T100" fmla="*/ 308 w 406"/>
                <a:gd name="T101" fmla="*/ 39 h 292"/>
                <a:gd name="T102" fmla="*/ 282 w 406"/>
                <a:gd name="T103" fmla="*/ 26 h 292"/>
                <a:gd name="T104" fmla="*/ 273 w 406"/>
                <a:gd name="T105" fmla="*/ 27 h 292"/>
                <a:gd name="T106" fmla="*/ 243 w 406"/>
                <a:gd name="T107" fmla="*/ 15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6" h="292">
                  <a:moveTo>
                    <a:pt x="243" y="15"/>
                  </a:moveTo>
                  <a:cubicBezTo>
                    <a:pt x="239" y="18"/>
                    <a:pt x="239" y="18"/>
                    <a:pt x="239" y="18"/>
                  </a:cubicBezTo>
                  <a:cubicBezTo>
                    <a:pt x="239" y="20"/>
                    <a:pt x="240" y="23"/>
                    <a:pt x="241" y="29"/>
                  </a:cubicBezTo>
                  <a:cubicBezTo>
                    <a:pt x="241" y="29"/>
                    <a:pt x="241" y="29"/>
                    <a:pt x="241" y="29"/>
                  </a:cubicBezTo>
                  <a:cubicBezTo>
                    <a:pt x="242" y="29"/>
                    <a:pt x="242" y="29"/>
                    <a:pt x="242" y="29"/>
                  </a:cubicBezTo>
                  <a:cubicBezTo>
                    <a:pt x="241" y="29"/>
                    <a:pt x="241" y="29"/>
                    <a:pt x="241" y="29"/>
                  </a:cubicBezTo>
                  <a:cubicBezTo>
                    <a:pt x="237" y="39"/>
                    <a:pt x="237" y="39"/>
                    <a:pt x="237" y="39"/>
                  </a:cubicBezTo>
                  <a:cubicBezTo>
                    <a:pt x="231" y="42"/>
                    <a:pt x="231" y="42"/>
                    <a:pt x="231" y="42"/>
                  </a:cubicBezTo>
                  <a:cubicBezTo>
                    <a:pt x="230" y="42"/>
                    <a:pt x="230" y="42"/>
                    <a:pt x="230" y="42"/>
                  </a:cubicBezTo>
                  <a:cubicBezTo>
                    <a:pt x="229" y="42"/>
                    <a:pt x="229" y="42"/>
                    <a:pt x="229" y="42"/>
                  </a:cubicBezTo>
                  <a:cubicBezTo>
                    <a:pt x="219" y="37"/>
                    <a:pt x="219" y="37"/>
                    <a:pt x="219" y="37"/>
                  </a:cubicBezTo>
                  <a:cubicBezTo>
                    <a:pt x="218" y="37"/>
                    <a:pt x="218" y="37"/>
                    <a:pt x="218" y="37"/>
                  </a:cubicBezTo>
                  <a:cubicBezTo>
                    <a:pt x="218" y="37"/>
                    <a:pt x="218" y="37"/>
                    <a:pt x="218" y="37"/>
                  </a:cubicBezTo>
                  <a:cubicBezTo>
                    <a:pt x="199" y="19"/>
                    <a:pt x="199" y="19"/>
                    <a:pt x="199" y="19"/>
                  </a:cubicBezTo>
                  <a:cubicBezTo>
                    <a:pt x="191" y="15"/>
                    <a:pt x="191" y="15"/>
                    <a:pt x="191" y="15"/>
                  </a:cubicBezTo>
                  <a:cubicBezTo>
                    <a:pt x="179" y="10"/>
                    <a:pt x="179" y="10"/>
                    <a:pt x="179" y="10"/>
                  </a:cubicBezTo>
                  <a:cubicBezTo>
                    <a:pt x="179" y="10"/>
                    <a:pt x="179" y="10"/>
                    <a:pt x="179" y="10"/>
                  </a:cubicBezTo>
                  <a:cubicBezTo>
                    <a:pt x="179" y="10"/>
                    <a:pt x="179" y="10"/>
                    <a:pt x="179" y="10"/>
                  </a:cubicBezTo>
                  <a:cubicBezTo>
                    <a:pt x="179" y="10"/>
                    <a:pt x="179" y="10"/>
                    <a:pt x="179" y="10"/>
                  </a:cubicBezTo>
                  <a:cubicBezTo>
                    <a:pt x="179" y="10"/>
                    <a:pt x="179" y="10"/>
                    <a:pt x="179" y="10"/>
                  </a:cubicBezTo>
                  <a:cubicBezTo>
                    <a:pt x="173" y="6"/>
                    <a:pt x="173" y="6"/>
                    <a:pt x="173" y="6"/>
                  </a:cubicBezTo>
                  <a:cubicBezTo>
                    <a:pt x="163" y="3"/>
                    <a:pt x="163" y="3"/>
                    <a:pt x="163" y="3"/>
                  </a:cubicBezTo>
                  <a:cubicBezTo>
                    <a:pt x="158" y="3"/>
                    <a:pt x="158" y="3"/>
                    <a:pt x="158" y="3"/>
                  </a:cubicBezTo>
                  <a:cubicBezTo>
                    <a:pt x="157" y="3"/>
                    <a:pt x="157" y="3"/>
                    <a:pt x="157" y="3"/>
                  </a:cubicBezTo>
                  <a:cubicBezTo>
                    <a:pt x="144" y="2"/>
                    <a:pt x="144" y="2"/>
                    <a:pt x="144" y="2"/>
                  </a:cubicBezTo>
                  <a:cubicBezTo>
                    <a:pt x="144" y="2"/>
                    <a:pt x="144" y="2"/>
                    <a:pt x="144" y="2"/>
                  </a:cubicBezTo>
                  <a:cubicBezTo>
                    <a:pt x="135" y="0"/>
                    <a:pt x="135" y="0"/>
                    <a:pt x="135" y="0"/>
                  </a:cubicBezTo>
                  <a:cubicBezTo>
                    <a:pt x="129" y="0"/>
                    <a:pt x="129" y="0"/>
                    <a:pt x="129" y="0"/>
                  </a:cubicBezTo>
                  <a:cubicBezTo>
                    <a:pt x="125" y="3"/>
                    <a:pt x="125" y="3"/>
                    <a:pt x="125" y="3"/>
                  </a:cubicBezTo>
                  <a:cubicBezTo>
                    <a:pt x="122" y="5"/>
                    <a:pt x="119" y="5"/>
                    <a:pt x="115" y="6"/>
                  </a:cubicBezTo>
                  <a:cubicBezTo>
                    <a:pt x="107" y="7"/>
                    <a:pt x="107" y="7"/>
                    <a:pt x="107" y="7"/>
                  </a:cubicBezTo>
                  <a:cubicBezTo>
                    <a:pt x="100" y="10"/>
                    <a:pt x="100" y="10"/>
                    <a:pt x="100" y="10"/>
                  </a:cubicBezTo>
                  <a:cubicBezTo>
                    <a:pt x="99" y="10"/>
                    <a:pt x="99" y="10"/>
                    <a:pt x="99" y="10"/>
                  </a:cubicBezTo>
                  <a:cubicBezTo>
                    <a:pt x="99" y="11"/>
                    <a:pt x="99" y="11"/>
                    <a:pt x="99" y="11"/>
                  </a:cubicBezTo>
                  <a:cubicBezTo>
                    <a:pt x="99" y="10"/>
                    <a:pt x="99" y="10"/>
                    <a:pt x="99" y="10"/>
                  </a:cubicBezTo>
                  <a:cubicBezTo>
                    <a:pt x="90" y="11"/>
                    <a:pt x="90" y="11"/>
                    <a:pt x="90" y="11"/>
                  </a:cubicBezTo>
                  <a:cubicBezTo>
                    <a:pt x="81" y="15"/>
                    <a:pt x="81" y="15"/>
                    <a:pt x="81" y="15"/>
                  </a:cubicBezTo>
                  <a:cubicBezTo>
                    <a:pt x="81" y="15"/>
                    <a:pt x="81" y="15"/>
                    <a:pt x="81" y="15"/>
                  </a:cubicBezTo>
                  <a:cubicBezTo>
                    <a:pt x="80" y="15"/>
                    <a:pt x="80" y="15"/>
                    <a:pt x="80" y="15"/>
                  </a:cubicBezTo>
                  <a:cubicBezTo>
                    <a:pt x="72" y="14"/>
                    <a:pt x="72" y="14"/>
                    <a:pt x="72" y="14"/>
                  </a:cubicBezTo>
                  <a:cubicBezTo>
                    <a:pt x="61" y="15"/>
                    <a:pt x="61" y="15"/>
                    <a:pt x="61" y="15"/>
                  </a:cubicBezTo>
                  <a:cubicBezTo>
                    <a:pt x="51" y="15"/>
                    <a:pt x="51" y="15"/>
                    <a:pt x="51" y="15"/>
                  </a:cubicBezTo>
                  <a:cubicBezTo>
                    <a:pt x="47" y="19"/>
                    <a:pt x="47" y="19"/>
                    <a:pt x="47" y="19"/>
                  </a:cubicBezTo>
                  <a:cubicBezTo>
                    <a:pt x="47" y="19"/>
                    <a:pt x="47" y="19"/>
                    <a:pt x="47" y="19"/>
                  </a:cubicBezTo>
                  <a:cubicBezTo>
                    <a:pt x="42" y="21"/>
                    <a:pt x="42" y="21"/>
                    <a:pt x="42" y="21"/>
                  </a:cubicBezTo>
                  <a:cubicBezTo>
                    <a:pt x="44" y="25"/>
                    <a:pt x="44" y="25"/>
                    <a:pt x="44" y="25"/>
                  </a:cubicBezTo>
                  <a:cubicBezTo>
                    <a:pt x="44" y="33"/>
                    <a:pt x="44" y="33"/>
                    <a:pt x="44" y="33"/>
                  </a:cubicBezTo>
                  <a:cubicBezTo>
                    <a:pt x="43" y="40"/>
                    <a:pt x="43" y="40"/>
                    <a:pt x="43" y="40"/>
                  </a:cubicBezTo>
                  <a:cubicBezTo>
                    <a:pt x="50" y="45"/>
                    <a:pt x="50" y="45"/>
                    <a:pt x="50" y="45"/>
                  </a:cubicBezTo>
                  <a:cubicBezTo>
                    <a:pt x="50" y="45"/>
                    <a:pt x="50" y="45"/>
                    <a:pt x="50" y="45"/>
                  </a:cubicBezTo>
                  <a:cubicBezTo>
                    <a:pt x="50" y="45"/>
                    <a:pt x="50" y="45"/>
                    <a:pt x="50" y="45"/>
                  </a:cubicBezTo>
                  <a:cubicBezTo>
                    <a:pt x="50" y="45"/>
                    <a:pt x="50" y="45"/>
                    <a:pt x="50" y="45"/>
                  </a:cubicBezTo>
                  <a:cubicBezTo>
                    <a:pt x="56" y="52"/>
                    <a:pt x="56" y="52"/>
                    <a:pt x="56" y="52"/>
                  </a:cubicBezTo>
                  <a:cubicBezTo>
                    <a:pt x="59" y="55"/>
                    <a:pt x="61" y="57"/>
                    <a:pt x="61" y="59"/>
                  </a:cubicBezTo>
                  <a:cubicBezTo>
                    <a:pt x="63" y="65"/>
                    <a:pt x="63" y="65"/>
                    <a:pt x="63" y="65"/>
                  </a:cubicBezTo>
                  <a:cubicBezTo>
                    <a:pt x="66" y="71"/>
                    <a:pt x="66" y="71"/>
                    <a:pt x="66" y="71"/>
                  </a:cubicBezTo>
                  <a:cubicBezTo>
                    <a:pt x="65" y="71"/>
                    <a:pt x="65" y="71"/>
                    <a:pt x="65" y="71"/>
                  </a:cubicBezTo>
                  <a:cubicBezTo>
                    <a:pt x="57" y="77"/>
                    <a:pt x="57" y="77"/>
                    <a:pt x="57" y="77"/>
                  </a:cubicBezTo>
                  <a:cubicBezTo>
                    <a:pt x="52" y="84"/>
                    <a:pt x="52" y="84"/>
                    <a:pt x="52" y="84"/>
                  </a:cubicBezTo>
                  <a:cubicBezTo>
                    <a:pt x="53" y="90"/>
                    <a:pt x="53" y="90"/>
                    <a:pt x="53" y="90"/>
                  </a:cubicBezTo>
                  <a:cubicBezTo>
                    <a:pt x="57" y="98"/>
                    <a:pt x="57" y="98"/>
                    <a:pt x="57" y="98"/>
                  </a:cubicBezTo>
                  <a:cubicBezTo>
                    <a:pt x="57" y="99"/>
                    <a:pt x="57" y="99"/>
                    <a:pt x="57" y="99"/>
                  </a:cubicBezTo>
                  <a:cubicBezTo>
                    <a:pt x="57" y="99"/>
                    <a:pt x="57" y="99"/>
                    <a:pt x="57" y="99"/>
                  </a:cubicBezTo>
                  <a:cubicBezTo>
                    <a:pt x="57" y="99"/>
                    <a:pt x="57" y="99"/>
                    <a:pt x="57" y="99"/>
                  </a:cubicBezTo>
                  <a:cubicBezTo>
                    <a:pt x="56" y="103"/>
                    <a:pt x="56" y="103"/>
                    <a:pt x="56" y="103"/>
                  </a:cubicBezTo>
                  <a:cubicBezTo>
                    <a:pt x="56" y="105"/>
                    <a:pt x="55" y="106"/>
                    <a:pt x="54" y="107"/>
                  </a:cubicBezTo>
                  <a:cubicBezTo>
                    <a:pt x="51" y="109"/>
                    <a:pt x="47" y="109"/>
                    <a:pt x="41" y="107"/>
                  </a:cubicBezTo>
                  <a:cubicBezTo>
                    <a:pt x="31" y="105"/>
                    <a:pt x="31" y="105"/>
                    <a:pt x="31" y="105"/>
                  </a:cubicBezTo>
                  <a:cubicBezTo>
                    <a:pt x="30" y="105"/>
                    <a:pt x="30" y="105"/>
                    <a:pt x="30" y="105"/>
                  </a:cubicBezTo>
                  <a:cubicBezTo>
                    <a:pt x="30" y="105"/>
                    <a:pt x="30" y="105"/>
                    <a:pt x="30" y="105"/>
                  </a:cubicBezTo>
                  <a:cubicBezTo>
                    <a:pt x="30" y="105"/>
                    <a:pt x="30" y="105"/>
                    <a:pt x="30" y="105"/>
                  </a:cubicBezTo>
                  <a:cubicBezTo>
                    <a:pt x="23" y="101"/>
                    <a:pt x="23" y="101"/>
                    <a:pt x="23" y="101"/>
                  </a:cubicBezTo>
                  <a:cubicBezTo>
                    <a:pt x="11" y="101"/>
                    <a:pt x="11" y="101"/>
                    <a:pt x="11" y="101"/>
                  </a:cubicBezTo>
                  <a:cubicBezTo>
                    <a:pt x="12" y="101"/>
                    <a:pt x="12" y="101"/>
                    <a:pt x="12" y="101"/>
                  </a:cubicBezTo>
                  <a:cubicBezTo>
                    <a:pt x="10" y="121"/>
                    <a:pt x="10" y="121"/>
                    <a:pt x="10" y="121"/>
                  </a:cubicBezTo>
                  <a:cubicBezTo>
                    <a:pt x="10" y="124"/>
                    <a:pt x="8" y="125"/>
                    <a:pt x="5" y="126"/>
                  </a:cubicBezTo>
                  <a:cubicBezTo>
                    <a:pt x="4" y="126"/>
                    <a:pt x="3" y="128"/>
                    <a:pt x="4" y="131"/>
                  </a:cubicBezTo>
                  <a:cubicBezTo>
                    <a:pt x="4" y="131"/>
                    <a:pt x="4" y="131"/>
                    <a:pt x="4" y="131"/>
                  </a:cubicBezTo>
                  <a:cubicBezTo>
                    <a:pt x="3" y="131"/>
                    <a:pt x="3" y="131"/>
                    <a:pt x="3" y="131"/>
                  </a:cubicBezTo>
                  <a:cubicBezTo>
                    <a:pt x="2" y="137"/>
                    <a:pt x="2" y="137"/>
                    <a:pt x="2" y="137"/>
                  </a:cubicBezTo>
                  <a:cubicBezTo>
                    <a:pt x="5" y="139"/>
                    <a:pt x="7" y="141"/>
                    <a:pt x="8" y="143"/>
                  </a:cubicBezTo>
                  <a:cubicBezTo>
                    <a:pt x="10" y="152"/>
                    <a:pt x="10" y="152"/>
                    <a:pt x="10" y="152"/>
                  </a:cubicBezTo>
                  <a:cubicBezTo>
                    <a:pt x="10" y="156"/>
                    <a:pt x="10" y="156"/>
                    <a:pt x="10" y="156"/>
                  </a:cubicBezTo>
                  <a:cubicBezTo>
                    <a:pt x="10" y="158"/>
                    <a:pt x="9" y="159"/>
                    <a:pt x="8" y="161"/>
                  </a:cubicBezTo>
                  <a:cubicBezTo>
                    <a:pt x="6" y="169"/>
                    <a:pt x="6" y="169"/>
                    <a:pt x="6" y="169"/>
                  </a:cubicBezTo>
                  <a:cubicBezTo>
                    <a:pt x="0" y="179"/>
                    <a:pt x="0" y="179"/>
                    <a:pt x="0" y="179"/>
                  </a:cubicBezTo>
                  <a:cubicBezTo>
                    <a:pt x="0" y="181"/>
                    <a:pt x="0" y="181"/>
                    <a:pt x="0" y="181"/>
                  </a:cubicBezTo>
                  <a:cubicBezTo>
                    <a:pt x="1" y="186"/>
                    <a:pt x="1" y="186"/>
                    <a:pt x="1" y="186"/>
                  </a:cubicBezTo>
                  <a:cubicBezTo>
                    <a:pt x="6" y="193"/>
                    <a:pt x="6" y="193"/>
                    <a:pt x="6" y="193"/>
                  </a:cubicBezTo>
                  <a:cubicBezTo>
                    <a:pt x="8" y="195"/>
                    <a:pt x="9" y="196"/>
                    <a:pt x="9" y="197"/>
                  </a:cubicBezTo>
                  <a:cubicBezTo>
                    <a:pt x="14" y="204"/>
                    <a:pt x="14" y="204"/>
                    <a:pt x="14" y="204"/>
                  </a:cubicBezTo>
                  <a:cubicBezTo>
                    <a:pt x="21" y="212"/>
                    <a:pt x="21" y="212"/>
                    <a:pt x="21" y="212"/>
                  </a:cubicBezTo>
                  <a:cubicBezTo>
                    <a:pt x="24" y="215"/>
                    <a:pt x="26" y="216"/>
                    <a:pt x="27" y="216"/>
                  </a:cubicBezTo>
                  <a:cubicBezTo>
                    <a:pt x="34" y="211"/>
                    <a:pt x="34" y="211"/>
                    <a:pt x="34" y="211"/>
                  </a:cubicBezTo>
                  <a:cubicBezTo>
                    <a:pt x="36" y="210"/>
                    <a:pt x="37" y="209"/>
                    <a:pt x="39" y="209"/>
                  </a:cubicBezTo>
                  <a:cubicBezTo>
                    <a:pt x="41" y="209"/>
                    <a:pt x="43" y="210"/>
                    <a:pt x="47" y="213"/>
                  </a:cubicBezTo>
                  <a:cubicBezTo>
                    <a:pt x="47" y="213"/>
                    <a:pt x="47" y="213"/>
                    <a:pt x="47" y="213"/>
                  </a:cubicBezTo>
                  <a:cubicBezTo>
                    <a:pt x="47" y="213"/>
                    <a:pt x="47" y="213"/>
                    <a:pt x="47" y="213"/>
                  </a:cubicBezTo>
                  <a:cubicBezTo>
                    <a:pt x="47" y="213"/>
                    <a:pt x="47" y="213"/>
                    <a:pt x="47" y="213"/>
                  </a:cubicBezTo>
                  <a:cubicBezTo>
                    <a:pt x="51" y="218"/>
                    <a:pt x="51" y="218"/>
                    <a:pt x="51" y="218"/>
                  </a:cubicBezTo>
                  <a:cubicBezTo>
                    <a:pt x="53" y="223"/>
                    <a:pt x="53" y="223"/>
                    <a:pt x="53" y="223"/>
                  </a:cubicBezTo>
                  <a:cubicBezTo>
                    <a:pt x="55" y="225"/>
                    <a:pt x="55" y="225"/>
                    <a:pt x="55" y="225"/>
                  </a:cubicBezTo>
                  <a:cubicBezTo>
                    <a:pt x="56" y="225"/>
                    <a:pt x="56" y="225"/>
                    <a:pt x="56" y="225"/>
                  </a:cubicBezTo>
                  <a:cubicBezTo>
                    <a:pt x="61" y="229"/>
                    <a:pt x="61" y="229"/>
                    <a:pt x="61" y="229"/>
                  </a:cubicBezTo>
                  <a:cubicBezTo>
                    <a:pt x="64" y="229"/>
                    <a:pt x="64" y="229"/>
                    <a:pt x="64" y="229"/>
                  </a:cubicBezTo>
                  <a:cubicBezTo>
                    <a:pt x="66" y="230"/>
                    <a:pt x="67" y="231"/>
                    <a:pt x="68" y="233"/>
                  </a:cubicBezTo>
                  <a:cubicBezTo>
                    <a:pt x="69" y="234"/>
                    <a:pt x="74" y="235"/>
                    <a:pt x="81" y="237"/>
                  </a:cubicBezTo>
                  <a:cubicBezTo>
                    <a:pt x="82" y="237"/>
                    <a:pt x="82" y="237"/>
                    <a:pt x="82" y="237"/>
                  </a:cubicBezTo>
                  <a:cubicBezTo>
                    <a:pt x="94" y="242"/>
                    <a:pt x="94" y="242"/>
                    <a:pt x="94" y="242"/>
                  </a:cubicBezTo>
                  <a:cubicBezTo>
                    <a:pt x="94" y="242"/>
                    <a:pt x="94" y="242"/>
                    <a:pt x="94" y="242"/>
                  </a:cubicBezTo>
                  <a:cubicBezTo>
                    <a:pt x="94" y="242"/>
                    <a:pt x="94" y="242"/>
                    <a:pt x="94" y="242"/>
                  </a:cubicBezTo>
                  <a:cubicBezTo>
                    <a:pt x="103" y="246"/>
                    <a:pt x="103" y="246"/>
                    <a:pt x="103" y="246"/>
                  </a:cubicBezTo>
                  <a:cubicBezTo>
                    <a:pt x="117" y="249"/>
                    <a:pt x="117" y="249"/>
                    <a:pt x="117" y="249"/>
                  </a:cubicBezTo>
                  <a:cubicBezTo>
                    <a:pt x="118" y="250"/>
                    <a:pt x="118" y="250"/>
                    <a:pt x="118" y="250"/>
                  </a:cubicBezTo>
                  <a:cubicBezTo>
                    <a:pt x="136" y="251"/>
                    <a:pt x="136" y="251"/>
                    <a:pt x="136" y="251"/>
                  </a:cubicBezTo>
                  <a:cubicBezTo>
                    <a:pt x="145" y="247"/>
                    <a:pt x="145" y="247"/>
                    <a:pt x="145" y="247"/>
                  </a:cubicBezTo>
                  <a:cubicBezTo>
                    <a:pt x="152" y="247"/>
                    <a:pt x="152" y="247"/>
                    <a:pt x="152" y="247"/>
                  </a:cubicBezTo>
                  <a:cubicBezTo>
                    <a:pt x="152" y="248"/>
                    <a:pt x="152" y="248"/>
                    <a:pt x="152" y="248"/>
                  </a:cubicBezTo>
                  <a:cubicBezTo>
                    <a:pt x="153" y="248"/>
                    <a:pt x="153" y="248"/>
                    <a:pt x="153" y="248"/>
                  </a:cubicBezTo>
                  <a:cubicBezTo>
                    <a:pt x="159" y="256"/>
                    <a:pt x="159" y="256"/>
                    <a:pt x="159" y="256"/>
                  </a:cubicBezTo>
                  <a:cubicBezTo>
                    <a:pt x="159" y="256"/>
                    <a:pt x="159" y="256"/>
                    <a:pt x="159" y="256"/>
                  </a:cubicBezTo>
                  <a:cubicBezTo>
                    <a:pt x="159" y="257"/>
                    <a:pt x="159" y="257"/>
                    <a:pt x="159" y="257"/>
                  </a:cubicBezTo>
                  <a:cubicBezTo>
                    <a:pt x="163" y="263"/>
                    <a:pt x="163" y="263"/>
                    <a:pt x="163" y="263"/>
                  </a:cubicBezTo>
                  <a:cubicBezTo>
                    <a:pt x="166" y="267"/>
                    <a:pt x="166" y="267"/>
                    <a:pt x="166" y="267"/>
                  </a:cubicBezTo>
                  <a:cubicBezTo>
                    <a:pt x="171" y="269"/>
                    <a:pt x="171" y="269"/>
                    <a:pt x="171" y="269"/>
                  </a:cubicBezTo>
                  <a:cubicBezTo>
                    <a:pt x="171" y="269"/>
                    <a:pt x="171" y="269"/>
                    <a:pt x="171" y="269"/>
                  </a:cubicBezTo>
                  <a:cubicBezTo>
                    <a:pt x="171" y="269"/>
                    <a:pt x="171" y="269"/>
                    <a:pt x="171" y="269"/>
                  </a:cubicBezTo>
                  <a:cubicBezTo>
                    <a:pt x="172" y="269"/>
                    <a:pt x="172" y="269"/>
                    <a:pt x="172" y="269"/>
                  </a:cubicBezTo>
                  <a:cubicBezTo>
                    <a:pt x="175" y="277"/>
                    <a:pt x="175" y="277"/>
                    <a:pt x="175" y="277"/>
                  </a:cubicBezTo>
                  <a:cubicBezTo>
                    <a:pt x="175" y="278"/>
                    <a:pt x="175" y="278"/>
                    <a:pt x="175" y="278"/>
                  </a:cubicBezTo>
                  <a:cubicBezTo>
                    <a:pt x="176" y="278"/>
                    <a:pt x="176" y="278"/>
                    <a:pt x="176" y="278"/>
                  </a:cubicBezTo>
                  <a:cubicBezTo>
                    <a:pt x="176" y="278"/>
                    <a:pt x="176" y="278"/>
                    <a:pt x="176" y="278"/>
                  </a:cubicBezTo>
                  <a:cubicBezTo>
                    <a:pt x="178" y="287"/>
                    <a:pt x="178" y="287"/>
                    <a:pt x="178" y="287"/>
                  </a:cubicBezTo>
                  <a:cubicBezTo>
                    <a:pt x="183" y="289"/>
                    <a:pt x="183" y="289"/>
                    <a:pt x="183" y="289"/>
                  </a:cubicBezTo>
                  <a:cubicBezTo>
                    <a:pt x="184" y="289"/>
                    <a:pt x="184" y="289"/>
                    <a:pt x="184" y="289"/>
                  </a:cubicBezTo>
                  <a:cubicBezTo>
                    <a:pt x="184" y="289"/>
                    <a:pt x="184" y="289"/>
                    <a:pt x="184" y="289"/>
                  </a:cubicBezTo>
                  <a:cubicBezTo>
                    <a:pt x="184" y="289"/>
                    <a:pt x="184" y="289"/>
                    <a:pt x="184" y="289"/>
                  </a:cubicBezTo>
                  <a:cubicBezTo>
                    <a:pt x="188" y="292"/>
                    <a:pt x="188" y="292"/>
                    <a:pt x="188" y="292"/>
                  </a:cubicBezTo>
                  <a:cubicBezTo>
                    <a:pt x="194" y="291"/>
                    <a:pt x="194" y="291"/>
                    <a:pt x="194" y="291"/>
                  </a:cubicBezTo>
                  <a:cubicBezTo>
                    <a:pt x="196" y="285"/>
                    <a:pt x="196" y="285"/>
                    <a:pt x="196" y="285"/>
                  </a:cubicBezTo>
                  <a:cubicBezTo>
                    <a:pt x="196" y="284"/>
                    <a:pt x="196" y="284"/>
                    <a:pt x="196" y="284"/>
                  </a:cubicBezTo>
                  <a:cubicBezTo>
                    <a:pt x="196" y="284"/>
                    <a:pt x="196" y="284"/>
                    <a:pt x="196" y="284"/>
                  </a:cubicBezTo>
                  <a:cubicBezTo>
                    <a:pt x="203" y="277"/>
                    <a:pt x="203" y="277"/>
                    <a:pt x="203" y="277"/>
                  </a:cubicBezTo>
                  <a:cubicBezTo>
                    <a:pt x="211" y="279"/>
                    <a:pt x="211" y="279"/>
                    <a:pt x="211" y="279"/>
                  </a:cubicBezTo>
                  <a:cubicBezTo>
                    <a:pt x="211" y="280"/>
                    <a:pt x="211" y="280"/>
                    <a:pt x="211" y="280"/>
                  </a:cubicBezTo>
                  <a:cubicBezTo>
                    <a:pt x="214" y="288"/>
                    <a:pt x="214" y="288"/>
                    <a:pt x="214" y="288"/>
                  </a:cubicBezTo>
                  <a:cubicBezTo>
                    <a:pt x="222" y="285"/>
                    <a:pt x="222" y="285"/>
                    <a:pt x="222" y="285"/>
                  </a:cubicBezTo>
                  <a:cubicBezTo>
                    <a:pt x="223" y="277"/>
                    <a:pt x="223" y="277"/>
                    <a:pt x="223" y="277"/>
                  </a:cubicBezTo>
                  <a:cubicBezTo>
                    <a:pt x="223" y="277"/>
                    <a:pt x="223" y="277"/>
                    <a:pt x="223" y="277"/>
                  </a:cubicBezTo>
                  <a:cubicBezTo>
                    <a:pt x="223" y="277"/>
                    <a:pt x="223" y="277"/>
                    <a:pt x="223" y="277"/>
                  </a:cubicBezTo>
                  <a:cubicBezTo>
                    <a:pt x="223" y="276"/>
                    <a:pt x="223" y="276"/>
                    <a:pt x="223" y="276"/>
                  </a:cubicBezTo>
                  <a:cubicBezTo>
                    <a:pt x="228" y="273"/>
                    <a:pt x="228" y="273"/>
                    <a:pt x="228" y="273"/>
                  </a:cubicBezTo>
                  <a:cubicBezTo>
                    <a:pt x="227" y="262"/>
                    <a:pt x="227" y="262"/>
                    <a:pt x="227" y="262"/>
                  </a:cubicBezTo>
                  <a:cubicBezTo>
                    <a:pt x="227" y="261"/>
                    <a:pt x="227" y="261"/>
                    <a:pt x="227" y="261"/>
                  </a:cubicBezTo>
                  <a:cubicBezTo>
                    <a:pt x="227" y="261"/>
                    <a:pt x="227" y="261"/>
                    <a:pt x="227" y="261"/>
                  </a:cubicBezTo>
                  <a:cubicBezTo>
                    <a:pt x="227" y="261"/>
                    <a:pt x="227" y="261"/>
                    <a:pt x="227" y="261"/>
                  </a:cubicBezTo>
                  <a:cubicBezTo>
                    <a:pt x="233" y="249"/>
                    <a:pt x="233" y="249"/>
                    <a:pt x="233" y="249"/>
                  </a:cubicBezTo>
                  <a:cubicBezTo>
                    <a:pt x="239" y="246"/>
                    <a:pt x="239" y="246"/>
                    <a:pt x="239" y="246"/>
                  </a:cubicBezTo>
                  <a:cubicBezTo>
                    <a:pt x="237" y="235"/>
                    <a:pt x="237" y="235"/>
                    <a:pt x="237" y="235"/>
                  </a:cubicBezTo>
                  <a:cubicBezTo>
                    <a:pt x="243" y="235"/>
                    <a:pt x="243" y="235"/>
                    <a:pt x="243" y="235"/>
                  </a:cubicBezTo>
                  <a:cubicBezTo>
                    <a:pt x="242" y="230"/>
                    <a:pt x="242" y="230"/>
                    <a:pt x="242" y="230"/>
                  </a:cubicBezTo>
                  <a:cubicBezTo>
                    <a:pt x="239" y="219"/>
                    <a:pt x="239" y="219"/>
                    <a:pt x="239" y="219"/>
                  </a:cubicBezTo>
                  <a:cubicBezTo>
                    <a:pt x="239" y="219"/>
                    <a:pt x="239" y="219"/>
                    <a:pt x="239" y="219"/>
                  </a:cubicBezTo>
                  <a:cubicBezTo>
                    <a:pt x="239" y="218"/>
                    <a:pt x="239" y="218"/>
                    <a:pt x="239" y="218"/>
                  </a:cubicBezTo>
                  <a:cubicBezTo>
                    <a:pt x="240" y="211"/>
                    <a:pt x="240" y="211"/>
                    <a:pt x="240" y="211"/>
                  </a:cubicBezTo>
                  <a:cubicBezTo>
                    <a:pt x="240" y="209"/>
                    <a:pt x="240" y="209"/>
                    <a:pt x="240" y="209"/>
                  </a:cubicBezTo>
                  <a:cubicBezTo>
                    <a:pt x="241" y="209"/>
                    <a:pt x="241" y="209"/>
                    <a:pt x="241" y="209"/>
                  </a:cubicBezTo>
                  <a:cubicBezTo>
                    <a:pt x="245" y="204"/>
                    <a:pt x="245" y="204"/>
                    <a:pt x="245" y="204"/>
                  </a:cubicBezTo>
                  <a:cubicBezTo>
                    <a:pt x="246" y="203"/>
                    <a:pt x="246" y="203"/>
                    <a:pt x="246" y="203"/>
                  </a:cubicBezTo>
                  <a:cubicBezTo>
                    <a:pt x="247" y="203"/>
                    <a:pt x="247" y="203"/>
                    <a:pt x="247" y="203"/>
                  </a:cubicBezTo>
                  <a:cubicBezTo>
                    <a:pt x="258" y="205"/>
                    <a:pt x="258" y="205"/>
                    <a:pt x="258" y="205"/>
                  </a:cubicBezTo>
                  <a:cubicBezTo>
                    <a:pt x="258" y="205"/>
                    <a:pt x="258" y="205"/>
                    <a:pt x="258" y="205"/>
                  </a:cubicBezTo>
                  <a:cubicBezTo>
                    <a:pt x="267" y="207"/>
                    <a:pt x="267" y="207"/>
                    <a:pt x="267" y="207"/>
                  </a:cubicBezTo>
                  <a:cubicBezTo>
                    <a:pt x="274" y="205"/>
                    <a:pt x="274" y="205"/>
                    <a:pt x="274" y="205"/>
                  </a:cubicBezTo>
                  <a:cubicBezTo>
                    <a:pt x="279" y="214"/>
                    <a:pt x="279" y="214"/>
                    <a:pt x="279" y="214"/>
                  </a:cubicBezTo>
                  <a:cubicBezTo>
                    <a:pt x="279" y="214"/>
                    <a:pt x="279" y="214"/>
                    <a:pt x="279" y="214"/>
                  </a:cubicBezTo>
                  <a:cubicBezTo>
                    <a:pt x="279" y="221"/>
                    <a:pt x="279" y="221"/>
                    <a:pt x="279" y="221"/>
                  </a:cubicBezTo>
                  <a:cubicBezTo>
                    <a:pt x="280" y="227"/>
                    <a:pt x="280" y="227"/>
                    <a:pt x="280" y="227"/>
                  </a:cubicBezTo>
                  <a:cubicBezTo>
                    <a:pt x="281" y="229"/>
                    <a:pt x="283" y="231"/>
                    <a:pt x="284" y="231"/>
                  </a:cubicBezTo>
                  <a:cubicBezTo>
                    <a:pt x="285" y="231"/>
                    <a:pt x="285" y="231"/>
                    <a:pt x="285" y="231"/>
                  </a:cubicBezTo>
                  <a:cubicBezTo>
                    <a:pt x="289" y="232"/>
                    <a:pt x="291" y="233"/>
                    <a:pt x="291" y="236"/>
                  </a:cubicBezTo>
                  <a:cubicBezTo>
                    <a:pt x="292" y="238"/>
                    <a:pt x="293" y="241"/>
                    <a:pt x="296" y="244"/>
                  </a:cubicBezTo>
                  <a:cubicBezTo>
                    <a:pt x="300" y="249"/>
                    <a:pt x="300" y="249"/>
                    <a:pt x="300" y="249"/>
                  </a:cubicBezTo>
                  <a:cubicBezTo>
                    <a:pt x="300" y="249"/>
                    <a:pt x="300" y="249"/>
                    <a:pt x="300" y="249"/>
                  </a:cubicBezTo>
                  <a:cubicBezTo>
                    <a:pt x="300" y="249"/>
                    <a:pt x="300" y="249"/>
                    <a:pt x="300" y="249"/>
                  </a:cubicBezTo>
                  <a:cubicBezTo>
                    <a:pt x="302" y="254"/>
                    <a:pt x="302" y="254"/>
                    <a:pt x="302" y="254"/>
                  </a:cubicBezTo>
                  <a:cubicBezTo>
                    <a:pt x="306" y="253"/>
                    <a:pt x="306" y="253"/>
                    <a:pt x="306" y="253"/>
                  </a:cubicBezTo>
                  <a:cubicBezTo>
                    <a:pt x="312" y="247"/>
                    <a:pt x="312" y="247"/>
                    <a:pt x="312" y="247"/>
                  </a:cubicBezTo>
                  <a:cubicBezTo>
                    <a:pt x="317" y="257"/>
                    <a:pt x="317" y="257"/>
                    <a:pt x="317" y="257"/>
                  </a:cubicBezTo>
                  <a:cubicBezTo>
                    <a:pt x="326" y="259"/>
                    <a:pt x="326" y="259"/>
                    <a:pt x="326" y="259"/>
                  </a:cubicBezTo>
                  <a:cubicBezTo>
                    <a:pt x="326" y="259"/>
                    <a:pt x="326" y="259"/>
                    <a:pt x="326" y="259"/>
                  </a:cubicBezTo>
                  <a:cubicBezTo>
                    <a:pt x="326" y="260"/>
                    <a:pt x="326" y="260"/>
                    <a:pt x="326" y="260"/>
                  </a:cubicBezTo>
                  <a:cubicBezTo>
                    <a:pt x="331" y="268"/>
                    <a:pt x="331" y="268"/>
                    <a:pt x="331" y="268"/>
                  </a:cubicBezTo>
                  <a:cubicBezTo>
                    <a:pt x="333" y="269"/>
                    <a:pt x="333" y="269"/>
                    <a:pt x="333" y="269"/>
                  </a:cubicBezTo>
                  <a:cubicBezTo>
                    <a:pt x="333" y="261"/>
                    <a:pt x="333" y="261"/>
                    <a:pt x="333" y="261"/>
                  </a:cubicBezTo>
                  <a:cubicBezTo>
                    <a:pt x="333" y="261"/>
                    <a:pt x="333" y="261"/>
                    <a:pt x="333" y="261"/>
                  </a:cubicBezTo>
                  <a:cubicBezTo>
                    <a:pt x="333" y="260"/>
                    <a:pt x="333" y="260"/>
                    <a:pt x="333" y="260"/>
                  </a:cubicBezTo>
                  <a:cubicBezTo>
                    <a:pt x="351" y="259"/>
                    <a:pt x="351" y="259"/>
                    <a:pt x="351" y="259"/>
                  </a:cubicBezTo>
                  <a:cubicBezTo>
                    <a:pt x="351" y="258"/>
                    <a:pt x="351" y="258"/>
                    <a:pt x="351" y="258"/>
                  </a:cubicBezTo>
                  <a:cubicBezTo>
                    <a:pt x="352" y="257"/>
                    <a:pt x="352" y="255"/>
                    <a:pt x="351" y="254"/>
                  </a:cubicBezTo>
                  <a:cubicBezTo>
                    <a:pt x="350" y="252"/>
                    <a:pt x="349" y="250"/>
                    <a:pt x="349" y="247"/>
                  </a:cubicBezTo>
                  <a:cubicBezTo>
                    <a:pt x="348" y="244"/>
                    <a:pt x="349" y="241"/>
                    <a:pt x="350" y="241"/>
                  </a:cubicBezTo>
                  <a:cubicBezTo>
                    <a:pt x="351" y="239"/>
                    <a:pt x="352" y="239"/>
                    <a:pt x="354" y="239"/>
                  </a:cubicBezTo>
                  <a:cubicBezTo>
                    <a:pt x="361" y="242"/>
                    <a:pt x="361" y="242"/>
                    <a:pt x="361" y="242"/>
                  </a:cubicBezTo>
                  <a:cubicBezTo>
                    <a:pt x="362" y="237"/>
                    <a:pt x="362" y="237"/>
                    <a:pt x="362" y="237"/>
                  </a:cubicBezTo>
                  <a:cubicBezTo>
                    <a:pt x="348" y="231"/>
                    <a:pt x="348" y="231"/>
                    <a:pt x="348" y="231"/>
                  </a:cubicBezTo>
                  <a:cubicBezTo>
                    <a:pt x="348" y="231"/>
                    <a:pt x="348" y="231"/>
                    <a:pt x="348" y="231"/>
                  </a:cubicBezTo>
                  <a:cubicBezTo>
                    <a:pt x="347" y="230"/>
                    <a:pt x="347" y="230"/>
                    <a:pt x="347" y="230"/>
                  </a:cubicBezTo>
                  <a:cubicBezTo>
                    <a:pt x="347" y="229"/>
                    <a:pt x="347" y="229"/>
                    <a:pt x="347" y="229"/>
                  </a:cubicBezTo>
                  <a:cubicBezTo>
                    <a:pt x="347" y="229"/>
                    <a:pt x="347" y="229"/>
                    <a:pt x="347" y="229"/>
                  </a:cubicBezTo>
                  <a:cubicBezTo>
                    <a:pt x="345" y="213"/>
                    <a:pt x="345" y="213"/>
                    <a:pt x="345" y="213"/>
                  </a:cubicBezTo>
                  <a:cubicBezTo>
                    <a:pt x="346" y="203"/>
                    <a:pt x="346" y="203"/>
                    <a:pt x="346" y="203"/>
                  </a:cubicBezTo>
                  <a:cubicBezTo>
                    <a:pt x="346" y="202"/>
                    <a:pt x="346" y="202"/>
                    <a:pt x="346" y="202"/>
                  </a:cubicBezTo>
                  <a:cubicBezTo>
                    <a:pt x="346" y="201"/>
                    <a:pt x="346" y="201"/>
                    <a:pt x="346" y="201"/>
                  </a:cubicBezTo>
                  <a:cubicBezTo>
                    <a:pt x="368" y="204"/>
                    <a:pt x="368" y="204"/>
                    <a:pt x="368" y="204"/>
                  </a:cubicBezTo>
                  <a:cubicBezTo>
                    <a:pt x="373" y="199"/>
                    <a:pt x="373" y="199"/>
                    <a:pt x="373" y="199"/>
                  </a:cubicBezTo>
                  <a:cubicBezTo>
                    <a:pt x="374" y="197"/>
                    <a:pt x="374" y="195"/>
                    <a:pt x="373" y="195"/>
                  </a:cubicBezTo>
                  <a:cubicBezTo>
                    <a:pt x="368" y="193"/>
                    <a:pt x="365" y="190"/>
                    <a:pt x="365" y="188"/>
                  </a:cubicBezTo>
                  <a:cubicBezTo>
                    <a:pt x="365" y="187"/>
                    <a:pt x="365" y="185"/>
                    <a:pt x="367" y="184"/>
                  </a:cubicBezTo>
                  <a:cubicBezTo>
                    <a:pt x="376" y="175"/>
                    <a:pt x="376" y="175"/>
                    <a:pt x="376" y="175"/>
                  </a:cubicBezTo>
                  <a:cubicBezTo>
                    <a:pt x="386" y="175"/>
                    <a:pt x="386" y="175"/>
                    <a:pt x="386" y="175"/>
                  </a:cubicBezTo>
                  <a:cubicBezTo>
                    <a:pt x="392" y="166"/>
                    <a:pt x="392" y="166"/>
                    <a:pt x="392" y="166"/>
                  </a:cubicBezTo>
                  <a:cubicBezTo>
                    <a:pt x="392" y="157"/>
                    <a:pt x="392" y="157"/>
                    <a:pt x="392" y="157"/>
                  </a:cubicBezTo>
                  <a:cubicBezTo>
                    <a:pt x="399" y="156"/>
                    <a:pt x="399" y="156"/>
                    <a:pt x="399" y="156"/>
                  </a:cubicBezTo>
                  <a:cubicBezTo>
                    <a:pt x="401" y="150"/>
                    <a:pt x="402" y="147"/>
                    <a:pt x="403" y="145"/>
                  </a:cubicBezTo>
                  <a:cubicBezTo>
                    <a:pt x="406" y="139"/>
                    <a:pt x="406" y="139"/>
                    <a:pt x="406" y="139"/>
                  </a:cubicBezTo>
                  <a:cubicBezTo>
                    <a:pt x="401" y="129"/>
                    <a:pt x="401" y="129"/>
                    <a:pt x="401" y="129"/>
                  </a:cubicBezTo>
                  <a:cubicBezTo>
                    <a:pt x="401" y="128"/>
                    <a:pt x="401" y="128"/>
                    <a:pt x="401" y="128"/>
                  </a:cubicBezTo>
                  <a:cubicBezTo>
                    <a:pt x="401" y="128"/>
                    <a:pt x="401" y="128"/>
                    <a:pt x="401" y="128"/>
                  </a:cubicBezTo>
                  <a:cubicBezTo>
                    <a:pt x="401" y="128"/>
                    <a:pt x="401" y="128"/>
                    <a:pt x="401" y="128"/>
                  </a:cubicBezTo>
                  <a:cubicBezTo>
                    <a:pt x="397" y="114"/>
                    <a:pt x="397" y="114"/>
                    <a:pt x="397" y="114"/>
                  </a:cubicBezTo>
                  <a:cubicBezTo>
                    <a:pt x="397" y="114"/>
                    <a:pt x="397" y="114"/>
                    <a:pt x="397" y="114"/>
                  </a:cubicBezTo>
                  <a:cubicBezTo>
                    <a:pt x="395" y="100"/>
                    <a:pt x="395" y="100"/>
                    <a:pt x="395" y="100"/>
                  </a:cubicBezTo>
                  <a:cubicBezTo>
                    <a:pt x="390" y="92"/>
                    <a:pt x="390" y="92"/>
                    <a:pt x="390" y="92"/>
                  </a:cubicBezTo>
                  <a:cubicBezTo>
                    <a:pt x="383" y="85"/>
                    <a:pt x="383" y="85"/>
                    <a:pt x="383" y="85"/>
                  </a:cubicBezTo>
                  <a:cubicBezTo>
                    <a:pt x="383" y="84"/>
                    <a:pt x="383" y="84"/>
                    <a:pt x="383" y="84"/>
                  </a:cubicBezTo>
                  <a:cubicBezTo>
                    <a:pt x="383" y="84"/>
                    <a:pt x="383" y="84"/>
                    <a:pt x="383" y="84"/>
                  </a:cubicBezTo>
                  <a:cubicBezTo>
                    <a:pt x="382" y="83"/>
                    <a:pt x="382" y="83"/>
                    <a:pt x="382" y="83"/>
                  </a:cubicBezTo>
                  <a:cubicBezTo>
                    <a:pt x="382" y="76"/>
                    <a:pt x="382" y="76"/>
                    <a:pt x="382" y="76"/>
                  </a:cubicBezTo>
                  <a:cubicBezTo>
                    <a:pt x="369" y="80"/>
                    <a:pt x="369" y="80"/>
                    <a:pt x="369" y="80"/>
                  </a:cubicBezTo>
                  <a:cubicBezTo>
                    <a:pt x="368" y="79"/>
                    <a:pt x="368" y="79"/>
                    <a:pt x="368" y="79"/>
                  </a:cubicBezTo>
                  <a:cubicBezTo>
                    <a:pt x="362" y="73"/>
                    <a:pt x="362" y="73"/>
                    <a:pt x="362" y="73"/>
                  </a:cubicBezTo>
                  <a:cubicBezTo>
                    <a:pt x="344" y="59"/>
                    <a:pt x="344" y="59"/>
                    <a:pt x="344" y="59"/>
                  </a:cubicBezTo>
                  <a:cubicBezTo>
                    <a:pt x="344" y="59"/>
                    <a:pt x="344" y="59"/>
                    <a:pt x="344" y="59"/>
                  </a:cubicBezTo>
                  <a:cubicBezTo>
                    <a:pt x="337" y="50"/>
                    <a:pt x="337" y="50"/>
                    <a:pt x="337" y="50"/>
                  </a:cubicBezTo>
                  <a:cubicBezTo>
                    <a:pt x="333" y="47"/>
                    <a:pt x="333" y="47"/>
                    <a:pt x="333" y="47"/>
                  </a:cubicBezTo>
                  <a:cubicBezTo>
                    <a:pt x="330" y="52"/>
                    <a:pt x="330" y="52"/>
                    <a:pt x="330" y="52"/>
                  </a:cubicBezTo>
                  <a:cubicBezTo>
                    <a:pt x="330" y="53"/>
                    <a:pt x="330" y="53"/>
                    <a:pt x="330" y="53"/>
                  </a:cubicBezTo>
                  <a:cubicBezTo>
                    <a:pt x="330" y="53"/>
                    <a:pt x="330" y="53"/>
                    <a:pt x="330" y="53"/>
                  </a:cubicBezTo>
                  <a:cubicBezTo>
                    <a:pt x="329" y="53"/>
                    <a:pt x="329" y="53"/>
                    <a:pt x="329" y="53"/>
                  </a:cubicBezTo>
                  <a:cubicBezTo>
                    <a:pt x="328" y="53"/>
                    <a:pt x="328" y="53"/>
                    <a:pt x="328" y="53"/>
                  </a:cubicBezTo>
                  <a:cubicBezTo>
                    <a:pt x="323" y="53"/>
                    <a:pt x="323" y="53"/>
                    <a:pt x="323" y="53"/>
                  </a:cubicBezTo>
                  <a:cubicBezTo>
                    <a:pt x="322" y="54"/>
                    <a:pt x="322" y="54"/>
                    <a:pt x="322" y="54"/>
                  </a:cubicBezTo>
                  <a:cubicBezTo>
                    <a:pt x="322" y="54"/>
                    <a:pt x="322" y="54"/>
                    <a:pt x="322" y="54"/>
                  </a:cubicBezTo>
                  <a:cubicBezTo>
                    <a:pt x="308" y="39"/>
                    <a:pt x="308" y="39"/>
                    <a:pt x="308" y="39"/>
                  </a:cubicBezTo>
                  <a:cubicBezTo>
                    <a:pt x="306" y="38"/>
                    <a:pt x="303" y="35"/>
                    <a:pt x="299" y="31"/>
                  </a:cubicBezTo>
                  <a:cubicBezTo>
                    <a:pt x="293" y="27"/>
                    <a:pt x="293" y="27"/>
                    <a:pt x="293" y="27"/>
                  </a:cubicBezTo>
                  <a:cubicBezTo>
                    <a:pt x="292" y="27"/>
                    <a:pt x="292" y="27"/>
                    <a:pt x="292" y="27"/>
                  </a:cubicBezTo>
                  <a:cubicBezTo>
                    <a:pt x="286" y="23"/>
                    <a:pt x="286" y="23"/>
                    <a:pt x="286" y="23"/>
                  </a:cubicBezTo>
                  <a:cubicBezTo>
                    <a:pt x="282" y="26"/>
                    <a:pt x="282" y="26"/>
                    <a:pt x="282" y="26"/>
                  </a:cubicBezTo>
                  <a:cubicBezTo>
                    <a:pt x="281" y="27"/>
                    <a:pt x="281" y="27"/>
                    <a:pt x="281" y="27"/>
                  </a:cubicBezTo>
                  <a:cubicBezTo>
                    <a:pt x="281" y="26"/>
                    <a:pt x="281" y="26"/>
                    <a:pt x="281" y="26"/>
                  </a:cubicBezTo>
                  <a:cubicBezTo>
                    <a:pt x="280" y="26"/>
                    <a:pt x="280" y="26"/>
                    <a:pt x="280" y="26"/>
                  </a:cubicBezTo>
                  <a:cubicBezTo>
                    <a:pt x="277" y="25"/>
                    <a:pt x="277" y="25"/>
                    <a:pt x="277" y="25"/>
                  </a:cubicBezTo>
                  <a:cubicBezTo>
                    <a:pt x="273" y="27"/>
                    <a:pt x="273" y="27"/>
                    <a:pt x="273" y="27"/>
                  </a:cubicBezTo>
                  <a:cubicBezTo>
                    <a:pt x="272" y="28"/>
                    <a:pt x="272" y="28"/>
                    <a:pt x="272" y="28"/>
                  </a:cubicBezTo>
                  <a:cubicBezTo>
                    <a:pt x="272" y="28"/>
                    <a:pt x="272" y="28"/>
                    <a:pt x="272" y="28"/>
                  </a:cubicBezTo>
                  <a:cubicBezTo>
                    <a:pt x="272" y="28"/>
                    <a:pt x="272" y="28"/>
                    <a:pt x="272" y="28"/>
                  </a:cubicBezTo>
                  <a:cubicBezTo>
                    <a:pt x="266" y="29"/>
                    <a:pt x="266" y="29"/>
                    <a:pt x="266" y="29"/>
                  </a:cubicBezTo>
                  <a:cubicBezTo>
                    <a:pt x="258" y="25"/>
                    <a:pt x="251" y="20"/>
                    <a:pt x="243" y="15"/>
                  </a:cubicBezTo>
                  <a:close/>
                </a:path>
              </a:pathLst>
            </a:custGeom>
            <a:solidFill>
              <a:srgbClr val="404040"/>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1" name="Freeform 11"/>
            <p:cNvSpPr>
              <a:spLocks/>
            </p:cNvSpPr>
            <p:nvPr/>
          </p:nvSpPr>
          <p:spPr bwMode="auto">
            <a:xfrm>
              <a:off x="2601754" y="3695068"/>
              <a:ext cx="984335" cy="867074"/>
            </a:xfrm>
            <a:custGeom>
              <a:avLst/>
              <a:gdLst>
                <a:gd name="T0" fmla="*/ 10 w 351"/>
                <a:gd name="T1" fmla="*/ 14 h 309"/>
                <a:gd name="T2" fmla="*/ 8 w 351"/>
                <a:gd name="T3" fmla="*/ 35 h 309"/>
                <a:gd name="T4" fmla="*/ 4 w 351"/>
                <a:gd name="T5" fmla="*/ 57 h 309"/>
                <a:gd name="T6" fmla="*/ 19 w 351"/>
                <a:gd name="T7" fmla="*/ 69 h 309"/>
                <a:gd name="T8" fmla="*/ 35 w 351"/>
                <a:gd name="T9" fmla="*/ 97 h 309"/>
                <a:gd name="T10" fmla="*/ 37 w 351"/>
                <a:gd name="T11" fmla="*/ 123 h 309"/>
                <a:gd name="T12" fmla="*/ 45 w 351"/>
                <a:gd name="T13" fmla="*/ 143 h 309"/>
                <a:gd name="T14" fmla="*/ 50 w 351"/>
                <a:gd name="T15" fmla="*/ 175 h 309"/>
                <a:gd name="T16" fmla="*/ 47 w 351"/>
                <a:gd name="T17" fmla="*/ 219 h 309"/>
                <a:gd name="T18" fmla="*/ 55 w 351"/>
                <a:gd name="T19" fmla="*/ 231 h 309"/>
                <a:gd name="T20" fmla="*/ 62 w 351"/>
                <a:gd name="T21" fmla="*/ 213 h 309"/>
                <a:gd name="T22" fmla="*/ 78 w 351"/>
                <a:gd name="T23" fmla="*/ 221 h 309"/>
                <a:gd name="T24" fmla="*/ 85 w 351"/>
                <a:gd name="T25" fmla="*/ 237 h 309"/>
                <a:gd name="T26" fmla="*/ 102 w 351"/>
                <a:gd name="T27" fmla="*/ 239 h 309"/>
                <a:gd name="T28" fmla="*/ 119 w 351"/>
                <a:gd name="T29" fmla="*/ 279 h 309"/>
                <a:gd name="T30" fmla="*/ 122 w 351"/>
                <a:gd name="T31" fmla="*/ 299 h 309"/>
                <a:gd name="T32" fmla="*/ 131 w 351"/>
                <a:gd name="T33" fmla="*/ 308 h 309"/>
                <a:gd name="T34" fmla="*/ 153 w 351"/>
                <a:gd name="T35" fmla="*/ 293 h 309"/>
                <a:gd name="T36" fmla="*/ 164 w 351"/>
                <a:gd name="T37" fmla="*/ 268 h 309"/>
                <a:gd name="T38" fmla="*/ 173 w 351"/>
                <a:gd name="T39" fmla="*/ 255 h 309"/>
                <a:gd name="T40" fmla="*/ 186 w 351"/>
                <a:gd name="T41" fmla="*/ 235 h 309"/>
                <a:gd name="T42" fmla="*/ 195 w 351"/>
                <a:gd name="T43" fmla="*/ 219 h 309"/>
                <a:gd name="T44" fmla="*/ 220 w 351"/>
                <a:gd name="T45" fmla="*/ 226 h 309"/>
                <a:gd name="T46" fmla="*/ 229 w 351"/>
                <a:gd name="T47" fmla="*/ 236 h 309"/>
                <a:gd name="T48" fmla="*/ 240 w 351"/>
                <a:gd name="T49" fmla="*/ 233 h 309"/>
                <a:gd name="T50" fmla="*/ 255 w 351"/>
                <a:gd name="T51" fmla="*/ 249 h 309"/>
                <a:gd name="T52" fmla="*/ 275 w 351"/>
                <a:gd name="T53" fmla="*/ 233 h 309"/>
                <a:gd name="T54" fmla="*/ 264 w 351"/>
                <a:gd name="T55" fmla="*/ 229 h 309"/>
                <a:gd name="T56" fmla="*/ 259 w 351"/>
                <a:gd name="T57" fmla="*/ 211 h 309"/>
                <a:gd name="T58" fmla="*/ 275 w 351"/>
                <a:gd name="T59" fmla="*/ 210 h 309"/>
                <a:gd name="T60" fmla="*/ 258 w 351"/>
                <a:gd name="T61" fmla="*/ 187 h 309"/>
                <a:gd name="T62" fmla="*/ 254 w 351"/>
                <a:gd name="T63" fmla="*/ 163 h 309"/>
                <a:gd name="T64" fmla="*/ 303 w 351"/>
                <a:gd name="T65" fmla="*/ 143 h 309"/>
                <a:gd name="T66" fmla="*/ 327 w 351"/>
                <a:gd name="T67" fmla="*/ 121 h 309"/>
                <a:gd name="T68" fmla="*/ 332 w 351"/>
                <a:gd name="T69" fmla="*/ 112 h 309"/>
                <a:gd name="T70" fmla="*/ 343 w 351"/>
                <a:gd name="T71" fmla="*/ 86 h 309"/>
                <a:gd name="T72" fmla="*/ 325 w 351"/>
                <a:gd name="T73" fmla="*/ 79 h 309"/>
                <a:gd name="T74" fmla="*/ 315 w 351"/>
                <a:gd name="T75" fmla="*/ 69 h 309"/>
                <a:gd name="T76" fmla="*/ 304 w 351"/>
                <a:gd name="T77" fmla="*/ 73 h 309"/>
                <a:gd name="T78" fmla="*/ 298 w 351"/>
                <a:gd name="T79" fmla="*/ 63 h 309"/>
                <a:gd name="T80" fmla="*/ 287 w 351"/>
                <a:gd name="T81" fmla="*/ 62 h 309"/>
                <a:gd name="T82" fmla="*/ 262 w 351"/>
                <a:gd name="T83" fmla="*/ 58 h 309"/>
                <a:gd name="T84" fmla="*/ 252 w 351"/>
                <a:gd name="T85" fmla="*/ 60 h 309"/>
                <a:gd name="T86" fmla="*/ 219 w 351"/>
                <a:gd name="T87" fmla="*/ 56 h 309"/>
                <a:gd name="T88" fmla="*/ 217 w 351"/>
                <a:gd name="T89" fmla="*/ 39 h 309"/>
                <a:gd name="T90" fmla="*/ 180 w 351"/>
                <a:gd name="T91" fmla="*/ 17 h 309"/>
                <a:gd name="T92" fmla="*/ 163 w 351"/>
                <a:gd name="T93" fmla="*/ 6 h 309"/>
                <a:gd name="T94" fmla="*/ 160 w 351"/>
                <a:gd name="T95" fmla="*/ 31 h 309"/>
                <a:gd name="T96" fmla="*/ 140 w 351"/>
                <a:gd name="T97" fmla="*/ 33 h 309"/>
                <a:gd name="T98" fmla="*/ 130 w 351"/>
                <a:gd name="T99" fmla="*/ 42 h 309"/>
                <a:gd name="T100" fmla="*/ 122 w 351"/>
                <a:gd name="T101" fmla="*/ 55 h 309"/>
                <a:gd name="T102" fmla="*/ 94 w 351"/>
                <a:gd name="T103" fmla="*/ 68 h 309"/>
                <a:gd name="T104" fmla="*/ 77 w 351"/>
                <a:gd name="T105" fmla="*/ 51 h 309"/>
                <a:gd name="T106" fmla="*/ 62 w 351"/>
                <a:gd name="T107" fmla="*/ 47 h 309"/>
                <a:gd name="T108" fmla="*/ 49 w 351"/>
                <a:gd name="T109" fmla="*/ 31 h 309"/>
                <a:gd name="T110" fmla="*/ 34 w 351"/>
                <a:gd name="T111" fmla="*/ 8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1" h="309">
                  <a:moveTo>
                    <a:pt x="32" y="8"/>
                  </a:moveTo>
                  <a:cubicBezTo>
                    <a:pt x="23" y="5"/>
                    <a:pt x="23" y="5"/>
                    <a:pt x="23" y="5"/>
                  </a:cubicBezTo>
                  <a:cubicBezTo>
                    <a:pt x="14" y="4"/>
                    <a:pt x="14" y="4"/>
                    <a:pt x="14" y="4"/>
                  </a:cubicBezTo>
                  <a:cubicBezTo>
                    <a:pt x="10" y="7"/>
                    <a:pt x="10" y="7"/>
                    <a:pt x="10" y="7"/>
                  </a:cubicBezTo>
                  <a:cubicBezTo>
                    <a:pt x="10" y="14"/>
                    <a:pt x="10" y="14"/>
                    <a:pt x="10" y="14"/>
                  </a:cubicBezTo>
                  <a:cubicBezTo>
                    <a:pt x="10" y="15"/>
                    <a:pt x="10" y="15"/>
                    <a:pt x="10" y="15"/>
                  </a:cubicBezTo>
                  <a:cubicBezTo>
                    <a:pt x="13" y="25"/>
                    <a:pt x="13" y="25"/>
                    <a:pt x="13" y="25"/>
                  </a:cubicBezTo>
                  <a:cubicBezTo>
                    <a:pt x="13" y="33"/>
                    <a:pt x="13" y="33"/>
                    <a:pt x="13" y="33"/>
                  </a:cubicBezTo>
                  <a:cubicBezTo>
                    <a:pt x="13" y="35"/>
                    <a:pt x="13" y="35"/>
                    <a:pt x="13" y="35"/>
                  </a:cubicBezTo>
                  <a:cubicBezTo>
                    <a:pt x="8" y="35"/>
                    <a:pt x="8" y="35"/>
                    <a:pt x="8" y="35"/>
                  </a:cubicBezTo>
                  <a:cubicBezTo>
                    <a:pt x="10" y="45"/>
                    <a:pt x="10" y="45"/>
                    <a:pt x="10" y="45"/>
                  </a:cubicBezTo>
                  <a:cubicBezTo>
                    <a:pt x="3" y="48"/>
                    <a:pt x="3" y="48"/>
                    <a:pt x="3" y="48"/>
                  </a:cubicBezTo>
                  <a:cubicBezTo>
                    <a:pt x="0" y="54"/>
                    <a:pt x="0" y="54"/>
                    <a:pt x="0" y="54"/>
                  </a:cubicBezTo>
                  <a:cubicBezTo>
                    <a:pt x="4" y="57"/>
                    <a:pt x="4" y="57"/>
                    <a:pt x="4" y="57"/>
                  </a:cubicBezTo>
                  <a:cubicBezTo>
                    <a:pt x="4" y="57"/>
                    <a:pt x="4" y="57"/>
                    <a:pt x="4" y="57"/>
                  </a:cubicBezTo>
                  <a:cubicBezTo>
                    <a:pt x="4" y="57"/>
                    <a:pt x="4" y="57"/>
                    <a:pt x="4" y="57"/>
                  </a:cubicBezTo>
                  <a:cubicBezTo>
                    <a:pt x="18" y="69"/>
                    <a:pt x="18" y="69"/>
                    <a:pt x="18" y="69"/>
                  </a:cubicBezTo>
                  <a:cubicBezTo>
                    <a:pt x="19" y="69"/>
                    <a:pt x="19" y="69"/>
                    <a:pt x="19" y="69"/>
                  </a:cubicBezTo>
                  <a:cubicBezTo>
                    <a:pt x="19" y="69"/>
                    <a:pt x="19" y="69"/>
                    <a:pt x="19" y="69"/>
                  </a:cubicBezTo>
                  <a:cubicBezTo>
                    <a:pt x="19" y="69"/>
                    <a:pt x="19" y="69"/>
                    <a:pt x="19" y="69"/>
                  </a:cubicBezTo>
                  <a:cubicBezTo>
                    <a:pt x="19" y="70"/>
                    <a:pt x="19" y="70"/>
                    <a:pt x="19" y="70"/>
                  </a:cubicBezTo>
                  <a:cubicBezTo>
                    <a:pt x="21" y="80"/>
                    <a:pt x="21" y="80"/>
                    <a:pt x="21" y="80"/>
                  </a:cubicBezTo>
                  <a:cubicBezTo>
                    <a:pt x="28" y="89"/>
                    <a:pt x="28" y="89"/>
                    <a:pt x="28" y="89"/>
                  </a:cubicBezTo>
                  <a:cubicBezTo>
                    <a:pt x="29" y="91"/>
                    <a:pt x="31" y="94"/>
                    <a:pt x="35" y="97"/>
                  </a:cubicBezTo>
                  <a:cubicBezTo>
                    <a:pt x="35" y="97"/>
                    <a:pt x="35" y="97"/>
                    <a:pt x="35" y="97"/>
                  </a:cubicBezTo>
                  <a:cubicBezTo>
                    <a:pt x="36" y="97"/>
                    <a:pt x="36" y="97"/>
                    <a:pt x="36" y="97"/>
                  </a:cubicBezTo>
                  <a:cubicBezTo>
                    <a:pt x="36" y="98"/>
                    <a:pt x="36" y="98"/>
                    <a:pt x="36" y="98"/>
                  </a:cubicBezTo>
                  <a:cubicBezTo>
                    <a:pt x="35" y="99"/>
                    <a:pt x="35" y="99"/>
                    <a:pt x="35" y="99"/>
                  </a:cubicBezTo>
                  <a:cubicBezTo>
                    <a:pt x="35" y="107"/>
                    <a:pt x="35" y="107"/>
                    <a:pt x="35" y="107"/>
                  </a:cubicBezTo>
                  <a:cubicBezTo>
                    <a:pt x="36" y="110"/>
                    <a:pt x="37" y="115"/>
                    <a:pt x="37" y="123"/>
                  </a:cubicBezTo>
                  <a:cubicBezTo>
                    <a:pt x="40" y="128"/>
                    <a:pt x="42" y="131"/>
                    <a:pt x="42" y="134"/>
                  </a:cubicBezTo>
                  <a:cubicBezTo>
                    <a:pt x="42" y="135"/>
                    <a:pt x="43" y="139"/>
                    <a:pt x="45" y="143"/>
                  </a:cubicBezTo>
                  <a:cubicBezTo>
                    <a:pt x="45" y="143"/>
                    <a:pt x="45" y="143"/>
                    <a:pt x="45" y="143"/>
                  </a:cubicBezTo>
                  <a:cubicBezTo>
                    <a:pt x="45" y="143"/>
                    <a:pt x="45" y="143"/>
                    <a:pt x="45" y="143"/>
                  </a:cubicBezTo>
                  <a:cubicBezTo>
                    <a:pt x="45" y="143"/>
                    <a:pt x="45" y="143"/>
                    <a:pt x="45" y="143"/>
                  </a:cubicBezTo>
                  <a:cubicBezTo>
                    <a:pt x="46" y="149"/>
                    <a:pt x="46" y="154"/>
                    <a:pt x="44" y="158"/>
                  </a:cubicBezTo>
                  <a:cubicBezTo>
                    <a:pt x="43" y="161"/>
                    <a:pt x="45" y="166"/>
                    <a:pt x="49" y="173"/>
                  </a:cubicBezTo>
                  <a:cubicBezTo>
                    <a:pt x="50" y="173"/>
                    <a:pt x="50" y="173"/>
                    <a:pt x="50" y="173"/>
                  </a:cubicBezTo>
                  <a:cubicBezTo>
                    <a:pt x="50" y="174"/>
                    <a:pt x="50" y="174"/>
                    <a:pt x="50" y="174"/>
                  </a:cubicBezTo>
                  <a:cubicBezTo>
                    <a:pt x="50" y="175"/>
                    <a:pt x="50" y="175"/>
                    <a:pt x="50" y="175"/>
                  </a:cubicBezTo>
                  <a:cubicBezTo>
                    <a:pt x="43" y="189"/>
                    <a:pt x="43" y="189"/>
                    <a:pt x="43" y="189"/>
                  </a:cubicBezTo>
                  <a:cubicBezTo>
                    <a:pt x="44" y="192"/>
                    <a:pt x="45" y="195"/>
                    <a:pt x="45" y="196"/>
                  </a:cubicBezTo>
                  <a:cubicBezTo>
                    <a:pt x="43" y="209"/>
                    <a:pt x="43" y="209"/>
                    <a:pt x="43" y="209"/>
                  </a:cubicBezTo>
                  <a:cubicBezTo>
                    <a:pt x="42" y="214"/>
                    <a:pt x="42" y="216"/>
                    <a:pt x="44" y="217"/>
                  </a:cubicBezTo>
                  <a:cubicBezTo>
                    <a:pt x="47" y="219"/>
                    <a:pt x="47" y="219"/>
                    <a:pt x="47" y="219"/>
                  </a:cubicBezTo>
                  <a:cubicBezTo>
                    <a:pt x="50" y="220"/>
                    <a:pt x="52" y="222"/>
                    <a:pt x="52" y="224"/>
                  </a:cubicBezTo>
                  <a:cubicBezTo>
                    <a:pt x="51" y="231"/>
                    <a:pt x="51" y="231"/>
                    <a:pt x="51" y="231"/>
                  </a:cubicBezTo>
                  <a:cubicBezTo>
                    <a:pt x="53" y="232"/>
                    <a:pt x="53" y="232"/>
                    <a:pt x="53" y="232"/>
                  </a:cubicBezTo>
                  <a:cubicBezTo>
                    <a:pt x="54" y="232"/>
                    <a:pt x="54" y="232"/>
                    <a:pt x="54" y="232"/>
                  </a:cubicBezTo>
                  <a:cubicBezTo>
                    <a:pt x="55" y="231"/>
                    <a:pt x="55" y="231"/>
                    <a:pt x="55" y="231"/>
                  </a:cubicBezTo>
                  <a:cubicBezTo>
                    <a:pt x="56" y="230"/>
                    <a:pt x="57" y="228"/>
                    <a:pt x="58" y="226"/>
                  </a:cubicBezTo>
                  <a:cubicBezTo>
                    <a:pt x="58" y="225"/>
                    <a:pt x="58" y="225"/>
                    <a:pt x="58" y="225"/>
                  </a:cubicBezTo>
                  <a:cubicBezTo>
                    <a:pt x="59" y="224"/>
                    <a:pt x="59" y="224"/>
                    <a:pt x="59" y="224"/>
                  </a:cubicBezTo>
                  <a:cubicBezTo>
                    <a:pt x="60" y="223"/>
                    <a:pt x="61" y="222"/>
                    <a:pt x="62" y="221"/>
                  </a:cubicBezTo>
                  <a:cubicBezTo>
                    <a:pt x="63" y="218"/>
                    <a:pt x="63" y="216"/>
                    <a:pt x="62" y="213"/>
                  </a:cubicBezTo>
                  <a:cubicBezTo>
                    <a:pt x="61" y="211"/>
                    <a:pt x="61" y="211"/>
                    <a:pt x="61" y="211"/>
                  </a:cubicBezTo>
                  <a:cubicBezTo>
                    <a:pt x="63" y="211"/>
                    <a:pt x="63" y="211"/>
                    <a:pt x="63" y="211"/>
                  </a:cubicBezTo>
                  <a:cubicBezTo>
                    <a:pt x="70" y="209"/>
                    <a:pt x="73" y="209"/>
                    <a:pt x="74" y="212"/>
                  </a:cubicBezTo>
                  <a:cubicBezTo>
                    <a:pt x="78" y="220"/>
                    <a:pt x="78" y="220"/>
                    <a:pt x="78" y="220"/>
                  </a:cubicBezTo>
                  <a:cubicBezTo>
                    <a:pt x="78" y="221"/>
                    <a:pt x="78" y="221"/>
                    <a:pt x="78" y="221"/>
                  </a:cubicBezTo>
                  <a:cubicBezTo>
                    <a:pt x="78" y="221"/>
                    <a:pt x="78" y="221"/>
                    <a:pt x="78" y="221"/>
                  </a:cubicBezTo>
                  <a:cubicBezTo>
                    <a:pt x="79" y="234"/>
                    <a:pt x="79" y="234"/>
                    <a:pt x="79" y="234"/>
                  </a:cubicBezTo>
                  <a:cubicBezTo>
                    <a:pt x="84" y="237"/>
                    <a:pt x="84" y="237"/>
                    <a:pt x="84" y="237"/>
                  </a:cubicBezTo>
                  <a:cubicBezTo>
                    <a:pt x="85" y="237"/>
                    <a:pt x="85" y="237"/>
                    <a:pt x="85" y="237"/>
                  </a:cubicBezTo>
                  <a:cubicBezTo>
                    <a:pt x="85" y="237"/>
                    <a:pt x="85" y="237"/>
                    <a:pt x="85" y="237"/>
                  </a:cubicBezTo>
                  <a:cubicBezTo>
                    <a:pt x="88" y="240"/>
                    <a:pt x="88" y="240"/>
                    <a:pt x="88" y="240"/>
                  </a:cubicBezTo>
                  <a:cubicBezTo>
                    <a:pt x="92" y="236"/>
                    <a:pt x="92" y="236"/>
                    <a:pt x="92" y="236"/>
                  </a:cubicBezTo>
                  <a:cubicBezTo>
                    <a:pt x="95" y="233"/>
                    <a:pt x="95" y="233"/>
                    <a:pt x="95" y="233"/>
                  </a:cubicBezTo>
                  <a:cubicBezTo>
                    <a:pt x="96" y="233"/>
                    <a:pt x="96" y="233"/>
                    <a:pt x="96" y="233"/>
                  </a:cubicBezTo>
                  <a:cubicBezTo>
                    <a:pt x="99" y="234"/>
                    <a:pt x="101" y="236"/>
                    <a:pt x="102" y="239"/>
                  </a:cubicBezTo>
                  <a:cubicBezTo>
                    <a:pt x="103" y="249"/>
                    <a:pt x="103" y="249"/>
                    <a:pt x="103" y="249"/>
                  </a:cubicBezTo>
                  <a:cubicBezTo>
                    <a:pt x="104" y="251"/>
                    <a:pt x="104" y="251"/>
                    <a:pt x="104" y="251"/>
                  </a:cubicBezTo>
                  <a:cubicBezTo>
                    <a:pt x="114" y="274"/>
                    <a:pt x="114" y="274"/>
                    <a:pt x="114" y="274"/>
                  </a:cubicBezTo>
                  <a:cubicBezTo>
                    <a:pt x="119" y="279"/>
                    <a:pt x="119" y="279"/>
                    <a:pt x="119" y="279"/>
                  </a:cubicBezTo>
                  <a:cubicBezTo>
                    <a:pt x="119" y="279"/>
                    <a:pt x="119" y="279"/>
                    <a:pt x="119" y="279"/>
                  </a:cubicBezTo>
                  <a:cubicBezTo>
                    <a:pt x="119" y="279"/>
                    <a:pt x="119" y="279"/>
                    <a:pt x="119" y="279"/>
                  </a:cubicBezTo>
                  <a:cubicBezTo>
                    <a:pt x="121" y="289"/>
                    <a:pt x="121" y="289"/>
                    <a:pt x="121" y="289"/>
                  </a:cubicBezTo>
                  <a:cubicBezTo>
                    <a:pt x="121" y="289"/>
                    <a:pt x="121" y="289"/>
                    <a:pt x="121" y="289"/>
                  </a:cubicBezTo>
                  <a:cubicBezTo>
                    <a:pt x="122" y="298"/>
                    <a:pt x="122" y="298"/>
                    <a:pt x="122" y="298"/>
                  </a:cubicBezTo>
                  <a:cubicBezTo>
                    <a:pt x="122" y="299"/>
                    <a:pt x="122" y="299"/>
                    <a:pt x="122" y="299"/>
                  </a:cubicBezTo>
                  <a:cubicBezTo>
                    <a:pt x="125" y="295"/>
                    <a:pt x="128" y="293"/>
                    <a:pt x="129" y="294"/>
                  </a:cubicBezTo>
                  <a:cubicBezTo>
                    <a:pt x="131" y="294"/>
                    <a:pt x="131" y="295"/>
                    <a:pt x="131" y="297"/>
                  </a:cubicBezTo>
                  <a:cubicBezTo>
                    <a:pt x="131" y="299"/>
                    <a:pt x="131" y="299"/>
                    <a:pt x="131" y="299"/>
                  </a:cubicBezTo>
                  <a:cubicBezTo>
                    <a:pt x="131" y="306"/>
                    <a:pt x="131" y="306"/>
                    <a:pt x="131" y="306"/>
                  </a:cubicBezTo>
                  <a:cubicBezTo>
                    <a:pt x="131" y="308"/>
                    <a:pt x="131" y="308"/>
                    <a:pt x="131" y="308"/>
                  </a:cubicBezTo>
                  <a:cubicBezTo>
                    <a:pt x="133" y="309"/>
                    <a:pt x="135" y="308"/>
                    <a:pt x="135" y="307"/>
                  </a:cubicBezTo>
                  <a:cubicBezTo>
                    <a:pt x="139" y="301"/>
                    <a:pt x="139" y="301"/>
                    <a:pt x="139" y="301"/>
                  </a:cubicBezTo>
                  <a:cubicBezTo>
                    <a:pt x="144" y="297"/>
                    <a:pt x="144" y="297"/>
                    <a:pt x="144" y="297"/>
                  </a:cubicBezTo>
                  <a:cubicBezTo>
                    <a:pt x="146" y="295"/>
                    <a:pt x="149" y="293"/>
                    <a:pt x="152" y="293"/>
                  </a:cubicBezTo>
                  <a:cubicBezTo>
                    <a:pt x="153" y="293"/>
                    <a:pt x="153" y="293"/>
                    <a:pt x="153" y="293"/>
                  </a:cubicBezTo>
                  <a:cubicBezTo>
                    <a:pt x="161" y="295"/>
                    <a:pt x="161" y="295"/>
                    <a:pt x="161" y="295"/>
                  </a:cubicBezTo>
                  <a:cubicBezTo>
                    <a:pt x="164" y="294"/>
                    <a:pt x="164" y="294"/>
                    <a:pt x="164" y="294"/>
                  </a:cubicBezTo>
                  <a:cubicBezTo>
                    <a:pt x="168" y="289"/>
                    <a:pt x="168" y="289"/>
                    <a:pt x="168" y="289"/>
                  </a:cubicBezTo>
                  <a:cubicBezTo>
                    <a:pt x="167" y="280"/>
                    <a:pt x="167" y="280"/>
                    <a:pt x="167" y="280"/>
                  </a:cubicBezTo>
                  <a:cubicBezTo>
                    <a:pt x="164" y="275"/>
                    <a:pt x="163" y="271"/>
                    <a:pt x="164" y="268"/>
                  </a:cubicBezTo>
                  <a:cubicBezTo>
                    <a:pt x="165" y="261"/>
                    <a:pt x="165" y="261"/>
                    <a:pt x="165" y="261"/>
                  </a:cubicBezTo>
                  <a:cubicBezTo>
                    <a:pt x="165" y="260"/>
                    <a:pt x="165" y="260"/>
                    <a:pt x="165" y="260"/>
                  </a:cubicBezTo>
                  <a:cubicBezTo>
                    <a:pt x="166" y="259"/>
                    <a:pt x="166" y="259"/>
                    <a:pt x="166" y="259"/>
                  </a:cubicBezTo>
                  <a:cubicBezTo>
                    <a:pt x="166" y="259"/>
                    <a:pt x="166" y="259"/>
                    <a:pt x="166" y="259"/>
                  </a:cubicBezTo>
                  <a:cubicBezTo>
                    <a:pt x="173" y="255"/>
                    <a:pt x="173" y="255"/>
                    <a:pt x="173" y="255"/>
                  </a:cubicBezTo>
                  <a:cubicBezTo>
                    <a:pt x="174" y="255"/>
                    <a:pt x="174" y="255"/>
                    <a:pt x="174" y="255"/>
                  </a:cubicBezTo>
                  <a:cubicBezTo>
                    <a:pt x="174" y="255"/>
                    <a:pt x="174" y="255"/>
                    <a:pt x="174" y="255"/>
                  </a:cubicBezTo>
                  <a:cubicBezTo>
                    <a:pt x="179" y="251"/>
                    <a:pt x="179" y="251"/>
                    <a:pt x="179" y="251"/>
                  </a:cubicBezTo>
                  <a:cubicBezTo>
                    <a:pt x="186" y="242"/>
                    <a:pt x="186" y="242"/>
                    <a:pt x="186" y="242"/>
                  </a:cubicBezTo>
                  <a:cubicBezTo>
                    <a:pt x="186" y="235"/>
                    <a:pt x="186" y="235"/>
                    <a:pt x="186" y="235"/>
                  </a:cubicBezTo>
                  <a:cubicBezTo>
                    <a:pt x="179" y="219"/>
                    <a:pt x="179" y="219"/>
                    <a:pt x="179" y="219"/>
                  </a:cubicBezTo>
                  <a:cubicBezTo>
                    <a:pt x="195" y="226"/>
                    <a:pt x="195" y="226"/>
                    <a:pt x="195" y="226"/>
                  </a:cubicBezTo>
                  <a:cubicBezTo>
                    <a:pt x="195" y="219"/>
                    <a:pt x="195" y="219"/>
                    <a:pt x="195" y="219"/>
                  </a:cubicBezTo>
                  <a:cubicBezTo>
                    <a:pt x="195" y="219"/>
                    <a:pt x="195" y="219"/>
                    <a:pt x="195" y="219"/>
                  </a:cubicBezTo>
                  <a:cubicBezTo>
                    <a:pt x="195" y="219"/>
                    <a:pt x="195" y="219"/>
                    <a:pt x="195" y="219"/>
                  </a:cubicBezTo>
                  <a:cubicBezTo>
                    <a:pt x="201" y="213"/>
                    <a:pt x="201" y="213"/>
                    <a:pt x="201" y="213"/>
                  </a:cubicBezTo>
                  <a:cubicBezTo>
                    <a:pt x="213" y="210"/>
                    <a:pt x="213" y="210"/>
                    <a:pt x="213" y="210"/>
                  </a:cubicBezTo>
                  <a:cubicBezTo>
                    <a:pt x="214" y="210"/>
                    <a:pt x="214" y="210"/>
                    <a:pt x="214" y="210"/>
                  </a:cubicBezTo>
                  <a:cubicBezTo>
                    <a:pt x="220" y="225"/>
                    <a:pt x="220" y="225"/>
                    <a:pt x="220" y="225"/>
                  </a:cubicBezTo>
                  <a:cubicBezTo>
                    <a:pt x="220" y="226"/>
                    <a:pt x="220" y="226"/>
                    <a:pt x="220" y="226"/>
                  </a:cubicBezTo>
                  <a:cubicBezTo>
                    <a:pt x="220" y="231"/>
                    <a:pt x="220" y="231"/>
                    <a:pt x="220" y="231"/>
                  </a:cubicBezTo>
                  <a:cubicBezTo>
                    <a:pt x="220" y="237"/>
                    <a:pt x="220" y="237"/>
                    <a:pt x="220" y="237"/>
                  </a:cubicBezTo>
                  <a:cubicBezTo>
                    <a:pt x="221" y="239"/>
                    <a:pt x="223" y="240"/>
                    <a:pt x="224" y="240"/>
                  </a:cubicBezTo>
                  <a:cubicBezTo>
                    <a:pt x="226" y="240"/>
                    <a:pt x="227" y="239"/>
                    <a:pt x="229" y="237"/>
                  </a:cubicBezTo>
                  <a:cubicBezTo>
                    <a:pt x="229" y="236"/>
                    <a:pt x="229" y="236"/>
                    <a:pt x="229" y="236"/>
                  </a:cubicBezTo>
                  <a:cubicBezTo>
                    <a:pt x="229" y="236"/>
                    <a:pt x="229" y="236"/>
                    <a:pt x="229" y="236"/>
                  </a:cubicBezTo>
                  <a:cubicBezTo>
                    <a:pt x="230" y="236"/>
                    <a:pt x="230" y="236"/>
                    <a:pt x="230" y="236"/>
                  </a:cubicBezTo>
                  <a:cubicBezTo>
                    <a:pt x="239" y="233"/>
                    <a:pt x="239" y="233"/>
                    <a:pt x="239" y="233"/>
                  </a:cubicBezTo>
                  <a:cubicBezTo>
                    <a:pt x="239" y="233"/>
                    <a:pt x="239" y="233"/>
                    <a:pt x="239" y="233"/>
                  </a:cubicBezTo>
                  <a:cubicBezTo>
                    <a:pt x="240" y="233"/>
                    <a:pt x="240" y="233"/>
                    <a:pt x="240" y="233"/>
                  </a:cubicBezTo>
                  <a:cubicBezTo>
                    <a:pt x="245" y="233"/>
                    <a:pt x="247" y="234"/>
                    <a:pt x="248" y="237"/>
                  </a:cubicBezTo>
                  <a:cubicBezTo>
                    <a:pt x="249" y="247"/>
                    <a:pt x="249" y="247"/>
                    <a:pt x="249" y="247"/>
                  </a:cubicBezTo>
                  <a:cubicBezTo>
                    <a:pt x="249" y="248"/>
                    <a:pt x="249" y="248"/>
                    <a:pt x="249" y="248"/>
                  </a:cubicBezTo>
                  <a:cubicBezTo>
                    <a:pt x="251" y="248"/>
                    <a:pt x="251" y="248"/>
                    <a:pt x="251" y="248"/>
                  </a:cubicBezTo>
                  <a:cubicBezTo>
                    <a:pt x="255" y="249"/>
                    <a:pt x="255" y="249"/>
                    <a:pt x="255" y="249"/>
                  </a:cubicBezTo>
                  <a:cubicBezTo>
                    <a:pt x="261" y="249"/>
                    <a:pt x="261" y="249"/>
                    <a:pt x="261" y="249"/>
                  </a:cubicBezTo>
                  <a:cubicBezTo>
                    <a:pt x="271" y="246"/>
                    <a:pt x="271" y="246"/>
                    <a:pt x="271" y="246"/>
                  </a:cubicBezTo>
                  <a:cubicBezTo>
                    <a:pt x="277" y="241"/>
                    <a:pt x="277" y="241"/>
                    <a:pt x="277" y="241"/>
                  </a:cubicBezTo>
                  <a:cubicBezTo>
                    <a:pt x="278" y="237"/>
                    <a:pt x="278" y="237"/>
                    <a:pt x="278" y="237"/>
                  </a:cubicBezTo>
                  <a:cubicBezTo>
                    <a:pt x="275" y="233"/>
                    <a:pt x="275" y="233"/>
                    <a:pt x="275" y="233"/>
                  </a:cubicBezTo>
                  <a:cubicBezTo>
                    <a:pt x="264" y="230"/>
                    <a:pt x="264" y="230"/>
                    <a:pt x="264" y="230"/>
                  </a:cubicBezTo>
                  <a:cubicBezTo>
                    <a:pt x="264" y="230"/>
                    <a:pt x="264" y="230"/>
                    <a:pt x="264" y="230"/>
                  </a:cubicBezTo>
                  <a:cubicBezTo>
                    <a:pt x="264" y="229"/>
                    <a:pt x="264" y="229"/>
                    <a:pt x="264" y="229"/>
                  </a:cubicBezTo>
                  <a:cubicBezTo>
                    <a:pt x="264" y="229"/>
                    <a:pt x="264" y="229"/>
                    <a:pt x="264" y="229"/>
                  </a:cubicBezTo>
                  <a:cubicBezTo>
                    <a:pt x="264" y="229"/>
                    <a:pt x="264" y="229"/>
                    <a:pt x="264" y="229"/>
                  </a:cubicBezTo>
                  <a:cubicBezTo>
                    <a:pt x="252" y="217"/>
                    <a:pt x="252" y="217"/>
                    <a:pt x="252" y="217"/>
                  </a:cubicBezTo>
                  <a:cubicBezTo>
                    <a:pt x="253" y="216"/>
                    <a:pt x="253" y="216"/>
                    <a:pt x="253" y="216"/>
                  </a:cubicBezTo>
                  <a:cubicBezTo>
                    <a:pt x="259" y="211"/>
                    <a:pt x="259" y="211"/>
                    <a:pt x="259" y="211"/>
                  </a:cubicBezTo>
                  <a:cubicBezTo>
                    <a:pt x="259" y="211"/>
                    <a:pt x="259" y="211"/>
                    <a:pt x="259" y="211"/>
                  </a:cubicBezTo>
                  <a:cubicBezTo>
                    <a:pt x="259" y="211"/>
                    <a:pt x="259" y="211"/>
                    <a:pt x="259" y="211"/>
                  </a:cubicBezTo>
                  <a:cubicBezTo>
                    <a:pt x="265" y="208"/>
                    <a:pt x="265" y="208"/>
                    <a:pt x="265" y="208"/>
                  </a:cubicBezTo>
                  <a:cubicBezTo>
                    <a:pt x="265" y="208"/>
                    <a:pt x="265" y="208"/>
                    <a:pt x="265" y="208"/>
                  </a:cubicBezTo>
                  <a:cubicBezTo>
                    <a:pt x="266" y="208"/>
                    <a:pt x="266" y="208"/>
                    <a:pt x="266" y="208"/>
                  </a:cubicBezTo>
                  <a:cubicBezTo>
                    <a:pt x="274" y="210"/>
                    <a:pt x="274" y="210"/>
                    <a:pt x="274" y="210"/>
                  </a:cubicBezTo>
                  <a:cubicBezTo>
                    <a:pt x="275" y="210"/>
                    <a:pt x="275" y="210"/>
                    <a:pt x="275" y="210"/>
                  </a:cubicBezTo>
                  <a:cubicBezTo>
                    <a:pt x="275" y="210"/>
                    <a:pt x="275" y="210"/>
                    <a:pt x="275" y="210"/>
                  </a:cubicBezTo>
                  <a:cubicBezTo>
                    <a:pt x="275" y="207"/>
                    <a:pt x="275" y="207"/>
                    <a:pt x="275" y="207"/>
                  </a:cubicBezTo>
                  <a:cubicBezTo>
                    <a:pt x="272" y="201"/>
                    <a:pt x="272" y="201"/>
                    <a:pt x="272" y="201"/>
                  </a:cubicBezTo>
                  <a:cubicBezTo>
                    <a:pt x="266" y="198"/>
                    <a:pt x="266" y="198"/>
                    <a:pt x="266" y="198"/>
                  </a:cubicBezTo>
                  <a:cubicBezTo>
                    <a:pt x="258" y="187"/>
                    <a:pt x="258" y="187"/>
                    <a:pt x="258" y="187"/>
                  </a:cubicBezTo>
                  <a:cubicBezTo>
                    <a:pt x="258" y="187"/>
                    <a:pt x="258" y="187"/>
                    <a:pt x="258" y="187"/>
                  </a:cubicBezTo>
                  <a:cubicBezTo>
                    <a:pt x="258" y="187"/>
                    <a:pt x="258" y="187"/>
                    <a:pt x="258" y="187"/>
                  </a:cubicBezTo>
                  <a:cubicBezTo>
                    <a:pt x="258" y="186"/>
                    <a:pt x="258" y="186"/>
                    <a:pt x="258" y="186"/>
                  </a:cubicBezTo>
                  <a:cubicBezTo>
                    <a:pt x="254" y="173"/>
                    <a:pt x="254" y="173"/>
                    <a:pt x="254" y="173"/>
                  </a:cubicBezTo>
                  <a:cubicBezTo>
                    <a:pt x="254" y="163"/>
                    <a:pt x="254" y="163"/>
                    <a:pt x="254" y="163"/>
                  </a:cubicBezTo>
                  <a:cubicBezTo>
                    <a:pt x="261" y="157"/>
                    <a:pt x="261" y="157"/>
                    <a:pt x="261" y="157"/>
                  </a:cubicBezTo>
                  <a:cubicBezTo>
                    <a:pt x="270" y="157"/>
                    <a:pt x="270" y="157"/>
                    <a:pt x="270" y="157"/>
                  </a:cubicBezTo>
                  <a:cubicBezTo>
                    <a:pt x="293" y="159"/>
                    <a:pt x="293" y="159"/>
                    <a:pt x="293" y="159"/>
                  </a:cubicBezTo>
                  <a:cubicBezTo>
                    <a:pt x="303" y="144"/>
                    <a:pt x="303" y="144"/>
                    <a:pt x="303" y="144"/>
                  </a:cubicBezTo>
                  <a:cubicBezTo>
                    <a:pt x="303" y="143"/>
                    <a:pt x="303" y="143"/>
                    <a:pt x="303" y="143"/>
                  </a:cubicBezTo>
                  <a:cubicBezTo>
                    <a:pt x="304" y="143"/>
                    <a:pt x="304" y="143"/>
                    <a:pt x="304" y="143"/>
                  </a:cubicBezTo>
                  <a:cubicBezTo>
                    <a:pt x="312" y="139"/>
                    <a:pt x="312" y="139"/>
                    <a:pt x="312" y="139"/>
                  </a:cubicBezTo>
                  <a:cubicBezTo>
                    <a:pt x="317" y="130"/>
                    <a:pt x="317" y="130"/>
                    <a:pt x="317" y="130"/>
                  </a:cubicBezTo>
                  <a:cubicBezTo>
                    <a:pt x="317" y="130"/>
                    <a:pt x="317" y="130"/>
                    <a:pt x="317" y="130"/>
                  </a:cubicBezTo>
                  <a:cubicBezTo>
                    <a:pt x="327" y="121"/>
                    <a:pt x="327" y="121"/>
                    <a:pt x="327" y="121"/>
                  </a:cubicBezTo>
                  <a:cubicBezTo>
                    <a:pt x="332" y="113"/>
                    <a:pt x="332" y="113"/>
                    <a:pt x="332" y="113"/>
                  </a:cubicBezTo>
                  <a:cubicBezTo>
                    <a:pt x="332" y="112"/>
                    <a:pt x="332" y="112"/>
                    <a:pt x="332" y="112"/>
                  </a:cubicBezTo>
                  <a:cubicBezTo>
                    <a:pt x="332" y="112"/>
                    <a:pt x="332" y="112"/>
                    <a:pt x="332" y="112"/>
                  </a:cubicBezTo>
                  <a:cubicBezTo>
                    <a:pt x="332" y="112"/>
                    <a:pt x="332" y="112"/>
                    <a:pt x="332" y="112"/>
                  </a:cubicBezTo>
                  <a:cubicBezTo>
                    <a:pt x="332" y="112"/>
                    <a:pt x="332" y="112"/>
                    <a:pt x="332" y="112"/>
                  </a:cubicBezTo>
                  <a:cubicBezTo>
                    <a:pt x="336" y="108"/>
                    <a:pt x="336" y="108"/>
                    <a:pt x="336" y="108"/>
                  </a:cubicBezTo>
                  <a:cubicBezTo>
                    <a:pt x="341" y="100"/>
                    <a:pt x="341" y="100"/>
                    <a:pt x="341" y="100"/>
                  </a:cubicBezTo>
                  <a:cubicBezTo>
                    <a:pt x="343" y="87"/>
                    <a:pt x="343" y="87"/>
                    <a:pt x="343" y="87"/>
                  </a:cubicBezTo>
                  <a:cubicBezTo>
                    <a:pt x="343" y="86"/>
                    <a:pt x="343" y="86"/>
                    <a:pt x="343" y="86"/>
                  </a:cubicBezTo>
                  <a:cubicBezTo>
                    <a:pt x="343" y="86"/>
                    <a:pt x="343" y="86"/>
                    <a:pt x="343" y="86"/>
                  </a:cubicBezTo>
                  <a:cubicBezTo>
                    <a:pt x="350" y="81"/>
                    <a:pt x="350" y="81"/>
                    <a:pt x="350" y="81"/>
                  </a:cubicBezTo>
                  <a:cubicBezTo>
                    <a:pt x="351" y="80"/>
                    <a:pt x="351" y="80"/>
                    <a:pt x="351" y="80"/>
                  </a:cubicBezTo>
                  <a:cubicBezTo>
                    <a:pt x="342" y="78"/>
                    <a:pt x="342" y="78"/>
                    <a:pt x="342" y="78"/>
                  </a:cubicBezTo>
                  <a:cubicBezTo>
                    <a:pt x="326" y="79"/>
                    <a:pt x="326" y="79"/>
                    <a:pt x="326" y="79"/>
                  </a:cubicBezTo>
                  <a:cubicBezTo>
                    <a:pt x="325" y="79"/>
                    <a:pt x="325" y="79"/>
                    <a:pt x="325" y="79"/>
                  </a:cubicBezTo>
                  <a:cubicBezTo>
                    <a:pt x="319" y="74"/>
                    <a:pt x="319" y="74"/>
                    <a:pt x="319" y="74"/>
                  </a:cubicBezTo>
                  <a:cubicBezTo>
                    <a:pt x="318" y="74"/>
                    <a:pt x="318" y="74"/>
                    <a:pt x="318" y="74"/>
                  </a:cubicBezTo>
                  <a:cubicBezTo>
                    <a:pt x="318" y="73"/>
                    <a:pt x="318" y="73"/>
                    <a:pt x="318" y="73"/>
                  </a:cubicBezTo>
                  <a:cubicBezTo>
                    <a:pt x="318" y="73"/>
                    <a:pt x="318" y="73"/>
                    <a:pt x="318" y="73"/>
                  </a:cubicBezTo>
                  <a:cubicBezTo>
                    <a:pt x="315" y="69"/>
                    <a:pt x="315" y="69"/>
                    <a:pt x="315" y="69"/>
                  </a:cubicBezTo>
                  <a:cubicBezTo>
                    <a:pt x="314" y="69"/>
                    <a:pt x="314" y="69"/>
                    <a:pt x="314" y="69"/>
                  </a:cubicBezTo>
                  <a:cubicBezTo>
                    <a:pt x="314" y="70"/>
                    <a:pt x="314" y="70"/>
                    <a:pt x="314" y="70"/>
                  </a:cubicBezTo>
                  <a:cubicBezTo>
                    <a:pt x="313" y="71"/>
                    <a:pt x="311" y="71"/>
                    <a:pt x="309" y="71"/>
                  </a:cubicBezTo>
                  <a:cubicBezTo>
                    <a:pt x="306" y="73"/>
                    <a:pt x="306" y="73"/>
                    <a:pt x="306" y="73"/>
                  </a:cubicBezTo>
                  <a:cubicBezTo>
                    <a:pt x="306" y="73"/>
                    <a:pt x="305" y="73"/>
                    <a:pt x="304" y="73"/>
                  </a:cubicBezTo>
                  <a:cubicBezTo>
                    <a:pt x="303" y="73"/>
                    <a:pt x="303" y="72"/>
                    <a:pt x="302" y="70"/>
                  </a:cubicBezTo>
                  <a:cubicBezTo>
                    <a:pt x="302" y="68"/>
                    <a:pt x="301" y="66"/>
                    <a:pt x="298" y="64"/>
                  </a:cubicBezTo>
                  <a:cubicBezTo>
                    <a:pt x="298" y="63"/>
                    <a:pt x="298" y="63"/>
                    <a:pt x="298" y="63"/>
                  </a:cubicBezTo>
                  <a:cubicBezTo>
                    <a:pt x="298" y="63"/>
                    <a:pt x="298" y="63"/>
                    <a:pt x="298" y="63"/>
                  </a:cubicBezTo>
                  <a:cubicBezTo>
                    <a:pt x="298" y="63"/>
                    <a:pt x="298" y="63"/>
                    <a:pt x="298" y="63"/>
                  </a:cubicBezTo>
                  <a:cubicBezTo>
                    <a:pt x="296" y="58"/>
                    <a:pt x="296" y="58"/>
                    <a:pt x="296" y="58"/>
                  </a:cubicBezTo>
                  <a:cubicBezTo>
                    <a:pt x="294" y="58"/>
                    <a:pt x="294" y="58"/>
                    <a:pt x="294" y="58"/>
                  </a:cubicBezTo>
                  <a:cubicBezTo>
                    <a:pt x="288" y="62"/>
                    <a:pt x="288" y="62"/>
                    <a:pt x="288" y="62"/>
                  </a:cubicBezTo>
                  <a:cubicBezTo>
                    <a:pt x="288" y="62"/>
                    <a:pt x="288" y="62"/>
                    <a:pt x="288" y="62"/>
                  </a:cubicBezTo>
                  <a:cubicBezTo>
                    <a:pt x="287" y="62"/>
                    <a:pt x="287" y="62"/>
                    <a:pt x="287" y="62"/>
                  </a:cubicBezTo>
                  <a:cubicBezTo>
                    <a:pt x="273" y="65"/>
                    <a:pt x="273" y="65"/>
                    <a:pt x="273" y="65"/>
                  </a:cubicBezTo>
                  <a:cubicBezTo>
                    <a:pt x="272" y="65"/>
                    <a:pt x="272" y="65"/>
                    <a:pt x="272" y="65"/>
                  </a:cubicBezTo>
                  <a:cubicBezTo>
                    <a:pt x="272" y="65"/>
                    <a:pt x="272" y="65"/>
                    <a:pt x="272" y="65"/>
                  </a:cubicBezTo>
                  <a:cubicBezTo>
                    <a:pt x="262" y="58"/>
                    <a:pt x="262" y="58"/>
                    <a:pt x="262" y="58"/>
                  </a:cubicBezTo>
                  <a:cubicBezTo>
                    <a:pt x="262" y="58"/>
                    <a:pt x="262" y="58"/>
                    <a:pt x="262" y="58"/>
                  </a:cubicBezTo>
                  <a:cubicBezTo>
                    <a:pt x="262" y="58"/>
                    <a:pt x="262" y="58"/>
                    <a:pt x="262" y="58"/>
                  </a:cubicBezTo>
                  <a:cubicBezTo>
                    <a:pt x="262" y="57"/>
                    <a:pt x="262" y="57"/>
                    <a:pt x="262" y="57"/>
                  </a:cubicBezTo>
                  <a:cubicBezTo>
                    <a:pt x="262" y="57"/>
                    <a:pt x="262" y="57"/>
                    <a:pt x="262" y="57"/>
                  </a:cubicBezTo>
                  <a:cubicBezTo>
                    <a:pt x="259" y="53"/>
                    <a:pt x="259" y="53"/>
                    <a:pt x="259" y="53"/>
                  </a:cubicBezTo>
                  <a:cubicBezTo>
                    <a:pt x="252" y="60"/>
                    <a:pt x="252" y="60"/>
                    <a:pt x="252" y="60"/>
                  </a:cubicBezTo>
                  <a:cubicBezTo>
                    <a:pt x="248" y="65"/>
                    <a:pt x="244" y="67"/>
                    <a:pt x="242" y="65"/>
                  </a:cubicBezTo>
                  <a:cubicBezTo>
                    <a:pt x="232" y="61"/>
                    <a:pt x="232" y="61"/>
                    <a:pt x="232" y="61"/>
                  </a:cubicBezTo>
                  <a:cubicBezTo>
                    <a:pt x="226" y="60"/>
                    <a:pt x="226" y="60"/>
                    <a:pt x="226" y="60"/>
                  </a:cubicBezTo>
                  <a:cubicBezTo>
                    <a:pt x="225" y="60"/>
                    <a:pt x="225" y="60"/>
                    <a:pt x="225" y="60"/>
                  </a:cubicBezTo>
                  <a:cubicBezTo>
                    <a:pt x="219" y="56"/>
                    <a:pt x="219" y="56"/>
                    <a:pt x="219" y="56"/>
                  </a:cubicBezTo>
                  <a:cubicBezTo>
                    <a:pt x="219" y="55"/>
                    <a:pt x="219" y="55"/>
                    <a:pt x="219" y="55"/>
                  </a:cubicBezTo>
                  <a:cubicBezTo>
                    <a:pt x="218" y="55"/>
                    <a:pt x="218" y="55"/>
                    <a:pt x="218" y="55"/>
                  </a:cubicBezTo>
                  <a:cubicBezTo>
                    <a:pt x="220" y="44"/>
                    <a:pt x="220" y="44"/>
                    <a:pt x="220" y="44"/>
                  </a:cubicBezTo>
                  <a:cubicBezTo>
                    <a:pt x="220" y="41"/>
                    <a:pt x="220" y="41"/>
                    <a:pt x="220" y="41"/>
                  </a:cubicBezTo>
                  <a:cubicBezTo>
                    <a:pt x="217" y="39"/>
                    <a:pt x="217" y="39"/>
                    <a:pt x="217" y="39"/>
                  </a:cubicBezTo>
                  <a:cubicBezTo>
                    <a:pt x="216" y="39"/>
                    <a:pt x="216" y="39"/>
                    <a:pt x="216" y="39"/>
                  </a:cubicBezTo>
                  <a:cubicBezTo>
                    <a:pt x="208" y="30"/>
                    <a:pt x="208" y="30"/>
                    <a:pt x="208" y="30"/>
                  </a:cubicBezTo>
                  <a:cubicBezTo>
                    <a:pt x="208" y="23"/>
                    <a:pt x="208" y="23"/>
                    <a:pt x="208" y="23"/>
                  </a:cubicBezTo>
                  <a:cubicBezTo>
                    <a:pt x="188" y="21"/>
                    <a:pt x="188" y="21"/>
                    <a:pt x="188" y="21"/>
                  </a:cubicBezTo>
                  <a:cubicBezTo>
                    <a:pt x="180" y="17"/>
                    <a:pt x="180" y="17"/>
                    <a:pt x="180" y="17"/>
                  </a:cubicBezTo>
                  <a:cubicBezTo>
                    <a:pt x="178" y="15"/>
                    <a:pt x="176" y="13"/>
                    <a:pt x="175" y="9"/>
                  </a:cubicBezTo>
                  <a:cubicBezTo>
                    <a:pt x="174" y="6"/>
                    <a:pt x="174" y="6"/>
                    <a:pt x="174" y="6"/>
                  </a:cubicBezTo>
                  <a:cubicBezTo>
                    <a:pt x="172" y="0"/>
                    <a:pt x="172" y="0"/>
                    <a:pt x="172" y="0"/>
                  </a:cubicBezTo>
                  <a:cubicBezTo>
                    <a:pt x="169" y="1"/>
                    <a:pt x="169" y="1"/>
                    <a:pt x="169" y="1"/>
                  </a:cubicBezTo>
                  <a:cubicBezTo>
                    <a:pt x="163" y="6"/>
                    <a:pt x="163" y="6"/>
                    <a:pt x="163" y="6"/>
                  </a:cubicBezTo>
                  <a:cubicBezTo>
                    <a:pt x="155" y="15"/>
                    <a:pt x="155" y="15"/>
                    <a:pt x="155" y="15"/>
                  </a:cubicBezTo>
                  <a:cubicBezTo>
                    <a:pt x="157" y="22"/>
                    <a:pt x="157" y="22"/>
                    <a:pt x="157" y="22"/>
                  </a:cubicBezTo>
                  <a:cubicBezTo>
                    <a:pt x="159" y="31"/>
                    <a:pt x="159" y="31"/>
                    <a:pt x="159" y="31"/>
                  </a:cubicBezTo>
                  <a:cubicBezTo>
                    <a:pt x="159" y="31"/>
                    <a:pt x="159" y="31"/>
                    <a:pt x="159" y="31"/>
                  </a:cubicBezTo>
                  <a:cubicBezTo>
                    <a:pt x="160" y="31"/>
                    <a:pt x="160" y="31"/>
                    <a:pt x="160" y="31"/>
                  </a:cubicBezTo>
                  <a:cubicBezTo>
                    <a:pt x="159" y="31"/>
                    <a:pt x="159" y="31"/>
                    <a:pt x="159" y="31"/>
                  </a:cubicBezTo>
                  <a:cubicBezTo>
                    <a:pt x="159" y="32"/>
                    <a:pt x="159" y="32"/>
                    <a:pt x="159" y="32"/>
                  </a:cubicBezTo>
                  <a:cubicBezTo>
                    <a:pt x="158" y="34"/>
                    <a:pt x="156" y="35"/>
                    <a:pt x="152" y="35"/>
                  </a:cubicBezTo>
                  <a:cubicBezTo>
                    <a:pt x="144" y="35"/>
                    <a:pt x="144" y="35"/>
                    <a:pt x="144" y="35"/>
                  </a:cubicBezTo>
                  <a:cubicBezTo>
                    <a:pt x="140" y="33"/>
                    <a:pt x="140" y="33"/>
                    <a:pt x="140" y="33"/>
                  </a:cubicBezTo>
                  <a:cubicBezTo>
                    <a:pt x="134" y="35"/>
                    <a:pt x="134" y="35"/>
                    <a:pt x="134" y="35"/>
                  </a:cubicBezTo>
                  <a:cubicBezTo>
                    <a:pt x="132" y="36"/>
                    <a:pt x="132" y="36"/>
                    <a:pt x="132" y="36"/>
                  </a:cubicBezTo>
                  <a:cubicBezTo>
                    <a:pt x="132" y="35"/>
                    <a:pt x="132" y="35"/>
                    <a:pt x="132" y="35"/>
                  </a:cubicBezTo>
                  <a:cubicBezTo>
                    <a:pt x="131" y="41"/>
                    <a:pt x="131" y="41"/>
                    <a:pt x="131" y="41"/>
                  </a:cubicBezTo>
                  <a:cubicBezTo>
                    <a:pt x="130" y="42"/>
                    <a:pt x="130" y="42"/>
                    <a:pt x="130" y="42"/>
                  </a:cubicBezTo>
                  <a:cubicBezTo>
                    <a:pt x="130" y="43"/>
                    <a:pt x="130" y="43"/>
                    <a:pt x="130" y="43"/>
                  </a:cubicBezTo>
                  <a:cubicBezTo>
                    <a:pt x="129" y="43"/>
                    <a:pt x="129" y="43"/>
                    <a:pt x="129" y="43"/>
                  </a:cubicBezTo>
                  <a:cubicBezTo>
                    <a:pt x="119" y="40"/>
                    <a:pt x="119" y="40"/>
                    <a:pt x="119" y="40"/>
                  </a:cubicBezTo>
                  <a:cubicBezTo>
                    <a:pt x="119" y="43"/>
                    <a:pt x="120" y="45"/>
                    <a:pt x="121" y="48"/>
                  </a:cubicBezTo>
                  <a:cubicBezTo>
                    <a:pt x="122" y="51"/>
                    <a:pt x="123" y="53"/>
                    <a:pt x="122" y="55"/>
                  </a:cubicBezTo>
                  <a:cubicBezTo>
                    <a:pt x="120" y="59"/>
                    <a:pt x="120" y="59"/>
                    <a:pt x="120" y="59"/>
                  </a:cubicBezTo>
                  <a:cubicBezTo>
                    <a:pt x="119" y="60"/>
                    <a:pt x="116" y="60"/>
                    <a:pt x="110" y="60"/>
                  </a:cubicBezTo>
                  <a:cubicBezTo>
                    <a:pt x="104" y="60"/>
                    <a:pt x="104" y="60"/>
                    <a:pt x="104" y="60"/>
                  </a:cubicBezTo>
                  <a:cubicBezTo>
                    <a:pt x="103" y="71"/>
                    <a:pt x="103" y="71"/>
                    <a:pt x="103" y="71"/>
                  </a:cubicBezTo>
                  <a:cubicBezTo>
                    <a:pt x="94" y="68"/>
                    <a:pt x="94" y="68"/>
                    <a:pt x="94" y="68"/>
                  </a:cubicBezTo>
                  <a:cubicBezTo>
                    <a:pt x="94" y="68"/>
                    <a:pt x="94" y="68"/>
                    <a:pt x="94" y="68"/>
                  </a:cubicBezTo>
                  <a:cubicBezTo>
                    <a:pt x="94" y="67"/>
                    <a:pt x="94" y="67"/>
                    <a:pt x="94" y="67"/>
                  </a:cubicBezTo>
                  <a:cubicBezTo>
                    <a:pt x="89" y="59"/>
                    <a:pt x="89" y="59"/>
                    <a:pt x="89" y="59"/>
                  </a:cubicBezTo>
                  <a:cubicBezTo>
                    <a:pt x="80" y="56"/>
                    <a:pt x="80" y="56"/>
                    <a:pt x="80" y="56"/>
                  </a:cubicBezTo>
                  <a:cubicBezTo>
                    <a:pt x="77" y="51"/>
                    <a:pt x="77" y="51"/>
                    <a:pt x="77" y="51"/>
                  </a:cubicBezTo>
                  <a:cubicBezTo>
                    <a:pt x="74" y="53"/>
                    <a:pt x="74" y="53"/>
                    <a:pt x="74" y="53"/>
                  </a:cubicBezTo>
                  <a:cubicBezTo>
                    <a:pt x="73" y="53"/>
                    <a:pt x="73" y="53"/>
                    <a:pt x="73" y="53"/>
                  </a:cubicBezTo>
                  <a:cubicBezTo>
                    <a:pt x="67" y="55"/>
                    <a:pt x="67" y="55"/>
                    <a:pt x="67" y="55"/>
                  </a:cubicBezTo>
                  <a:cubicBezTo>
                    <a:pt x="66" y="55"/>
                    <a:pt x="66" y="55"/>
                    <a:pt x="66" y="55"/>
                  </a:cubicBezTo>
                  <a:cubicBezTo>
                    <a:pt x="62" y="47"/>
                    <a:pt x="62" y="47"/>
                    <a:pt x="62" y="47"/>
                  </a:cubicBezTo>
                  <a:cubicBezTo>
                    <a:pt x="59" y="43"/>
                    <a:pt x="59" y="43"/>
                    <a:pt x="59" y="43"/>
                  </a:cubicBezTo>
                  <a:cubicBezTo>
                    <a:pt x="59" y="43"/>
                    <a:pt x="59" y="43"/>
                    <a:pt x="59" y="43"/>
                  </a:cubicBezTo>
                  <a:cubicBezTo>
                    <a:pt x="56" y="39"/>
                    <a:pt x="54" y="35"/>
                    <a:pt x="53" y="33"/>
                  </a:cubicBezTo>
                  <a:cubicBezTo>
                    <a:pt x="53" y="33"/>
                    <a:pt x="52" y="32"/>
                    <a:pt x="50" y="31"/>
                  </a:cubicBezTo>
                  <a:cubicBezTo>
                    <a:pt x="49" y="31"/>
                    <a:pt x="49" y="31"/>
                    <a:pt x="49" y="31"/>
                  </a:cubicBezTo>
                  <a:cubicBezTo>
                    <a:pt x="46" y="30"/>
                    <a:pt x="44" y="27"/>
                    <a:pt x="43" y="24"/>
                  </a:cubicBezTo>
                  <a:cubicBezTo>
                    <a:pt x="41" y="17"/>
                    <a:pt x="41" y="17"/>
                    <a:pt x="41" y="17"/>
                  </a:cubicBezTo>
                  <a:cubicBezTo>
                    <a:pt x="41" y="11"/>
                    <a:pt x="41" y="11"/>
                    <a:pt x="41" y="11"/>
                  </a:cubicBezTo>
                  <a:cubicBezTo>
                    <a:pt x="38" y="6"/>
                    <a:pt x="38" y="6"/>
                    <a:pt x="38" y="6"/>
                  </a:cubicBezTo>
                  <a:cubicBezTo>
                    <a:pt x="34" y="8"/>
                    <a:pt x="34" y="8"/>
                    <a:pt x="34" y="8"/>
                  </a:cubicBezTo>
                  <a:cubicBezTo>
                    <a:pt x="33" y="8"/>
                    <a:pt x="33" y="8"/>
                    <a:pt x="33" y="8"/>
                  </a:cubicBezTo>
                  <a:cubicBezTo>
                    <a:pt x="33" y="8"/>
                    <a:pt x="33" y="8"/>
                    <a:pt x="33" y="8"/>
                  </a:cubicBezTo>
                  <a:lnTo>
                    <a:pt x="32" y="8"/>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srgbClr val="C00000"/>
                </a:solidFill>
              </a:endParaRPr>
            </a:p>
          </p:txBody>
        </p:sp>
        <p:sp>
          <p:nvSpPr>
            <p:cNvPr id="52" name="Freeform 12"/>
            <p:cNvSpPr>
              <a:spLocks/>
            </p:cNvSpPr>
            <p:nvPr/>
          </p:nvSpPr>
          <p:spPr bwMode="auto">
            <a:xfrm>
              <a:off x="963399" y="3347138"/>
              <a:ext cx="1764426" cy="1071868"/>
            </a:xfrm>
            <a:custGeom>
              <a:avLst/>
              <a:gdLst>
                <a:gd name="T0" fmla="*/ 66 w 629"/>
                <a:gd name="T1" fmla="*/ 17 h 382"/>
                <a:gd name="T2" fmla="*/ 34 w 629"/>
                <a:gd name="T3" fmla="*/ 29 h 382"/>
                <a:gd name="T4" fmla="*/ 21 w 629"/>
                <a:gd name="T5" fmla="*/ 53 h 382"/>
                <a:gd name="T6" fmla="*/ 10 w 629"/>
                <a:gd name="T7" fmla="*/ 104 h 382"/>
                <a:gd name="T8" fmla="*/ 8 w 629"/>
                <a:gd name="T9" fmla="*/ 119 h 382"/>
                <a:gd name="T10" fmla="*/ 30 w 629"/>
                <a:gd name="T11" fmla="*/ 165 h 382"/>
                <a:gd name="T12" fmla="*/ 64 w 629"/>
                <a:gd name="T13" fmla="*/ 203 h 382"/>
                <a:gd name="T14" fmla="*/ 92 w 629"/>
                <a:gd name="T15" fmla="*/ 195 h 382"/>
                <a:gd name="T16" fmla="*/ 118 w 629"/>
                <a:gd name="T17" fmla="*/ 229 h 382"/>
                <a:gd name="T18" fmla="*/ 145 w 629"/>
                <a:gd name="T19" fmla="*/ 249 h 382"/>
                <a:gd name="T20" fmla="*/ 157 w 629"/>
                <a:gd name="T21" fmla="*/ 270 h 382"/>
                <a:gd name="T22" fmla="*/ 189 w 629"/>
                <a:gd name="T23" fmla="*/ 292 h 382"/>
                <a:gd name="T24" fmla="*/ 204 w 629"/>
                <a:gd name="T25" fmla="*/ 301 h 382"/>
                <a:gd name="T26" fmla="*/ 236 w 629"/>
                <a:gd name="T27" fmla="*/ 313 h 382"/>
                <a:gd name="T28" fmla="*/ 299 w 629"/>
                <a:gd name="T29" fmla="*/ 324 h 382"/>
                <a:gd name="T30" fmla="*/ 297 w 629"/>
                <a:gd name="T31" fmla="*/ 349 h 382"/>
                <a:gd name="T32" fmla="*/ 387 w 629"/>
                <a:gd name="T33" fmla="*/ 339 h 382"/>
                <a:gd name="T34" fmla="*/ 397 w 629"/>
                <a:gd name="T35" fmla="*/ 368 h 382"/>
                <a:gd name="T36" fmla="*/ 479 w 629"/>
                <a:gd name="T37" fmla="*/ 357 h 382"/>
                <a:gd name="T38" fmla="*/ 513 w 629"/>
                <a:gd name="T39" fmla="*/ 339 h 382"/>
                <a:gd name="T40" fmla="*/ 569 w 629"/>
                <a:gd name="T41" fmla="*/ 359 h 382"/>
                <a:gd name="T42" fmla="*/ 570 w 629"/>
                <a:gd name="T43" fmla="*/ 357 h 382"/>
                <a:gd name="T44" fmla="*/ 596 w 629"/>
                <a:gd name="T45" fmla="*/ 348 h 382"/>
                <a:gd name="T46" fmla="*/ 608 w 629"/>
                <a:gd name="T47" fmla="*/ 331 h 382"/>
                <a:gd name="T48" fmla="*/ 624 w 629"/>
                <a:gd name="T49" fmla="*/ 280 h 382"/>
                <a:gd name="T50" fmla="*/ 616 w 629"/>
                <a:gd name="T51" fmla="*/ 247 h 382"/>
                <a:gd name="T52" fmla="*/ 601 w 629"/>
                <a:gd name="T53" fmla="*/ 207 h 382"/>
                <a:gd name="T54" fmla="*/ 593 w 629"/>
                <a:gd name="T55" fmla="*/ 191 h 382"/>
                <a:gd name="T56" fmla="*/ 583 w 629"/>
                <a:gd name="T57" fmla="*/ 197 h 382"/>
                <a:gd name="T58" fmla="*/ 558 w 629"/>
                <a:gd name="T59" fmla="*/ 203 h 382"/>
                <a:gd name="T60" fmla="*/ 532 w 629"/>
                <a:gd name="T61" fmla="*/ 213 h 382"/>
                <a:gd name="T62" fmla="*/ 513 w 629"/>
                <a:gd name="T63" fmla="*/ 190 h 382"/>
                <a:gd name="T64" fmla="*/ 496 w 629"/>
                <a:gd name="T65" fmla="*/ 172 h 382"/>
                <a:gd name="T66" fmla="*/ 443 w 629"/>
                <a:gd name="T67" fmla="*/ 166 h 382"/>
                <a:gd name="T68" fmla="*/ 403 w 629"/>
                <a:gd name="T69" fmla="*/ 149 h 382"/>
                <a:gd name="T70" fmla="*/ 389 w 629"/>
                <a:gd name="T71" fmla="*/ 133 h 382"/>
                <a:gd name="T72" fmla="*/ 368 w 629"/>
                <a:gd name="T73" fmla="*/ 135 h 382"/>
                <a:gd name="T74" fmla="*/ 347 w 629"/>
                <a:gd name="T75" fmla="*/ 97 h 382"/>
                <a:gd name="T76" fmla="*/ 356 w 629"/>
                <a:gd name="T77" fmla="*/ 73 h 382"/>
                <a:gd name="T78" fmla="*/ 357 w 629"/>
                <a:gd name="T79" fmla="*/ 39 h 382"/>
                <a:gd name="T80" fmla="*/ 357 w 629"/>
                <a:gd name="T81" fmla="*/ 21 h 382"/>
                <a:gd name="T82" fmla="*/ 354 w 629"/>
                <a:gd name="T83" fmla="*/ 20 h 382"/>
                <a:gd name="T84" fmla="*/ 346 w 629"/>
                <a:gd name="T85" fmla="*/ 15 h 382"/>
                <a:gd name="T86" fmla="*/ 305 w 629"/>
                <a:gd name="T87" fmla="*/ 2 h 382"/>
                <a:gd name="T88" fmla="*/ 260 w 629"/>
                <a:gd name="T89" fmla="*/ 11 h 382"/>
                <a:gd name="T90" fmla="*/ 221 w 629"/>
                <a:gd name="T91" fmla="*/ 18 h 382"/>
                <a:gd name="T92" fmla="*/ 206 w 629"/>
                <a:gd name="T93" fmla="*/ 20 h 382"/>
                <a:gd name="T94" fmla="*/ 171 w 629"/>
                <a:gd name="T95" fmla="*/ 18 h 382"/>
                <a:gd name="T96" fmla="*/ 152 w 629"/>
                <a:gd name="T97" fmla="*/ 0 h 382"/>
                <a:gd name="T98" fmla="*/ 134 w 629"/>
                <a:gd name="T99" fmla="*/ 9 h 382"/>
                <a:gd name="T100" fmla="*/ 92 w 629"/>
                <a:gd name="T101" fmla="*/ 5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9" h="382">
                  <a:moveTo>
                    <a:pt x="77" y="1"/>
                  </a:moveTo>
                  <a:cubicBezTo>
                    <a:pt x="77" y="1"/>
                    <a:pt x="77" y="1"/>
                    <a:pt x="77" y="1"/>
                  </a:cubicBezTo>
                  <a:cubicBezTo>
                    <a:pt x="76" y="5"/>
                    <a:pt x="73" y="7"/>
                    <a:pt x="70" y="10"/>
                  </a:cubicBezTo>
                  <a:cubicBezTo>
                    <a:pt x="67" y="11"/>
                    <a:pt x="66" y="13"/>
                    <a:pt x="66" y="16"/>
                  </a:cubicBezTo>
                  <a:cubicBezTo>
                    <a:pt x="66" y="17"/>
                    <a:pt x="66" y="17"/>
                    <a:pt x="66" y="17"/>
                  </a:cubicBezTo>
                  <a:cubicBezTo>
                    <a:pt x="66" y="19"/>
                    <a:pt x="65" y="22"/>
                    <a:pt x="62" y="27"/>
                  </a:cubicBezTo>
                  <a:cubicBezTo>
                    <a:pt x="62" y="29"/>
                    <a:pt x="62" y="29"/>
                    <a:pt x="62" y="29"/>
                  </a:cubicBezTo>
                  <a:cubicBezTo>
                    <a:pt x="61" y="30"/>
                    <a:pt x="59" y="31"/>
                    <a:pt x="56" y="31"/>
                  </a:cubicBezTo>
                  <a:cubicBezTo>
                    <a:pt x="34" y="28"/>
                    <a:pt x="34" y="28"/>
                    <a:pt x="34" y="28"/>
                  </a:cubicBezTo>
                  <a:cubicBezTo>
                    <a:pt x="34" y="29"/>
                    <a:pt x="34" y="29"/>
                    <a:pt x="34" y="29"/>
                  </a:cubicBezTo>
                  <a:cubicBezTo>
                    <a:pt x="32" y="34"/>
                    <a:pt x="32" y="34"/>
                    <a:pt x="32" y="34"/>
                  </a:cubicBezTo>
                  <a:cubicBezTo>
                    <a:pt x="32" y="34"/>
                    <a:pt x="32" y="34"/>
                    <a:pt x="32" y="34"/>
                  </a:cubicBezTo>
                  <a:cubicBezTo>
                    <a:pt x="32" y="35"/>
                    <a:pt x="32" y="35"/>
                    <a:pt x="32" y="35"/>
                  </a:cubicBezTo>
                  <a:cubicBezTo>
                    <a:pt x="32" y="35"/>
                    <a:pt x="32" y="35"/>
                    <a:pt x="32" y="35"/>
                  </a:cubicBezTo>
                  <a:cubicBezTo>
                    <a:pt x="26" y="43"/>
                    <a:pt x="22" y="49"/>
                    <a:pt x="21" y="53"/>
                  </a:cubicBezTo>
                  <a:cubicBezTo>
                    <a:pt x="21" y="55"/>
                    <a:pt x="23" y="62"/>
                    <a:pt x="28" y="75"/>
                  </a:cubicBezTo>
                  <a:cubicBezTo>
                    <a:pt x="32" y="83"/>
                    <a:pt x="32" y="83"/>
                    <a:pt x="32" y="83"/>
                  </a:cubicBezTo>
                  <a:cubicBezTo>
                    <a:pt x="34" y="87"/>
                    <a:pt x="32" y="92"/>
                    <a:pt x="29" y="97"/>
                  </a:cubicBezTo>
                  <a:cubicBezTo>
                    <a:pt x="22" y="104"/>
                    <a:pt x="22" y="104"/>
                    <a:pt x="22" y="104"/>
                  </a:cubicBezTo>
                  <a:cubicBezTo>
                    <a:pt x="10" y="104"/>
                    <a:pt x="10" y="104"/>
                    <a:pt x="10" y="104"/>
                  </a:cubicBezTo>
                  <a:cubicBezTo>
                    <a:pt x="7" y="91"/>
                    <a:pt x="7" y="91"/>
                    <a:pt x="7" y="91"/>
                  </a:cubicBezTo>
                  <a:cubicBezTo>
                    <a:pt x="4" y="107"/>
                    <a:pt x="4" y="107"/>
                    <a:pt x="4" y="107"/>
                  </a:cubicBezTo>
                  <a:cubicBezTo>
                    <a:pt x="9" y="115"/>
                    <a:pt x="9" y="115"/>
                    <a:pt x="9" y="115"/>
                  </a:cubicBezTo>
                  <a:cubicBezTo>
                    <a:pt x="10" y="117"/>
                    <a:pt x="10" y="117"/>
                    <a:pt x="9" y="118"/>
                  </a:cubicBezTo>
                  <a:cubicBezTo>
                    <a:pt x="8" y="119"/>
                    <a:pt x="8" y="119"/>
                    <a:pt x="8" y="119"/>
                  </a:cubicBezTo>
                  <a:cubicBezTo>
                    <a:pt x="7" y="120"/>
                    <a:pt x="4" y="124"/>
                    <a:pt x="2" y="131"/>
                  </a:cubicBezTo>
                  <a:cubicBezTo>
                    <a:pt x="0" y="137"/>
                    <a:pt x="1" y="143"/>
                    <a:pt x="6" y="149"/>
                  </a:cubicBezTo>
                  <a:cubicBezTo>
                    <a:pt x="15" y="149"/>
                    <a:pt x="15" y="149"/>
                    <a:pt x="15" y="149"/>
                  </a:cubicBezTo>
                  <a:cubicBezTo>
                    <a:pt x="18" y="150"/>
                    <a:pt x="23" y="155"/>
                    <a:pt x="30" y="164"/>
                  </a:cubicBezTo>
                  <a:cubicBezTo>
                    <a:pt x="30" y="165"/>
                    <a:pt x="30" y="165"/>
                    <a:pt x="30" y="165"/>
                  </a:cubicBezTo>
                  <a:cubicBezTo>
                    <a:pt x="30" y="165"/>
                    <a:pt x="30" y="165"/>
                    <a:pt x="30" y="165"/>
                  </a:cubicBezTo>
                  <a:cubicBezTo>
                    <a:pt x="30" y="168"/>
                    <a:pt x="32" y="170"/>
                    <a:pt x="34" y="171"/>
                  </a:cubicBezTo>
                  <a:cubicBezTo>
                    <a:pt x="55" y="191"/>
                    <a:pt x="55" y="191"/>
                    <a:pt x="55" y="191"/>
                  </a:cubicBezTo>
                  <a:cubicBezTo>
                    <a:pt x="55" y="191"/>
                    <a:pt x="55" y="191"/>
                    <a:pt x="55" y="191"/>
                  </a:cubicBezTo>
                  <a:cubicBezTo>
                    <a:pt x="64" y="203"/>
                    <a:pt x="64" y="203"/>
                    <a:pt x="64" y="203"/>
                  </a:cubicBezTo>
                  <a:cubicBezTo>
                    <a:pt x="70" y="203"/>
                    <a:pt x="70" y="203"/>
                    <a:pt x="70" y="203"/>
                  </a:cubicBezTo>
                  <a:cubicBezTo>
                    <a:pt x="76" y="193"/>
                    <a:pt x="76" y="193"/>
                    <a:pt x="76" y="193"/>
                  </a:cubicBezTo>
                  <a:cubicBezTo>
                    <a:pt x="77" y="192"/>
                    <a:pt x="77" y="192"/>
                    <a:pt x="77" y="192"/>
                  </a:cubicBezTo>
                  <a:cubicBezTo>
                    <a:pt x="77" y="191"/>
                    <a:pt x="77" y="191"/>
                    <a:pt x="77" y="191"/>
                  </a:cubicBezTo>
                  <a:cubicBezTo>
                    <a:pt x="92" y="195"/>
                    <a:pt x="92" y="195"/>
                    <a:pt x="92" y="195"/>
                  </a:cubicBezTo>
                  <a:cubicBezTo>
                    <a:pt x="92" y="195"/>
                    <a:pt x="92" y="195"/>
                    <a:pt x="92" y="195"/>
                  </a:cubicBezTo>
                  <a:cubicBezTo>
                    <a:pt x="92" y="196"/>
                    <a:pt x="92" y="196"/>
                    <a:pt x="92" y="196"/>
                  </a:cubicBezTo>
                  <a:cubicBezTo>
                    <a:pt x="94" y="206"/>
                    <a:pt x="94" y="206"/>
                    <a:pt x="94" y="206"/>
                  </a:cubicBezTo>
                  <a:cubicBezTo>
                    <a:pt x="112" y="227"/>
                    <a:pt x="112" y="227"/>
                    <a:pt x="112" y="227"/>
                  </a:cubicBezTo>
                  <a:cubicBezTo>
                    <a:pt x="118" y="229"/>
                    <a:pt x="118" y="229"/>
                    <a:pt x="118" y="229"/>
                  </a:cubicBezTo>
                  <a:cubicBezTo>
                    <a:pt x="118" y="229"/>
                    <a:pt x="118" y="229"/>
                    <a:pt x="118" y="229"/>
                  </a:cubicBezTo>
                  <a:cubicBezTo>
                    <a:pt x="121" y="231"/>
                    <a:pt x="121" y="231"/>
                    <a:pt x="121" y="231"/>
                  </a:cubicBezTo>
                  <a:cubicBezTo>
                    <a:pt x="121" y="231"/>
                    <a:pt x="121" y="231"/>
                    <a:pt x="121" y="231"/>
                  </a:cubicBezTo>
                  <a:cubicBezTo>
                    <a:pt x="134" y="251"/>
                    <a:pt x="134" y="251"/>
                    <a:pt x="134" y="251"/>
                  </a:cubicBezTo>
                  <a:cubicBezTo>
                    <a:pt x="145" y="249"/>
                    <a:pt x="145" y="249"/>
                    <a:pt x="145" y="249"/>
                  </a:cubicBezTo>
                  <a:cubicBezTo>
                    <a:pt x="146" y="249"/>
                    <a:pt x="146" y="249"/>
                    <a:pt x="146" y="249"/>
                  </a:cubicBezTo>
                  <a:cubicBezTo>
                    <a:pt x="146" y="249"/>
                    <a:pt x="146" y="249"/>
                    <a:pt x="146" y="249"/>
                  </a:cubicBezTo>
                  <a:cubicBezTo>
                    <a:pt x="147" y="250"/>
                    <a:pt x="147" y="250"/>
                    <a:pt x="147" y="250"/>
                  </a:cubicBezTo>
                  <a:cubicBezTo>
                    <a:pt x="148" y="251"/>
                    <a:pt x="148" y="251"/>
                    <a:pt x="148" y="251"/>
                  </a:cubicBezTo>
                  <a:cubicBezTo>
                    <a:pt x="157" y="270"/>
                    <a:pt x="157" y="270"/>
                    <a:pt x="157" y="270"/>
                  </a:cubicBezTo>
                  <a:cubicBezTo>
                    <a:pt x="168" y="277"/>
                    <a:pt x="168" y="277"/>
                    <a:pt x="168" y="277"/>
                  </a:cubicBezTo>
                  <a:cubicBezTo>
                    <a:pt x="177" y="279"/>
                    <a:pt x="177" y="279"/>
                    <a:pt x="177" y="279"/>
                  </a:cubicBezTo>
                  <a:cubicBezTo>
                    <a:pt x="182" y="292"/>
                    <a:pt x="182" y="292"/>
                    <a:pt x="182" y="292"/>
                  </a:cubicBezTo>
                  <a:cubicBezTo>
                    <a:pt x="188" y="292"/>
                    <a:pt x="188" y="292"/>
                    <a:pt x="188" y="292"/>
                  </a:cubicBezTo>
                  <a:cubicBezTo>
                    <a:pt x="189" y="292"/>
                    <a:pt x="189" y="292"/>
                    <a:pt x="189" y="292"/>
                  </a:cubicBezTo>
                  <a:cubicBezTo>
                    <a:pt x="189" y="292"/>
                    <a:pt x="189" y="292"/>
                    <a:pt x="189" y="292"/>
                  </a:cubicBezTo>
                  <a:cubicBezTo>
                    <a:pt x="203" y="300"/>
                    <a:pt x="203" y="300"/>
                    <a:pt x="203" y="300"/>
                  </a:cubicBezTo>
                  <a:cubicBezTo>
                    <a:pt x="203" y="301"/>
                    <a:pt x="203" y="301"/>
                    <a:pt x="203" y="301"/>
                  </a:cubicBezTo>
                  <a:cubicBezTo>
                    <a:pt x="203" y="301"/>
                    <a:pt x="203" y="301"/>
                    <a:pt x="203" y="301"/>
                  </a:cubicBezTo>
                  <a:cubicBezTo>
                    <a:pt x="204" y="301"/>
                    <a:pt x="204" y="301"/>
                    <a:pt x="204" y="301"/>
                  </a:cubicBezTo>
                  <a:cubicBezTo>
                    <a:pt x="214" y="314"/>
                    <a:pt x="214" y="314"/>
                    <a:pt x="214" y="314"/>
                  </a:cubicBezTo>
                  <a:cubicBezTo>
                    <a:pt x="229" y="311"/>
                    <a:pt x="229" y="311"/>
                    <a:pt x="229" y="311"/>
                  </a:cubicBezTo>
                  <a:cubicBezTo>
                    <a:pt x="230" y="311"/>
                    <a:pt x="230" y="311"/>
                    <a:pt x="230" y="311"/>
                  </a:cubicBezTo>
                  <a:cubicBezTo>
                    <a:pt x="236" y="313"/>
                    <a:pt x="236" y="313"/>
                    <a:pt x="236" y="313"/>
                  </a:cubicBezTo>
                  <a:cubicBezTo>
                    <a:pt x="236" y="313"/>
                    <a:pt x="236" y="313"/>
                    <a:pt x="236" y="313"/>
                  </a:cubicBezTo>
                  <a:cubicBezTo>
                    <a:pt x="246" y="322"/>
                    <a:pt x="246" y="322"/>
                    <a:pt x="246" y="322"/>
                  </a:cubicBezTo>
                  <a:cubicBezTo>
                    <a:pt x="263" y="323"/>
                    <a:pt x="263" y="323"/>
                    <a:pt x="263" y="323"/>
                  </a:cubicBezTo>
                  <a:cubicBezTo>
                    <a:pt x="273" y="321"/>
                    <a:pt x="273" y="321"/>
                    <a:pt x="273" y="321"/>
                  </a:cubicBezTo>
                  <a:cubicBezTo>
                    <a:pt x="273" y="321"/>
                    <a:pt x="273" y="321"/>
                    <a:pt x="273" y="321"/>
                  </a:cubicBezTo>
                  <a:cubicBezTo>
                    <a:pt x="287" y="319"/>
                    <a:pt x="296" y="320"/>
                    <a:pt x="299" y="324"/>
                  </a:cubicBezTo>
                  <a:cubicBezTo>
                    <a:pt x="301" y="327"/>
                    <a:pt x="300" y="330"/>
                    <a:pt x="295" y="334"/>
                  </a:cubicBezTo>
                  <a:cubicBezTo>
                    <a:pt x="291" y="338"/>
                    <a:pt x="291" y="338"/>
                    <a:pt x="291" y="338"/>
                  </a:cubicBezTo>
                  <a:cubicBezTo>
                    <a:pt x="290" y="340"/>
                    <a:pt x="292" y="343"/>
                    <a:pt x="297" y="348"/>
                  </a:cubicBezTo>
                  <a:cubicBezTo>
                    <a:pt x="297" y="349"/>
                    <a:pt x="297" y="349"/>
                    <a:pt x="297" y="349"/>
                  </a:cubicBezTo>
                  <a:cubicBezTo>
                    <a:pt x="297" y="349"/>
                    <a:pt x="297" y="349"/>
                    <a:pt x="297" y="349"/>
                  </a:cubicBezTo>
                  <a:cubicBezTo>
                    <a:pt x="300" y="351"/>
                    <a:pt x="300" y="351"/>
                    <a:pt x="300" y="351"/>
                  </a:cubicBezTo>
                  <a:cubicBezTo>
                    <a:pt x="301" y="350"/>
                    <a:pt x="301" y="350"/>
                    <a:pt x="301" y="350"/>
                  </a:cubicBezTo>
                  <a:cubicBezTo>
                    <a:pt x="311" y="331"/>
                    <a:pt x="319" y="321"/>
                    <a:pt x="325" y="319"/>
                  </a:cubicBezTo>
                  <a:cubicBezTo>
                    <a:pt x="331" y="317"/>
                    <a:pt x="343" y="322"/>
                    <a:pt x="363" y="334"/>
                  </a:cubicBezTo>
                  <a:cubicBezTo>
                    <a:pt x="387" y="339"/>
                    <a:pt x="387" y="339"/>
                    <a:pt x="387" y="339"/>
                  </a:cubicBezTo>
                  <a:cubicBezTo>
                    <a:pt x="386" y="339"/>
                    <a:pt x="386" y="339"/>
                    <a:pt x="386" y="339"/>
                  </a:cubicBezTo>
                  <a:cubicBezTo>
                    <a:pt x="386" y="340"/>
                    <a:pt x="386" y="340"/>
                    <a:pt x="386" y="340"/>
                  </a:cubicBezTo>
                  <a:cubicBezTo>
                    <a:pt x="385" y="351"/>
                    <a:pt x="385" y="351"/>
                    <a:pt x="385" y="351"/>
                  </a:cubicBezTo>
                  <a:cubicBezTo>
                    <a:pt x="397" y="353"/>
                    <a:pt x="397" y="353"/>
                    <a:pt x="397" y="353"/>
                  </a:cubicBezTo>
                  <a:cubicBezTo>
                    <a:pt x="397" y="368"/>
                    <a:pt x="397" y="368"/>
                    <a:pt x="397" y="368"/>
                  </a:cubicBezTo>
                  <a:cubicBezTo>
                    <a:pt x="400" y="375"/>
                    <a:pt x="403" y="379"/>
                    <a:pt x="405" y="380"/>
                  </a:cubicBezTo>
                  <a:cubicBezTo>
                    <a:pt x="407" y="382"/>
                    <a:pt x="419" y="382"/>
                    <a:pt x="440" y="380"/>
                  </a:cubicBezTo>
                  <a:cubicBezTo>
                    <a:pt x="453" y="374"/>
                    <a:pt x="453" y="374"/>
                    <a:pt x="453" y="374"/>
                  </a:cubicBezTo>
                  <a:cubicBezTo>
                    <a:pt x="465" y="357"/>
                    <a:pt x="465" y="357"/>
                    <a:pt x="465" y="357"/>
                  </a:cubicBezTo>
                  <a:cubicBezTo>
                    <a:pt x="479" y="357"/>
                    <a:pt x="479" y="357"/>
                    <a:pt x="479" y="357"/>
                  </a:cubicBezTo>
                  <a:cubicBezTo>
                    <a:pt x="486" y="355"/>
                    <a:pt x="486" y="355"/>
                    <a:pt x="486" y="355"/>
                  </a:cubicBezTo>
                  <a:cubicBezTo>
                    <a:pt x="512" y="339"/>
                    <a:pt x="512" y="339"/>
                    <a:pt x="512" y="339"/>
                  </a:cubicBezTo>
                  <a:cubicBezTo>
                    <a:pt x="512" y="339"/>
                    <a:pt x="512" y="339"/>
                    <a:pt x="512" y="339"/>
                  </a:cubicBezTo>
                  <a:cubicBezTo>
                    <a:pt x="513" y="339"/>
                    <a:pt x="513" y="339"/>
                    <a:pt x="513" y="339"/>
                  </a:cubicBezTo>
                  <a:cubicBezTo>
                    <a:pt x="513" y="339"/>
                    <a:pt x="513" y="339"/>
                    <a:pt x="513" y="339"/>
                  </a:cubicBezTo>
                  <a:cubicBezTo>
                    <a:pt x="528" y="337"/>
                    <a:pt x="537" y="337"/>
                    <a:pt x="539" y="339"/>
                  </a:cubicBezTo>
                  <a:cubicBezTo>
                    <a:pt x="556" y="353"/>
                    <a:pt x="556" y="353"/>
                    <a:pt x="556" y="353"/>
                  </a:cubicBezTo>
                  <a:cubicBezTo>
                    <a:pt x="562" y="355"/>
                    <a:pt x="562" y="355"/>
                    <a:pt x="562" y="355"/>
                  </a:cubicBezTo>
                  <a:cubicBezTo>
                    <a:pt x="562" y="356"/>
                    <a:pt x="562" y="356"/>
                    <a:pt x="562" y="356"/>
                  </a:cubicBezTo>
                  <a:cubicBezTo>
                    <a:pt x="569" y="359"/>
                    <a:pt x="569" y="359"/>
                    <a:pt x="569" y="359"/>
                  </a:cubicBezTo>
                  <a:cubicBezTo>
                    <a:pt x="570" y="359"/>
                    <a:pt x="570" y="359"/>
                    <a:pt x="570" y="359"/>
                  </a:cubicBezTo>
                  <a:cubicBezTo>
                    <a:pt x="570" y="358"/>
                    <a:pt x="570" y="358"/>
                    <a:pt x="570" y="358"/>
                  </a:cubicBezTo>
                  <a:cubicBezTo>
                    <a:pt x="570" y="358"/>
                    <a:pt x="570" y="358"/>
                    <a:pt x="570" y="358"/>
                  </a:cubicBezTo>
                  <a:cubicBezTo>
                    <a:pt x="570" y="357"/>
                    <a:pt x="570" y="357"/>
                    <a:pt x="570" y="357"/>
                  </a:cubicBezTo>
                  <a:cubicBezTo>
                    <a:pt x="570" y="357"/>
                    <a:pt x="570" y="357"/>
                    <a:pt x="570" y="357"/>
                  </a:cubicBezTo>
                  <a:cubicBezTo>
                    <a:pt x="572" y="345"/>
                    <a:pt x="572" y="345"/>
                    <a:pt x="572" y="345"/>
                  </a:cubicBezTo>
                  <a:cubicBezTo>
                    <a:pt x="571" y="341"/>
                    <a:pt x="571" y="339"/>
                    <a:pt x="572" y="336"/>
                  </a:cubicBezTo>
                  <a:cubicBezTo>
                    <a:pt x="573" y="334"/>
                    <a:pt x="575" y="333"/>
                    <a:pt x="578" y="332"/>
                  </a:cubicBezTo>
                  <a:cubicBezTo>
                    <a:pt x="584" y="331"/>
                    <a:pt x="590" y="336"/>
                    <a:pt x="596" y="347"/>
                  </a:cubicBezTo>
                  <a:cubicBezTo>
                    <a:pt x="596" y="348"/>
                    <a:pt x="596" y="348"/>
                    <a:pt x="596" y="348"/>
                  </a:cubicBezTo>
                  <a:cubicBezTo>
                    <a:pt x="597" y="348"/>
                    <a:pt x="597" y="348"/>
                    <a:pt x="597" y="348"/>
                  </a:cubicBezTo>
                  <a:cubicBezTo>
                    <a:pt x="607" y="343"/>
                    <a:pt x="607" y="343"/>
                    <a:pt x="607" y="343"/>
                  </a:cubicBezTo>
                  <a:cubicBezTo>
                    <a:pt x="609" y="343"/>
                    <a:pt x="610" y="341"/>
                    <a:pt x="610" y="339"/>
                  </a:cubicBezTo>
                  <a:cubicBezTo>
                    <a:pt x="608" y="332"/>
                    <a:pt x="608" y="332"/>
                    <a:pt x="608" y="332"/>
                  </a:cubicBezTo>
                  <a:cubicBezTo>
                    <a:pt x="608" y="331"/>
                    <a:pt x="608" y="331"/>
                    <a:pt x="608" y="331"/>
                  </a:cubicBezTo>
                  <a:cubicBezTo>
                    <a:pt x="607" y="328"/>
                    <a:pt x="608" y="325"/>
                    <a:pt x="611" y="324"/>
                  </a:cubicBezTo>
                  <a:cubicBezTo>
                    <a:pt x="614" y="321"/>
                    <a:pt x="614" y="321"/>
                    <a:pt x="614" y="321"/>
                  </a:cubicBezTo>
                  <a:cubicBezTo>
                    <a:pt x="623" y="312"/>
                    <a:pt x="623" y="312"/>
                    <a:pt x="623" y="312"/>
                  </a:cubicBezTo>
                  <a:cubicBezTo>
                    <a:pt x="629" y="299"/>
                    <a:pt x="629" y="299"/>
                    <a:pt x="629" y="299"/>
                  </a:cubicBezTo>
                  <a:cubicBezTo>
                    <a:pt x="624" y="290"/>
                    <a:pt x="622" y="284"/>
                    <a:pt x="624" y="280"/>
                  </a:cubicBezTo>
                  <a:cubicBezTo>
                    <a:pt x="625" y="269"/>
                    <a:pt x="625" y="269"/>
                    <a:pt x="625" y="269"/>
                  </a:cubicBezTo>
                  <a:cubicBezTo>
                    <a:pt x="623" y="264"/>
                    <a:pt x="622" y="261"/>
                    <a:pt x="622" y="258"/>
                  </a:cubicBezTo>
                  <a:cubicBezTo>
                    <a:pt x="622" y="257"/>
                    <a:pt x="620" y="253"/>
                    <a:pt x="617" y="249"/>
                  </a:cubicBezTo>
                  <a:cubicBezTo>
                    <a:pt x="616" y="249"/>
                    <a:pt x="616" y="249"/>
                    <a:pt x="616" y="249"/>
                  </a:cubicBezTo>
                  <a:cubicBezTo>
                    <a:pt x="616" y="247"/>
                    <a:pt x="616" y="247"/>
                    <a:pt x="616" y="247"/>
                  </a:cubicBezTo>
                  <a:cubicBezTo>
                    <a:pt x="615" y="233"/>
                    <a:pt x="615" y="233"/>
                    <a:pt x="615" y="233"/>
                  </a:cubicBezTo>
                  <a:cubicBezTo>
                    <a:pt x="615" y="231"/>
                    <a:pt x="614" y="227"/>
                    <a:pt x="615" y="223"/>
                  </a:cubicBezTo>
                  <a:cubicBezTo>
                    <a:pt x="612" y="221"/>
                    <a:pt x="609" y="218"/>
                    <a:pt x="608" y="215"/>
                  </a:cubicBezTo>
                  <a:cubicBezTo>
                    <a:pt x="602" y="207"/>
                    <a:pt x="602" y="207"/>
                    <a:pt x="602" y="207"/>
                  </a:cubicBezTo>
                  <a:cubicBezTo>
                    <a:pt x="601" y="207"/>
                    <a:pt x="601" y="207"/>
                    <a:pt x="601" y="207"/>
                  </a:cubicBezTo>
                  <a:cubicBezTo>
                    <a:pt x="601" y="206"/>
                    <a:pt x="601" y="206"/>
                    <a:pt x="601" y="206"/>
                  </a:cubicBezTo>
                  <a:cubicBezTo>
                    <a:pt x="601" y="205"/>
                    <a:pt x="601" y="205"/>
                    <a:pt x="601" y="205"/>
                  </a:cubicBezTo>
                  <a:cubicBezTo>
                    <a:pt x="599" y="195"/>
                    <a:pt x="599" y="195"/>
                    <a:pt x="599" y="195"/>
                  </a:cubicBezTo>
                  <a:cubicBezTo>
                    <a:pt x="593" y="191"/>
                    <a:pt x="593" y="191"/>
                    <a:pt x="593" y="191"/>
                  </a:cubicBezTo>
                  <a:cubicBezTo>
                    <a:pt x="593" y="191"/>
                    <a:pt x="593" y="191"/>
                    <a:pt x="593" y="191"/>
                  </a:cubicBezTo>
                  <a:cubicBezTo>
                    <a:pt x="582" y="182"/>
                    <a:pt x="582" y="182"/>
                    <a:pt x="582" y="182"/>
                  </a:cubicBezTo>
                  <a:cubicBezTo>
                    <a:pt x="582" y="183"/>
                    <a:pt x="582" y="183"/>
                    <a:pt x="582" y="183"/>
                  </a:cubicBezTo>
                  <a:cubicBezTo>
                    <a:pt x="583" y="195"/>
                    <a:pt x="583" y="195"/>
                    <a:pt x="583" y="195"/>
                  </a:cubicBezTo>
                  <a:cubicBezTo>
                    <a:pt x="583" y="195"/>
                    <a:pt x="583" y="195"/>
                    <a:pt x="583" y="195"/>
                  </a:cubicBezTo>
                  <a:cubicBezTo>
                    <a:pt x="583" y="197"/>
                    <a:pt x="583" y="197"/>
                    <a:pt x="583" y="197"/>
                  </a:cubicBezTo>
                  <a:cubicBezTo>
                    <a:pt x="577" y="199"/>
                    <a:pt x="577" y="199"/>
                    <a:pt x="577" y="199"/>
                  </a:cubicBezTo>
                  <a:cubicBezTo>
                    <a:pt x="576" y="207"/>
                    <a:pt x="576" y="207"/>
                    <a:pt x="576" y="207"/>
                  </a:cubicBezTo>
                  <a:cubicBezTo>
                    <a:pt x="576" y="208"/>
                    <a:pt x="576" y="208"/>
                    <a:pt x="576" y="208"/>
                  </a:cubicBezTo>
                  <a:cubicBezTo>
                    <a:pt x="562" y="214"/>
                    <a:pt x="562" y="214"/>
                    <a:pt x="562" y="214"/>
                  </a:cubicBezTo>
                  <a:cubicBezTo>
                    <a:pt x="558" y="203"/>
                    <a:pt x="558" y="203"/>
                    <a:pt x="558" y="203"/>
                  </a:cubicBezTo>
                  <a:cubicBezTo>
                    <a:pt x="555" y="202"/>
                    <a:pt x="555" y="202"/>
                    <a:pt x="555" y="202"/>
                  </a:cubicBezTo>
                  <a:cubicBezTo>
                    <a:pt x="550" y="206"/>
                    <a:pt x="550" y="206"/>
                    <a:pt x="550" y="206"/>
                  </a:cubicBezTo>
                  <a:cubicBezTo>
                    <a:pt x="548" y="214"/>
                    <a:pt x="548" y="214"/>
                    <a:pt x="548" y="214"/>
                  </a:cubicBezTo>
                  <a:cubicBezTo>
                    <a:pt x="538" y="217"/>
                    <a:pt x="538" y="217"/>
                    <a:pt x="538" y="217"/>
                  </a:cubicBezTo>
                  <a:cubicBezTo>
                    <a:pt x="532" y="213"/>
                    <a:pt x="532" y="213"/>
                    <a:pt x="532" y="213"/>
                  </a:cubicBezTo>
                  <a:cubicBezTo>
                    <a:pt x="524" y="211"/>
                    <a:pt x="524" y="211"/>
                    <a:pt x="524" y="211"/>
                  </a:cubicBezTo>
                  <a:cubicBezTo>
                    <a:pt x="522" y="199"/>
                    <a:pt x="522" y="199"/>
                    <a:pt x="522" y="199"/>
                  </a:cubicBezTo>
                  <a:cubicBezTo>
                    <a:pt x="518" y="193"/>
                    <a:pt x="518" y="193"/>
                    <a:pt x="518" y="193"/>
                  </a:cubicBezTo>
                  <a:cubicBezTo>
                    <a:pt x="514" y="191"/>
                    <a:pt x="514" y="191"/>
                    <a:pt x="514" y="191"/>
                  </a:cubicBezTo>
                  <a:cubicBezTo>
                    <a:pt x="513" y="190"/>
                    <a:pt x="513" y="190"/>
                    <a:pt x="513" y="190"/>
                  </a:cubicBezTo>
                  <a:cubicBezTo>
                    <a:pt x="510" y="185"/>
                    <a:pt x="510" y="185"/>
                    <a:pt x="510" y="185"/>
                  </a:cubicBezTo>
                  <a:cubicBezTo>
                    <a:pt x="510" y="185"/>
                    <a:pt x="510" y="185"/>
                    <a:pt x="510" y="185"/>
                  </a:cubicBezTo>
                  <a:cubicBezTo>
                    <a:pt x="506" y="179"/>
                    <a:pt x="506" y="179"/>
                    <a:pt x="506" y="179"/>
                  </a:cubicBezTo>
                  <a:cubicBezTo>
                    <a:pt x="500" y="172"/>
                    <a:pt x="500" y="172"/>
                    <a:pt x="500" y="172"/>
                  </a:cubicBezTo>
                  <a:cubicBezTo>
                    <a:pt x="496" y="172"/>
                    <a:pt x="496" y="172"/>
                    <a:pt x="496" y="172"/>
                  </a:cubicBezTo>
                  <a:cubicBezTo>
                    <a:pt x="488" y="175"/>
                    <a:pt x="488" y="175"/>
                    <a:pt x="488" y="175"/>
                  </a:cubicBezTo>
                  <a:cubicBezTo>
                    <a:pt x="487" y="175"/>
                    <a:pt x="487" y="175"/>
                    <a:pt x="487" y="175"/>
                  </a:cubicBezTo>
                  <a:cubicBezTo>
                    <a:pt x="467" y="174"/>
                    <a:pt x="467" y="174"/>
                    <a:pt x="467" y="174"/>
                  </a:cubicBezTo>
                  <a:cubicBezTo>
                    <a:pt x="451" y="171"/>
                    <a:pt x="451" y="171"/>
                    <a:pt x="451" y="171"/>
                  </a:cubicBezTo>
                  <a:cubicBezTo>
                    <a:pt x="450" y="170"/>
                    <a:pt x="447" y="169"/>
                    <a:pt x="443" y="166"/>
                  </a:cubicBezTo>
                  <a:cubicBezTo>
                    <a:pt x="431" y="162"/>
                    <a:pt x="431" y="162"/>
                    <a:pt x="431" y="162"/>
                  </a:cubicBezTo>
                  <a:cubicBezTo>
                    <a:pt x="422" y="159"/>
                    <a:pt x="416" y="157"/>
                    <a:pt x="415" y="155"/>
                  </a:cubicBezTo>
                  <a:cubicBezTo>
                    <a:pt x="413" y="154"/>
                    <a:pt x="413" y="154"/>
                    <a:pt x="413" y="154"/>
                  </a:cubicBezTo>
                  <a:cubicBezTo>
                    <a:pt x="410" y="153"/>
                    <a:pt x="410" y="153"/>
                    <a:pt x="410" y="153"/>
                  </a:cubicBezTo>
                  <a:cubicBezTo>
                    <a:pt x="403" y="149"/>
                    <a:pt x="403" y="149"/>
                    <a:pt x="403" y="149"/>
                  </a:cubicBezTo>
                  <a:cubicBezTo>
                    <a:pt x="402" y="149"/>
                    <a:pt x="402" y="149"/>
                    <a:pt x="402" y="149"/>
                  </a:cubicBezTo>
                  <a:cubicBezTo>
                    <a:pt x="401" y="147"/>
                    <a:pt x="400" y="146"/>
                    <a:pt x="399" y="144"/>
                  </a:cubicBezTo>
                  <a:cubicBezTo>
                    <a:pt x="398" y="141"/>
                    <a:pt x="398" y="141"/>
                    <a:pt x="398" y="141"/>
                  </a:cubicBezTo>
                  <a:cubicBezTo>
                    <a:pt x="394" y="136"/>
                    <a:pt x="394" y="136"/>
                    <a:pt x="394" y="136"/>
                  </a:cubicBezTo>
                  <a:cubicBezTo>
                    <a:pt x="389" y="133"/>
                    <a:pt x="389" y="133"/>
                    <a:pt x="389" y="133"/>
                  </a:cubicBezTo>
                  <a:cubicBezTo>
                    <a:pt x="387" y="135"/>
                    <a:pt x="387" y="135"/>
                    <a:pt x="387" y="135"/>
                  </a:cubicBezTo>
                  <a:cubicBezTo>
                    <a:pt x="385" y="136"/>
                    <a:pt x="385" y="136"/>
                    <a:pt x="385" y="136"/>
                  </a:cubicBezTo>
                  <a:cubicBezTo>
                    <a:pt x="384" y="137"/>
                    <a:pt x="384" y="137"/>
                    <a:pt x="384" y="137"/>
                  </a:cubicBezTo>
                  <a:cubicBezTo>
                    <a:pt x="382" y="139"/>
                    <a:pt x="380" y="139"/>
                    <a:pt x="378" y="140"/>
                  </a:cubicBezTo>
                  <a:cubicBezTo>
                    <a:pt x="375" y="141"/>
                    <a:pt x="372" y="139"/>
                    <a:pt x="368" y="135"/>
                  </a:cubicBezTo>
                  <a:cubicBezTo>
                    <a:pt x="361" y="127"/>
                    <a:pt x="361" y="127"/>
                    <a:pt x="361" y="127"/>
                  </a:cubicBezTo>
                  <a:cubicBezTo>
                    <a:pt x="358" y="123"/>
                    <a:pt x="356" y="121"/>
                    <a:pt x="355" y="119"/>
                  </a:cubicBezTo>
                  <a:cubicBezTo>
                    <a:pt x="353" y="115"/>
                    <a:pt x="353" y="115"/>
                    <a:pt x="353" y="115"/>
                  </a:cubicBezTo>
                  <a:cubicBezTo>
                    <a:pt x="350" y="113"/>
                    <a:pt x="348" y="110"/>
                    <a:pt x="347" y="107"/>
                  </a:cubicBezTo>
                  <a:cubicBezTo>
                    <a:pt x="346" y="104"/>
                    <a:pt x="346" y="101"/>
                    <a:pt x="347" y="97"/>
                  </a:cubicBezTo>
                  <a:cubicBezTo>
                    <a:pt x="347" y="97"/>
                    <a:pt x="347" y="97"/>
                    <a:pt x="347" y="97"/>
                  </a:cubicBezTo>
                  <a:cubicBezTo>
                    <a:pt x="347" y="97"/>
                    <a:pt x="347" y="97"/>
                    <a:pt x="347" y="97"/>
                  </a:cubicBezTo>
                  <a:cubicBezTo>
                    <a:pt x="352" y="88"/>
                    <a:pt x="352" y="88"/>
                    <a:pt x="352" y="88"/>
                  </a:cubicBezTo>
                  <a:cubicBezTo>
                    <a:pt x="355" y="79"/>
                    <a:pt x="355" y="79"/>
                    <a:pt x="355" y="79"/>
                  </a:cubicBezTo>
                  <a:cubicBezTo>
                    <a:pt x="356" y="73"/>
                    <a:pt x="356" y="73"/>
                    <a:pt x="356" y="73"/>
                  </a:cubicBezTo>
                  <a:cubicBezTo>
                    <a:pt x="354" y="64"/>
                    <a:pt x="354" y="64"/>
                    <a:pt x="354" y="64"/>
                  </a:cubicBezTo>
                  <a:cubicBezTo>
                    <a:pt x="348" y="59"/>
                    <a:pt x="348" y="59"/>
                    <a:pt x="348" y="59"/>
                  </a:cubicBezTo>
                  <a:cubicBezTo>
                    <a:pt x="349" y="51"/>
                    <a:pt x="349" y="51"/>
                    <a:pt x="349" y="51"/>
                  </a:cubicBezTo>
                  <a:cubicBezTo>
                    <a:pt x="349" y="45"/>
                    <a:pt x="351" y="43"/>
                    <a:pt x="355" y="42"/>
                  </a:cubicBezTo>
                  <a:cubicBezTo>
                    <a:pt x="356" y="41"/>
                    <a:pt x="357" y="41"/>
                    <a:pt x="357" y="39"/>
                  </a:cubicBezTo>
                  <a:cubicBezTo>
                    <a:pt x="357" y="39"/>
                    <a:pt x="357" y="39"/>
                    <a:pt x="357" y="39"/>
                  </a:cubicBezTo>
                  <a:cubicBezTo>
                    <a:pt x="357" y="31"/>
                    <a:pt x="357" y="31"/>
                    <a:pt x="357" y="31"/>
                  </a:cubicBezTo>
                  <a:cubicBezTo>
                    <a:pt x="357" y="30"/>
                    <a:pt x="357" y="30"/>
                    <a:pt x="357" y="30"/>
                  </a:cubicBezTo>
                  <a:cubicBezTo>
                    <a:pt x="357" y="30"/>
                    <a:pt x="357" y="30"/>
                    <a:pt x="357" y="30"/>
                  </a:cubicBezTo>
                  <a:cubicBezTo>
                    <a:pt x="357" y="21"/>
                    <a:pt x="357" y="21"/>
                    <a:pt x="357" y="21"/>
                  </a:cubicBezTo>
                  <a:cubicBezTo>
                    <a:pt x="356" y="21"/>
                    <a:pt x="356" y="21"/>
                    <a:pt x="356" y="21"/>
                  </a:cubicBezTo>
                  <a:cubicBezTo>
                    <a:pt x="356" y="21"/>
                    <a:pt x="356" y="21"/>
                    <a:pt x="356" y="21"/>
                  </a:cubicBezTo>
                  <a:cubicBezTo>
                    <a:pt x="356" y="21"/>
                    <a:pt x="356" y="21"/>
                    <a:pt x="356" y="21"/>
                  </a:cubicBezTo>
                  <a:cubicBezTo>
                    <a:pt x="356" y="21"/>
                    <a:pt x="356" y="21"/>
                    <a:pt x="356" y="21"/>
                  </a:cubicBezTo>
                  <a:cubicBezTo>
                    <a:pt x="354" y="20"/>
                    <a:pt x="354" y="20"/>
                    <a:pt x="354" y="20"/>
                  </a:cubicBezTo>
                  <a:cubicBezTo>
                    <a:pt x="354" y="19"/>
                    <a:pt x="354" y="19"/>
                    <a:pt x="354" y="19"/>
                  </a:cubicBezTo>
                  <a:cubicBezTo>
                    <a:pt x="354" y="19"/>
                    <a:pt x="354" y="19"/>
                    <a:pt x="354" y="19"/>
                  </a:cubicBezTo>
                  <a:cubicBezTo>
                    <a:pt x="347" y="15"/>
                    <a:pt x="347" y="15"/>
                    <a:pt x="347" y="15"/>
                  </a:cubicBezTo>
                  <a:cubicBezTo>
                    <a:pt x="347" y="15"/>
                    <a:pt x="347" y="15"/>
                    <a:pt x="347" y="15"/>
                  </a:cubicBezTo>
                  <a:cubicBezTo>
                    <a:pt x="346" y="15"/>
                    <a:pt x="346" y="15"/>
                    <a:pt x="346" y="15"/>
                  </a:cubicBezTo>
                  <a:cubicBezTo>
                    <a:pt x="341" y="10"/>
                    <a:pt x="341" y="10"/>
                    <a:pt x="341" y="10"/>
                  </a:cubicBezTo>
                  <a:cubicBezTo>
                    <a:pt x="322" y="6"/>
                    <a:pt x="322" y="6"/>
                    <a:pt x="322" y="6"/>
                  </a:cubicBezTo>
                  <a:cubicBezTo>
                    <a:pt x="322" y="6"/>
                    <a:pt x="322" y="6"/>
                    <a:pt x="322" y="6"/>
                  </a:cubicBezTo>
                  <a:cubicBezTo>
                    <a:pt x="316" y="2"/>
                    <a:pt x="316" y="2"/>
                    <a:pt x="316" y="2"/>
                  </a:cubicBezTo>
                  <a:cubicBezTo>
                    <a:pt x="305" y="2"/>
                    <a:pt x="305" y="2"/>
                    <a:pt x="305" y="2"/>
                  </a:cubicBezTo>
                  <a:cubicBezTo>
                    <a:pt x="303" y="2"/>
                    <a:pt x="301" y="3"/>
                    <a:pt x="298" y="5"/>
                  </a:cubicBezTo>
                  <a:cubicBezTo>
                    <a:pt x="298" y="5"/>
                    <a:pt x="298" y="5"/>
                    <a:pt x="298" y="5"/>
                  </a:cubicBezTo>
                  <a:cubicBezTo>
                    <a:pt x="289" y="8"/>
                    <a:pt x="289" y="8"/>
                    <a:pt x="289" y="8"/>
                  </a:cubicBezTo>
                  <a:cubicBezTo>
                    <a:pt x="267" y="8"/>
                    <a:pt x="267" y="8"/>
                    <a:pt x="267" y="8"/>
                  </a:cubicBezTo>
                  <a:cubicBezTo>
                    <a:pt x="264" y="9"/>
                    <a:pt x="261" y="9"/>
                    <a:pt x="260" y="11"/>
                  </a:cubicBezTo>
                  <a:cubicBezTo>
                    <a:pt x="257" y="13"/>
                    <a:pt x="253" y="15"/>
                    <a:pt x="247" y="17"/>
                  </a:cubicBezTo>
                  <a:cubicBezTo>
                    <a:pt x="236" y="19"/>
                    <a:pt x="236" y="19"/>
                    <a:pt x="236" y="19"/>
                  </a:cubicBezTo>
                  <a:cubicBezTo>
                    <a:pt x="236" y="19"/>
                    <a:pt x="236" y="19"/>
                    <a:pt x="236" y="19"/>
                  </a:cubicBezTo>
                  <a:cubicBezTo>
                    <a:pt x="236" y="19"/>
                    <a:pt x="236" y="19"/>
                    <a:pt x="236" y="19"/>
                  </a:cubicBezTo>
                  <a:cubicBezTo>
                    <a:pt x="221" y="18"/>
                    <a:pt x="221" y="18"/>
                    <a:pt x="221" y="18"/>
                  </a:cubicBezTo>
                  <a:cubicBezTo>
                    <a:pt x="220" y="17"/>
                    <a:pt x="220" y="17"/>
                    <a:pt x="220" y="17"/>
                  </a:cubicBezTo>
                  <a:cubicBezTo>
                    <a:pt x="220" y="18"/>
                    <a:pt x="220" y="18"/>
                    <a:pt x="220" y="18"/>
                  </a:cubicBezTo>
                  <a:cubicBezTo>
                    <a:pt x="220" y="17"/>
                    <a:pt x="220" y="17"/>
                    <a:pt x="220" y="17"/>
                  </a:cubicBezTo>
                  <a:cubicBezTo>
                    <a:pt x="214" y="17"/>
                    <a:pt x="214" y="17"/>
                    <a:pt x="214" y="17"/>
                  </a:cubicBezTo>
                  <a:cubicBezTo>
                    <a:pt x="206" y="20"/>
                    <a:pt x="206" y="20"/>
                    <a:pt x="206" y="20"/>
                  </a:cubicBezTo>
                  <a:cubicBezTo>
                    <a:pt x="188" y="21"/>
                    <a:pt x="188" y="21"/>
                    <a:pt x="188" y="21"/>
                  </a:cubicBezTo>
                  <a:cubicBezTo>
                    <a:pt x="188" y="21"/>
                    <a:pt x="188" y="21"/>
                    <a:pt x="188" y="21"/>
                  </a:cubicBezTo>
                  <a:cubicBezTo>
                    <a:pt x="187" y="21"/>
                    <a:pt x="187" y="21"/>
                    <a:pt x="187" y="21"/>
                  </a:cubicBezTo>
                  <a:cubicBezTo>
                    <a:pt x="178" y="18"/>
                    <a:pt x="178" y="18"/>
                    <a:pt x="178" y="18"/>
                  </a:cubicBezTo>
                  <a:cubicBezTo>
                    <a:pt x="171" y="18"/>
                    <a:pt x="171" y="18"/>
                    <a:pt x="171" y="18"/>
                  </a:cubicBezTo>
                  <a:cubicBezTo>
                    <a:pt x="168" y="17"/>
                    <a:pt x="164" y="15"/>
                    <a:pt x="160" y="10"/>
                  </a:cubicBezTo>
                  <a:cubicBezTo>
                    <a:pt x="160" y="9"/>
                    <a:pt x="160" y="9"/>
                    <a:pt x="160" y="9"/>
                  </a:cubicBezTo>
                  <a:cubicBezTo>
                    <a:pt x="159" y="5"/>
                    <a:pt x="158" y="4"/>
                    <a:pt x="158" y="3"/>
                  </a:cubicBezTo>
                  <a:cubicBezTo>
                    <a:pt x="156" y="2"/>
                    <a:pt x="156" y="2"/>
                    <a:pt x="156" y="2"/>
                  </a:cubicBezTo>
                  <a:cubicBezTo>
                    <a:pt x="152" y="0"/>
                    <a:pt x="152" y="0"/>
                    <a:pt x="152" y="0"/>
                  </a:cubicBezTo>
                  <a:cubicBezTo>
                    <a:pt x="149" y="3"/>
                    <a:pt x="149" y="3"/>
                    <a:pt x="149" y="3"/>
                  </a:cubicBezTo>
                  <a:cubicBezTo>
                    <a:pt x="148" y="4"/>
                    <a:pt x="148" y="4"/>
                    <a:pt x="148" y="4"/>
                  </a:cubicBezTo>
                  <a:cubicBezTo>
                    <a:pt x="136" y="9"/>
                    <a:pt x="136" y="9"/>
                    <a:pt x="136" y="9"/>
                  </a:cubicBezTo>
                  <a:cubicBezTo>
                    <a:pt x="135" y="9"/>
                    <a:pt x="135" y="9"/>
                    <a:pt x="135" y="9"/>
                  </a:cubicBezTo>
                  <a:cubicBezTo>
                    <a:pt x="134" y="9"/>
                    <a:pt x="134" y="9"/>
                    <a:pt x="134" y="9"/>
                  </a:cubicBezTo>
                  <a:cubicBezTo>
                    <a:pt x="119" y="11"/>
                    <a:pt x="119" y="11"/>
                    <a:pt x="119" y="11"/>
                  </a:cubicBezTo>
                  <a:cubicBezTo>
                    <a:pt x="116" y="11"/>
                    <a:pt x="112" y="9"/>
                    <a:pt x="106" y="8"/>
                  </a:cubicBezTo>
                  <a:cubicBezTo>
                    <a:pt x="92" y="5"/>
                    <a:pt x="92" y="5"/>
                    <a:pt x="92" y="5"/>
                  </a:cubicBezTo>
                  <a:cubicBezTo>
                    <a:pt x="92" y="5"/>
                    <a:pt x="92" y="5"/>
                    <a:pt x="92" y="5"/>
                  </a:cubicBezTo>
                  <a:cubicBezTo>
                    <a:pt x="92" y="5"/>
                    <a:pt x="92" y="5"/>
                    <a:pt x="92" y="5"/>
                  </a:cubicBezTo>
                  <a:cubicBezTo>
                    <a:pt x="84" y="1"/>
                    <a:pt x="84" y="1"/>
                    <a:pt x="84" y="1"/>
                  </a:cubicBezTo>
                  <a:lnTo>
                    <a:pt x="77" y="1"/>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3" name="Freeform 13"/>
            <p:cNvSpPr>
              <a:spLocks/>
            </p:cNvSpPr>
            <p:nvPr/>
          </p:nvSpPr>
          <p:spPr bwMode="auto">
            <a:xfrm>
              <a:off x="2570926" y="4236782"/>
              <a:ext cx="796607" cy="832941"/>
            </a:xfrm>
            <a:custGeom>
              <a:avLst/>
              <a:gdLst>
                <a:gd name="T0" fmla="*/ 9 w 284"/>
                <a:gd name="T1" fmla="*/ 183 h 297"/>
                <a:gd name="T2" fmla="*/ 41 w 284"/>
                <a:gd name="T3" fmla="*/ 181 h 297"/>
                <a:gd name="T4" fmla="*/ 42 w 284"/>
                <a:gd name="T5" fmla="*/ 195 h 297"/>
                <a:gd name="T6" fmla="*/ 67 w 284"/>
                <a:gd name="T7" fmla="*/ 222 h 297"/>
                <a:gd name="T8" fmla="*/ 72 w 284"/>
                <a:gd name="T9" fmla="*/ 260 h 297"/>
                <a:gd name="T10" fmla="*/ 110 w 284"/>
                <a:gd name="T11" fmla="*/ 271 h 297"/>
                <a:gd name="T12" fmla="*/ 118 w 284"/>
                <a:gd name="T13" fmla="*/ 282 h 297"/>
                <a:gd name="T14" fmla="*/ 135 w 284"/>
                <a:gd name="T15" fmla="*/ 297 h 297"/>
                <a:gd name="T16" fmla="*/ 136 w 284"/>
                <a:gd name="T17" fmla="*/ 285 h 297"/>
                <a:gd name="T18" fmla="*/ 135 w 284"/>
                <a:gd name="T19" fmla="*/ 244 h 297"/>
                <a:gd name="T20" fmla="*/ 161 w 284"/>
                <a:gd name="T21" fmla="*/ 236 h 297"/>
                <a:gd name="T22" fmla="*/ 190 w 284"/>
                <a:gd name="T23" fmla="*/ 236 h 297"/>
                <a:gd name="T24" fmla="*/ 219 w 284"/>
                <a:gd name="T25" fmla="*/ 233 h 297"/>
                <a:gd name="T26" fmla="*/ 256 w 284"/>
                <a:gd name="T27" fmla="*/ 211 h 297"/>
                <a:gd name="T28" fmla="*/ 265 w 284"/>
                <a:gd name="T29" fmla="*/ 214 h 297"/>
                <a:gd name="T30" fmla="*/ 270 w 284"/>
                <a:gd name="T31" fmla="*/ 216 h 297"/>
                <a:gd name="T32" fmla="*/ 284 w 284"/>
                <a:gd name="T33" fmla="*/ 206 h 297"/>
                <a:gd name="T34" fmla="*/ 274 w 284"/>
                <a:gd name="T35" fmla="*/ 195 h 297"/>
                <a:gd name="T36" fmla="*/ 251 w 284"/>
                <a:gd name="T37" fmla="*/ 181 h 297"/>
                <a:gd name="T38" fmla="*/ 236 w 284"/>
                <a:gd name="T39" fmla="*/ 182 h 297"/>
                <a:gd name="T40" fmla="*/ 230 w 284"/>
                <a:gd name="T41" fmla="*/ 170 h 297"/>
                <a:gd name="T42" fmla="*/ 234 w 284"/>
                <a:gd name="T43" fmla="*/ 155 h 297"/>
                <a:gd name="T44" fmla="*/ 226 w 284"/>
                <a:gd name="T45" fmla="*/ 137 h 297"/>
                <a:gd name="T46" fmla="*/ 232 w 284"/>
                <a:gd name="T47" fmla="*/ 106 h 297"/>
                <a:gd name="T48" fmla="*/ 216 w 284"/>
                <a:gd name="T49" fmla="*/ 102 h 297"/>
                <a:gd name="T50" fmla="*/ 200 w 284"/>
                <a:gd name="T51" fmla="*/ 84 h 297"/>
                <a:gd name="T52" fmla="*/ 198 w 284"/>
                <a:gd name="T53" fmla="*/ 75 h 297"/>
                <a:gd name="T54" fmla="*/ 206 w 284"/>
                <a:gd name="T55" fmla="*/ 66 h 297"/>
                <a:gd name="T56" fmla="*/ 235 w 284"/>
                <a:gd name="T57" fmla="*/ 63 h 297"/>
                <a:gd name="T58" fmla="*/ 243 w 284"/>
                <a:gd name="T59" fmla="*/ 66 h 297"/>
                <a:gd name="T60" fmla="*/ 256 w 284"/>
                <a:gd name="T61" fmla="*/ 54 h 297"/>
                <a:gd name="T62" fmla="*/ 235 w 284"/>
                <a:gd name="T63" fmla="*/ 52 h 297"/>
                <a:gd name="T64" fmla="*/ 227 w 284"/>
                <a:gd name="T65" fmla="*/ 45 h 297"/>
                <a:gd name="T66" fmla="*/ 222 w 284"/>
                <a:gd name="T67" fmla="*/ 22 h 297"/>
                <a:gd name="T68" fmla="*/ 198 w 284"/>
                <a:gd name="T69" fmla="*/ 34 h 297"/>
                <a:gd name="T70" fmla="*/ 201 w 284"/>
                <a:gd name="T71" fmla="*/ 50 h 297"/>
                <a:gd name="T72" fmla="*/ 193 w 284"/>
                <a:gd name="T73" fmla="*/ 62 h 297"/>
                <a:gd name="T74" fmla="*/ 183 w 284"/>
                <a:gd name="T75" fmla="*/ 86 h 297"/>
                <a:gd name="T76" fmla="*/ 183 w 284"/>
                <a:gd name="T77" fmla="*/ 98 h 297"/>
                <a:gd name="T78" fmla="*/ 177 w 284"/>
                <a:gd name="T79" fmla="*/ 105 h 297"/>
                <a:gd name="T80" fmla="*/ 173 w 284"/>
                <a:gd name="T81" fmla="*/ 107 h 297"/>
                <a:gd name="T82" fmla="*/ 153 w 284"/>
                <a:gd name="T83" fmla="*/ 112 h 297"/>
                <a:gd name="T84" fmla="*/ 138 w 284"/>
                <a:gd name="T85" fmla="*/ 110 h 297"/>
                <a:gd name="T86" fmla="*/ 129 w 284"/>
                <a:gd name="T87" fmla="*/ 106 h 297"/>
                <a:gd name="T88" fmla="*/ 122 w 284"/>
                <a:gd name="T89" fmla="*/ 84 h 297"/>
                <a:gd name="T90" fmla="*/ 113 w 284"/>
                <a:gd name="T91" fmla="*/ 64 h 297"/>
                <a:gd name="T92" fmla="*/ 110 w 284"/>
                <a:gd name="T93" fmla="*/ 58 h 297"/>
                <a:gd name="T94" fmla="*/ 100 w 284"/>
                <a:gd name="T95" fmla="*/ 52 h 297"/>
                <a:gd name="T96" fmla="*/ 86 w 284"/>
                <a:gd name="T97" fmla="*/ 44 h 297"/>
                <a:gd name="T98" fmla="*/ 85 w 284"/>
                <a:gd name="T99" fmla="*/ 35 h 297"/>
                <a:gd name="T100" fmla="*/ 77 w 284"/>
                <a:gd name="T101" fmla="*/ 29 h 297"/>
                <a:gd name="T102" fmla="*/ 61 w 284"/>
                <a:gd name="T103" fmla="*/ 42 h 297"/>
                <a:gd name="T104" fmla="*/ 49 w 284"/>
                <a:gd name="T105" fmla="*/ 21 h 297"/>
                <a:gd name="T106" fmla="*/ 40 w 284"/>
                <a:gd name="T107" fmla="*/ 11 h 297"/>
                <a:gd name="T108" fmla="*/ 28 w 284"/>
                <a:gd name="T109" fmla="*/ 33 h 297"/>
                <a:gd name="T110" fmla="*/ 28 w 284"/>
                <a:gd name="T111" fmla="*/ 54 h 297"/>
                <a:gd name="T112" fmla="*/ 45 w 284"/>
                <a:gd name="T113" fmla="*/ 70 h 297"/>
                <a:gd name="T114" fmla="*/ 31 w 284"/>
                <a:gd name="T115" fmla="*/ 128 h 297"/>
                <a:gd name="T116" fmla="*/ 1 w 284"/>
                <a:gd name="T117" fmla="*/ 174 h 297"/>
                <a:gd name="T118" fmla="*/ 2 w 284"/>
                <a:gd name="T119" fmla="*/ 18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4" h="297">
                  <a:moveTo>
                    <a:pt x="2" y="182"/>
                  </a:moveTo>
                  <a:cubicBezTo>
                    <a:pt x="0" y="187"/>
                    <a:pt x="0" y="187"/>
                    <a:pt x="0" y="187"/>
                  </a:cubicBezTo>
                  <a:cubicBezTo>
                    <a:pt x="3" y="187"/>
                    <a:pt x="6" y="186"/>
                    <a:pt x="9" y="183"/>
                  </a:cubicBezTo>
                  <a:cubicBezTo>
                    <a:pt x="9" y="183"/>
                    <a:pt x="9" y="183"/>
                    <a:pt x="9" y="183"/>
                  </a:cubicBezTo>
                  <a:cubicBezTo>
                    <a:pt x="10" y="183"/>
                    <a:pt x="10" y="183"/>
                    <a:pt x="10" y="183"/>
                  </a:cubicBezTo>
                  <a:cubicBezTo>
                    <a:pt x="26" y="181"/>
                    <a:pt x="26" y="181"/>
                    <a:pt x="26" y="181"/>
                  </a:cubicBezTo>
                  <a:cubicBezTo>
                    <a:pt x="37" y="176"/>
                    <a:pt x="37" y="176"/>
                    <a:pt x="37" y="176"/>
                  </a:cubicBezTo>
                  <a:cubicBezTo>
                    <a:pt x="41" y="181"/>
                    <a:pt x="41" y="181"/>
                    <a:pt x="41" y="181"/>
                  </a:cubicBezTo>
                  <a:cubicBezTo>
                    <a:pt x="41" y="182"/>
                    <a:pt x="41" y="182"/>
                    <a:pt x="41" y="182"/>
                  </a:cubicBezTo>
                  <a:cubicBezTo>
                    <a:pt x="37" y="189"/>
                    <a:pt x="37" y="189"/>
                    <a:pt x="37" y="189"/>
                  </a:cubicBezTo>
                  <a:cubicBezTo>
                    <a:pt x="42" y="195"/>
                    <a:pt x="42" y="195"/>
                    <a:pt x="42" y="195"/>
                  </a:cubicBezTo>
                  <a:cubicBezTo>
                    <a:pt x="42" y="195"/>
                    <a:pt x="42" y="195"/>
                    <a:pt x="42" y="195"/>
                  </a:cubicBezTo>
                  <a:cubicBezTo>
                    <a:pt x="42" y="196"/>
                    <a:pt x="42" y="196"/>
                    <a:pt x="42" y="196"/>
                  </a:cubicBezTo>
                  <a:cubicBezTo>
                    <a:pt x="38" y="213"/>
                    <a:pt x="38" y="213"/>
                    <a:pt x="38" y="213"/>
                  </a:cubicBezTo>
                  <a:cubicBezTo>
                    <a:pt x="49" y="221"/>
                    <a:pt x="49" y="221"/>
                    <a:pt x="49" y="221"/>
                  </a:cubicBezTo>
                  <a:cubicBezTo>
                    <a:pt x="67" y="222"/>
                    <a:pt x="67" y="222"/>
                    <a:pt x="67" y="222"/>
                  </a:cubicBezTo>
                  <a:cubicBezTo>
                    <a:pt x="65" y="225"/>
                    <a:pt x="65" y="225"/>
                    <a:pt x="65" y="225"/>
                  </a:cubicBezTo>
                  <a:cubicBezTo>
                    <a:pt x="53" y="240"/>
                    <a:pt x="47" y="249"/>
                    <a:pt x="47" y="252"/>
                  </a:cubicBezTo>
                  <a:cubicBezTo>
                    <a:pt x="55" y="253"/>
                    <a:pt x="55" y="253"/>
                    <a:pt x="55" y="253"/>
                  </a:cubicBezTo>
                  <a:cubicBezTo>
                    <a:pt x="64" y="254"/>
                    <a:pt x="70" y="257"/>
                    <a:pt x="72" y="260"/>
                  </a:cubicBezTo>
                  <a:cubicBezTo>
                    <a:pt x="74" y="265"/>
                    <a:pt x="77" y="270"/>
                    <a:pt x="79" y="276"/>
                  </a:cubicBezTo>
                  <a:cubicBezTo>
                    <a:pt x="89" y="282"/>
                    <a:pt x="89" y="282"/>
                    <a:pt x="89" y="282"/>
                  </a:cubicBezTo>
                  <a:cubicBezTo>
                    <a:pt x="96" y="283"/>
                    <a:pt x="96" y="283"/>
                    <a:pt x="96" y="283"/>
                  </a:cubicBezTo>
                  <a:cubicBezTo>
                    <a:pt x="110" y="271"/>
                    <a:pt x="110" y="271"/>
                    <a:pt x="110" y="271"/>
                  </a:cubicBezTo>
                  <a:cubicBezTo>
                    <a:pt x="117" y="282"/>
                    <a:pt x="117" y="282"/>
                    <a:pt x="117" y="282"/>
                  </a:cubicBezTo>
                  <a:cubicBezTo>
                    <a:pt x="117" y="282"/>
                    <a:pt x="117" y="282"/>
                    <a:pt x="117" y="282"/>
                  </a:cubicBezTo>
                  <a:cubicBezTo>
                    <a:pt x="117" y="282"/>
                    <a:pt x="117" y="282"/>
                    <a:pt x="117" y="282"/>
                  </a:cubicBezTo>
                  <a:cubicBezTo>
                    <a:pt x="118" y="282"/>
                    <a:pt x="118" y="282"/>
                    <a:pt x="118" y="282"/>
                  </a:cubicBezTo>
                  <a:cubicBezTo>
                    <a:pt x="120" y="292"/>
                    <a:pt x="120" y="292"/>
                    <a:pt x="120" y="292"/>
                  </a:cubicBezTo>
                  <a:cubicBezTo>
                    <a:pt x="126" y="294"/>
                    <a:pt x="126" y="294"/>
                    <a:pt x="126" y="294"/>
                  </a:cubicBezTo>
                  <a:cubicBezTo>
                    <a:pt x="126" y="294"/>
                    <a:pt x="126" y="294"/>
                    <a:pt x="126" y="294"/>
                  </a:cubicBezTo>
                  <a:cubicBezTo>
                    <a:pt x="135" y="297"/>
                    <a:pt x="135" y="297"/>
                    <a:pt x="135" y="297"/>
                  </a:cubicBezTo>
                  <a:cubicBezTo>
                    <a:pt x="138" y="296"/>
                    <a:pt x="138" y="296"/>
                    <a:pt x="138" y="296"/>
                  </a:cubicBezTo>
                  <a:cubicBezTo>
                    <a:pt x="138" y="296"/>
                    <a:pt x="138" y="296"/>
                    <a:pt x="138" y="296"/>
                  </a:cubicBezTo>
                  <a:cubicBezTo>
                    <a:pt x="136" y="285"/>
                    <a:pt x="136" y="285"/>
                    <a:pt x="136" y="285"/>
                  </a:cubicBezTo>
                  <a:cubicBezTo>
                    <a:pt x="136" y="285"/>
                    <a:pt x="136" y="285"/>
                    <a:pt x="136" y="285"/>
                  </a:cubicBezTo>
                  <a:cubicBezTo>
                    <a:pt x="131" y="261"/>
                    <a:pt x="131" y="261"/>
                    <a:pt x="131" y="261"/>
                  </a:cubicBezTo>
                  <a:cubicBezTo>
                    <a:pt x="131" y="260"/>
                    <a:pt x="131" y="260"/>
                    <a:pt x="131" y="260"/>
                  </a:cubicBezTo>
                  <a:cubicBezTo>
                    <a:pt x="134" y="244"/>
                    <a:pt x="134" y="244"/>
                    <a:pt x="134" y="244"/>
                  </a:cubicBezTo>
                  <a:cubicBezTo>
                    <a:pt x="135" y="244"/>
                    <a:pt x="135" y="244"/>
                    <a:pt x="135" y="244"/>
                  </a:cubicBezTo>
                  <a:cubicBezTo>
                    <a:pt x="136" y="244"/>
                    <a:pt x="136" y="244"/>
                    <a:pt x="136" y="244"/>
                  </a:cubicBezTo>
                  <a:cubicBezTo>
                    <a:pt x="147" y="245"/>
                    <a:pt x="147" y="245"/>
                    <a:pt x="147" y="245"/>
                  </a:cubicBezTo>
                  <a:cubicBezTo>
                    <a:pt x="160" y="235"/>
                    <a:pt x="160" y="235"/>
                    <a:pt x="160" y="235"/>
                  </a:cubicBezTo>
                  <a:cubicBezTo>
                    <a:pt x="161" y="236"/>
                    <a:pt x="161" y="236"/>
                    <a:pt x="161" y="236"/>
                  </a:cubicBezTo>
                  <a:cubicBezTo>
                    <a:pt x="169" y="242"/>
                    <a:pt x="173" y="246"/>
                    <a:pt x="176" y="249"/>
                  </a:cubicBezTo>
                  <a:cubicBezTo>
                    <a:pt x="178" y="248"/>
                    <a:pt x="183" y="244"/>
                    <a:pt x="189" y="237"/>
                  </a:cubicBezTo>
                  <a:cubicBezTo>
                    <a:pt x="189" y="237"/>
                    <a:pt x="189" y="237"/>
                    <a:pt x="189" y="237"/>
                  </a:cubicBezTo>
                  <a:cubicBezTo>
                    <a:pt x="190" y="236"/>
                    <a:pt x="190" y="236"/>
                    <a:pt x="190" y="236"/>
                  </a:cubicBezTo>
                  <a:cubicBezTo>
                    <a:pt x="210" y="241"/>
                    <a:pt x="210" y="241"/>
                    <a:pt x="210" y="241"/>
                  </a:cubicBezTo>
                  <a:cubicBezTo>
                    <a:pt x="219" y="234"/>
                    <a:pt x="219" y="234"/>
                    <a:pt x="219" y="234"/>
                  </a:cubicBezTo>
                  <a:cubicBezTo>
                    <a:pt x="219" y="234"/>
                    <a:pt x="219" y="234"/>
                    <a:pt x="219" y="234"/>
                  </a:cubicBezTo>
                  <a:cubicBezTo>
                    <a:pt x="219" y="233"/>
                    <a:pt x="219" y="233"/>
                    <a:pt x="219" y="233"/>
                  </a:cubicBezTo>
                  <a:cubicBezTo>
                    <a:pt x="220" y="233"/>
                    <a:pt x="220" y="233"/>
                    <a:pt x="220" y="233"/>
                  </a:cubicBezTo>
                  <a:cubicBezTo>
                    <a:pt x="220" y="234"/>
                    <a:pt x="220" y="234"/>
                    <a:pt x="220" y="234"/>
                  </a:cubicBezTo>
                  <a:cubicBezTo>
                    <a:pt x="229" y="235"/>
                    <a:pt x="229" y="235"/>
                    <a:pt x="229" y="235"/>
                  </a:cubicBezTo>
                  <a:cubicBezTo>
                    <a:pt x="256" y="211"/>
                    <a:pt x="256" y="211"/>
                    <a:pt x="256" y="211"/>
                  </a:cubicBezTo>
                  <a:cubicBezTo>
                    <a:pt x="264" y="214"/>
                    <a:pt x="264" y="214"/>
                    <a:pt x="264" y="214"/>
                  </a:cubicBezTo>
                  <a:cubicBezTo>
                    <a:pt x="264" y="214"/>
                    <a:pt x="264" y="214"/>
                    <a:pt x="264" y="214"/>
                  </a:cubicBezTo>
                  <a:cubicBezTo>
                    <a:pt x="265" y="214"/>
                    <a:pt x="265" y="214"/>
                    <a:pt x="265" y="214"/>
                  </a:cubicBezTo>
                  <a:cubicBezTo>
                    <a:pt x="265" y="214"/>
                    <a:pt x="265" y="214"/>
                    <a:pt x="265" y="214"/>
                  </a:cubicBezTo>
                  <a:cubicBezTo>
                    <a:pt x="265" y="215"/>
                    <a:pt x="265" y="215"/>
                    <a:pt x="265" y="215"/>
                  </a:cubicBezTo>
                  <a:cubicBezTo>
                    <a:pt x="267" y="218"/>
                    <a:pt x="267" y="218"/>
                    <a:pt x="267" y="218"/>
                  </a:cubicBezTo>
                  <a:cubicBezTo>
                    <a:pt x="269" y="216"/>
                    <a:pt x="269" y="216"/>
                    <a:pt x="269" y="216"/>
                  </a:cubicBezTo>
                  <a:cubicBezTo>
                    <a:pt x="270" y="216"/>
                    <a:pt x="270" y="216"/>
                    <a:pt x="270" y="216"/>
                  </a:cubicBezTo>
                  <a:cubicBezTo>
                    <a:pt x="270" y="216"/>
                    <a:pt x="270" y="216"/>
                    <a:pt x="270" y="216"/>
                  </a:cubicBezTo>
                  <a:cubicBezTo>
                    <a:pt x="270" y="216"/>
                    <a:pt x="270" y="216"/>
                    <a:pt x="270" y="216"/>
                  </a:cubicBezTo>
                  <a:cubicBezTo>
                    <a:pt x="278" y="211"/>
                    <a:pt x="278" y="211"/>
                    <a:pt x="278" y="211"/>
                  </a:cubicBezTo>
                  <a:cubicBezTo>
                    <a:pt x="284" y="206"/>
                    <a:pt x="284" y="206"/>
                    <a:pt x="284" y="206"/>
                  </a:cubicBezTo>
                  <a:cubicBezTo>
                    <a:pt x="283" y="193"/>
                    <a:pt x="283" y="193"/>
                    <a:pt x="283" y="193"/>
                  </a:cubicBezTo>
                  <a:cubicBezTo>
                    <a:pt x="281" y="192"/>
                    <a:pt x="281" y="192"/>
                    <a:pt x="281" y="192"/>
                  </a:cubicBezTo>
                  <a:cubicBezTo>
                    <a:pt x="274" y="195"/>
                    <a:pt x="274" y="195"/>
                    <a:pt x="274" y="195"/>
                  </a:cubicBezTo>
                  <a:cubicBezTo>
                    <a:pt x="274" y="195"/>
                    <a:pt x="274" y="195"/>
                    <a:pt x="274" y="195"/>
                  </a:cubicBezTo>
                  <a:cubicBezTo>
                    <a:pt x="271" y="196"/>
                    <a:pt x="269" y="196"/>
                    <a:pt x="267" y="196"/>
                  </a:cubicBezTo>
                  <a:cubicBezTo>
                    <a:pt x="258" y="196"/>
                    <a:pt x="258" y="196"/>
                    <a:pt x="258" y="196"/>
                  </a:cubicBezTo>
                  <a:cubicBezTo>
                    <a:pt x="255" y="196"/>
                    <a:pt x="253" y="195"/>
                    <a:pt x="252" y="194"/>
                  </a:cubicBezTo>
                  <a:cubicBezTo>
                    <a:pt x="251" y="181"/>
                    <a:pt x="251" y="181"/>
                    <a:pt x="251" y="181"/>
                  </a:cubicBezTo>
                  <a:cubicBezTo>
                    <a:pt x="249" y="179"/>
                    <a:pt x="247" y="178"/>
                    <a:pt x="246" y="178"/>
                  </a:cubicBezTo>
                  <a:cubicBezTo>
                    <a:pt x="244" y="179"/>
                    <a:pt x="244" y="179"/>
                    <a:pt x="244" y="179"/>
                  </a:cubicBezTo>
                  <a:cubicBezTo>
                    <a:pt x="241" y="181"/>
                    <a:pt x="241" y="181"/>
                    <a:pt x="241" y="181"/>
                  </a:cubicBezTo>
                  <a:cubicBezTo>
                    <a:pt x="236" y="182"/>
                    <a:pt x="236" y="182"/>
                    <a:pt x="236" y="182"/>
                  </a:cubicBezTo>
                  <a:cubicBezTo>
                    <a:pt x="234" y="182"/>
                    <a:pt x="234" y="182"/>
                    <a:pt x="234" y="182"/>
                  </a:cubicBezTo>
                  <a:cubicBezTo>
                    <a:pt x="234" y="181"/>
                    <a:pt x="234" y="181"/>
                    <a:pt x="234" y="181"/>
                  </a:cubicBezTo>
                  <a:cubicBezTo>
                    <a:pt x="231" y="176"/>
                    <a:pt x="231" y="176"/>
                    <a:pt x="231" y="176"/>
                  </a:cubicBezTo>
                  <a:cubicBezTo>
                    <a:pt x="230" y="170"/>
                    <a:pt x="230" y="170"/>
                    <a:pt x="230" y="170"/>
                  </a:cubicBezTo>
                  <a:cubicBezTo>
                    <a:pt x="230" y="170"/>
                    <a:pt x="230" y="170"/>
                    <a:pt x="230" y="170"/>
                  </a:cubicBezTo>
                  <a:cubicBezTo>
                    <a:pt x="233" y="155"/>
                    <a:pt x="233" y="155"/>
                    <a:pt x="233" y="155"/>
                  </a:cubicBezTo>
                  <a:cubicBezTo>
                    <a:pt x="233" y="155"/>
                    <a:pt x="233" y="155"/>
                    <a:pt x="233" y="155"/>
                  </a:cubicBezTo>
                  <a:cubicBezTo>
                    <a:pt x="234" y="155"/>
                    <a:pt x="234" y="155"/>
                    <a:pt x="234" y="155"/>
                  </a:cubicBezTo>
                  <a:cubicBezTo>
                    <a:pt x="234" y="155"/>
                    <a:pt x="234" y="155"/>
                    <a:pt x="234" y="155"/>
                  </a:cubicBezTo>
                  <a:cubicBezTo>
                    <a:pt x="237" y="147"/>
                    <a:pt x="237" y="147"/>
                    <a:pt x="237" y="147"/>
                  </a:cubicBezTo>
                  <a:cubicBezTo>
                    <a:pt x="226" y="137"/>
                    <a:pt x="226" y="137"/>
                    <a:pt x="226" y="137"/>
                  </a:cubicBezTo>
                  <a:cubicBezTo>
                    <a:pt x="226" y="137"/>
                    <a:pt x="226" y="137"/>
                    <a:pt x="226" y="137"/>
                  </a:cubicBezTo>
                  <a:cubicBezTo>
                    <a:pt x="225" y="136"/>
                    <a:pt x="225" y="136"/>
                    <a:pt x="225" y="136"/>
                  </a:cubicBezTo>
                  <a:cubicBezTo>
                    <a:pt x="225" y="125"/>
                    <a:pt x="225" y="125"/>
                    <a:pt x="225" y="125"/>
                  </a:cubicBezTo>
                  <a:cubicBezTo>
                    <a:pt x="226" y="124"/>
                    <a:pt x="226" y="124"/>
                    <a:pt x="226" y="124"/>
                  </a:cubicBezTo>
                  <a:cubicBezTo>
                    <a:pt x="232" y="106"/>
                    <a:pt x="232" y="106"/>
                    <a:pt x="232" y="106"/>
                  </a:cubicBezTo>
                  <a:cubicBezTo>
                    <a:pt x="228" y="96"/>
                    <a:pt x="228" y="96"/>
                    <a:pt x="228" y="96"/>
                  </a:cubicBezTo>
                  <a:cubicBezTo>
                    <a:pt x="225" y="95"/>
                    <a:pt x="225" y="95"/>
                    <a:pt x="225" y="95"/>
                  </a:cubicBezTo>
                  <a:cubicBezTo>
                    <a:pt x="220" y="96"/>
                    <a:pt x="220" y="96"/>
                    <a:pt x="220" y="96"/>
                  </a:cubicBezTo>
                  <a:cubicBezTo>
                    <a:pt x="216" y="102"/>
                    <a:pt x="216" y="102"/>
                    <a:pt x="216" y="102"/>
                  </a:cubicBezTo>
                  <a:cubicBezTo>
                    <a:pt x="210" y="98"/>
                    <a:pt x="210" y="98"/>
                    <a:pt x="210" y="98"/>
                  </a:cubicBezTo>
                  <a:cubicBezTo>
                    <a:pt x="205" y="95"/>
                    <a:pt x="205" y="95"/>
                    <a:pt x="205" y="95"/>
                  </a:cubicBezTo>
                  <a:cubicBezTo>
                    <a:pt x="200" y="84"/>
                    <a:pt x="200" y="84"/>
                    <a:pt x="200" y="84"/>
                  </a:cubicBezTo>
                  <a:cubicBezTo>
                    <a:pt x="200" y="84"/>
                    <a:pt x="200" y="84"/>
                    <a:pt x="200" y="84"/>
                  </a:cubicBezTo>
                  <a:cubicBezTo>
                    <a:pt x="200" y="84"/>
                    <a:pt x="200" y="84"/>
                    <a:pt x="200" y="84"/>
                  </a:cubicBezTo>
                  <a:cubicBezTo>
                    <a:pt x="199" y="76"/>
                    <a:pt x="199" y="76"/>
                    <a:pt x="199" y="76"/>
                  </a:cubicBezTo>
                  <a:cubicBezTo>
                    <a:pt x="199" y="75"/>
                    <a:pt x="199" y="75"/>
                    <a:pt x="199" y="75"/>
                  </a:cubicBezTo>
                  <a:cubicBezTo>
                    <a:pt x="198" y="75"/>
                    <a:pt x="198" y="75"/>
                    <a:pt x="198" y="75"/>
                  </a:cubicBezTo>
                  <a:cubicBezTo>
                    <a:pt x="199" y="74"/>
                    <a:pt x="199" y="74"/>
                    <a:pt x="199" y="74"/>
                  </a:cubicBezTo>
                  <a:cubicBezTo>
                    <a:pt x="205" y="67"/>
                    <a:pt x="205" y="67"/>
                    <a:pt x="205" y="67"/>
                  </a:cubicBezTo>
                  <a:cubicBezTo>
                    <a:pt x="206" y="66"/>
                    <a:pt x="206" y="66"/>
                    <a:pt x="206" y="66"/>
                  </a:cubicBezTo>
                  <a:cubicBezTo>
                    <a:pt x="206" y="66"/>
                    <a:pt x="206" y="66"/>
                    <a:pt x="206" y="66"/>
                  </a:cubicBezTo>
                  <a:cubicBezTo>
                    <a:pt x="206" y="66"/>
                    <a:pt x="206" y="66"/>
                    <a:pt x="206" y="66"/>
                  </a:cubicBezTo>
                  <a:cubicBezTo>
                    <a:pt x="210" y="65"/>
                    <a:pt x="210" y="65"/>
                    <a:pt x="210" y="65"/>
                  </a:cubicBezTo>
                  <a:cubicBezTo>
                    <a:pt x="215" y="64"/>
                    <a:pt x="215" y="64"/>
                    <a:pt x="215" y="64"/>
                  </a:cubicBezTo>
                  <a:cubicBezTo>
                    <a:pt x="235" y="63"/>
                    <a:pt x="235" y="63"/>
                    <a:pt x="235" y="63"/>
                  </a:cubicBezTo>
                  <a:cubicBezTo>
                    <a:pt x="236" y="63"/>
                    <a:pt x="236" y="63"/>
                    <a:pt x="236" y="63"/>
                  </a:cubicBezTo>
                  <a:cubicBezTo>
                    <a:pt x="239" y="64"/>
                    <a:pt x="239" y="64"/>
                    <a:pt x="239" y="64"/>
                  </a:cubicBezTo>
                  <a:cubicBezTo>
                    <a:pt x="239" y="65"/>
                    <a:pt x="239" y="65"/>
                    <a:pt x="239" y="65"/>
                  </a:cubicBezTo>
                  <a:cubicBezTo>
                    <a:pt x="243" y="66"/>
                    <a:pt x="243" y="66"/>
                    <a:pt x="243" y="66"/>
                  </a:cubicBezTo>
                  <a:cubicBezTo>
                    <a:pt x="248" y="64"/>
                    <a:pt x="248" y="64"/>
                    <a:pt x="248" y="64"/>
                  </a:cubicBezTo>
                  <a:cubicBezTo>
                    <a:pt x="253" y="60"/>
                    <a:pt x="253" y="60"/>
                    <a:pt x="253" y="60"/>
                  </a:cubicBezTo>
                  <a:cubicBezTo>
                    <a:pt x="255" y="56"/>
                    <a:pt x="255" y="56"/>
                    <a:pt x="255" y="56"/>
                  </a:cubicBezTo>
                  <a:cubicBezTo>
                    <a:pt x="256" y="54"/>
                    <a:pt x="256" y="54"/>
                    <a:pt x="256" y="54"/>
                  </a:cubicBezTo>
                  <a:cubicBezTo>
                    <a:pt x="255" y="45"/>
                    <a:pt x="255" y="45"/>
                    <a:pt x="255" y="45"/>
                  </a:cubicBezTo>
                  <a:cubicBezTo>
                    <a:pt x="251" y="44"/>
                    <a:pt x="251" y="44"/>
                    <a:pt x="251" y="44"/>
                  </a:cubicBezTo>
                  <a:cubicBezTo>
                    <a:pt x="243" y="47"/>
                    <a:pt x="243" y="47"/>
                    <a:pt x="243" y="47"/>
                  </a:cubicBezTo>
                  <a:cubicBezTo>
                    <a:pt x="240" y="50"/>
                    <a:pt x="237" y="52"/>
                    <a:pt x="235" y="52"/>
                  </a:cubicBezTo>
                  <a:cubicBezTo>
                    <a:pt x="232" y="52"/>
                    <a:pt x="229" y="50"/>
                    <a:pt x="227" y="45"/>
                  </a:cubicBezTo>
                  <a:cubicBezTo>
                    <a:pt x="227" y="45"/>
                    <a:pt x="227" y="45"/>
                    <a:pt x="227" y="45"/>
                  </a:cubicBezTo>
                  <a:cubicBezTo>
                    <a:pt x="227" y="45"/>
                    <a:pt x="227" y="45"/>
                    <a:pt x="227" y="45"/>
                  </a:cubicBezTo>
                  <a:cubicBezTo>
                    <a:pt x="227" y="45"/>
                    <a:pt x="227" y="45"/>
                    <a:pt x="227" y="45"/>
                  </a:cubicBezTo>
                  <a:cubicBezTo>
                    <a:pt x="226" y="39"/>
                    <a:pt x="226" y="39"/>
                    <a:pt x="226" y="39"/>
                  </a:cubicBezTo>
                  <a:cubicBezTo>
                    <a:pt x="226" y="38"/>
                    <a:pt x="226" y="38"/>
                    <a:pt x="226" y="38"/>
                  </a:cubicBezTo>
                  <a:cubicBezTo>
                    <a:pt x="227" y="33"/>
                    <a:pt x="227" y="33"/>
                    <a:pt x="227" y="33"/>
                  </a:cubicBezTo>
                  <a:cubicBezTo>
                    <a:pt x="222" y="22"/>
                    <a:pt x="222" y="22"/>
                    <a:pt x="222" y="22"/>
                  </a:cubicBezTo>
                  <a:cubicBezTo>
                    <a:pt x="214" y="25"/>
                    <a:pt x="214" y="25"/>
                    <a:pt x="214" y="25"/>
                  </a:cubicBezTo>
                  <a:cubicBezTo>
                    <a:pt x="210" y="28"/>
                    <a:pt x="210" y="28"/>
                    <a:pt x="210" y="28"/>
                  </a:cubicBezTo>
                  <a:cubicBezTo>
                    <a:pt x="211" y="40"/>
                    <a:pt x="211" y="40"/>
                    <a:pt x="211" y="40"/>
                  </a:cubicBezTo>
                  <a:cubicBezTo>
                    <a:pt x="198" y="34"/>
                    <a:pt x="198" y="34"/>
                    <a:pt x="198" y="34"/>
                  </a:cubicBezTo>
                  <a:cubicBezTo>
                    <a:pt x="201" y="41"/>
                    <a:pt x="201" y="41"/>
                    <a:pt x="201" y="41"/>
                  </a:cubicBezTo>
                  <a:cubicBezTo>
                    <a:pt x="202" y="42"/>
                    <a:pt x="202" y="42"/>
                    <a:pt x="202" y="42"/>
                  </a:cubicBezTo>
                  <a:cubicBezTo>
                    <a:pt x="202" y="42"/>
                    <a:pt x="202" y="42"/>
                    <a:pt x="202" y="42"/>
                  </a:cubicBezTo>
                  <a:cubicBezTo>
                    <a:pt x="201" y="50"/>
                    <a:pt x="201" y="50"/>
                    <a:pt x="201" y="50"/>
                  </a:cubicBezTo>
                  <a:cubicBezTo>
                    <a:pt x="201" y="51"/>
                    <a:pt x="201" y="51"/>
                    <a:pt x="201" y="51"/>
                  </a:cubicBezTo>
                  <a:cubicBezTo>
                    <a:pt x="200" y="51"/>
                    <a:pt x="200" y="51"/>
                    <a:pt x="200" y="51"/>
                  </a:cubicBezTo>
                  <a:cubicBezTo>
                    <a:pt x="193" y="62"/>
                    <a:pt x="193" y="62"/>
                    <a:pt x="193" y="62"/>
                  </a:cubicBezTo>
                  <a:cubicBezTo>
                    <a:pt x="193" y="62"/>
                    <a:pt x="193" y="62"/>
                    <a:pt x="193" y="62"/>
                  </a:cubicBezTo>
                  <a:cubicBezTo>
                    <a:pt x="180" y="70"/>
                    <a:pt x="180" y="70"/>
                    <a:pt x="180" y="70"/>
                  </a:cubicBezTo>
                  <a:cubicBezTo>
                    <a:pt x="179" y="77"/>
                    <a:pt x="179" y="77"/>
                    <a:pt x="179" y="77"/>
                  </a:cubicBezTo>
                  <a:cubicBezTo>
                    <a:pt x="179" y="78"/>
                    <a:pt x="180" y="81"/>
                    <a:pt x="182" y="85"/>
                  </a:cubicBezTo>
                  <a:cubicBezTo>
                    <a:pt x="183" y="86"/>
                    <a:pt x="183" y="86"/>
                    <a:pt x="183" y="86"/>
                  </a:cubicBezTo>
                  <a:cubicBezTo>
                    <a:pt x="183" y="86"/>
                    <a:pt x="183" y="86"/>
                    <a:pt x="183" y="86"/>
                  </a:cubicBezTo>
                  <a:cubicBezTo>
                    <a:pt x="183" y="96"/>
                    <a:pt x="183" y="96"/>
                    <a:pt x="183" y="96"/>
                  </a:cubicBezTo>
                  <a:cubicBezTo>
                    <a:pt x="183" y="98"/>
                    <a:pt x="183" y="98"/>
                    <a:pt x="183" y="98"/>
                  </a:cubicBezTo>
                  <a:cubicBezTo>
                    <a:pt x="183" y="98"/>
                    <a:pt x="183" y="98"/>
                    <a:pt x="183" y="98"/>
                  </a:cubicBezTo>
                  <a:cubicBezTo>
                    <a:pt x="178" y="104"/>
                    <a:pt x="178" y="104"/>
                    <a:pt x="178" y="104"/>
                  </a:cubicBezTo>
                  <a:cubicBezTo>
                    <a:pt x="178" y="104"/>
                    <a:pt x="178" y="104"/>
                    <a:pt x="178" y="104"/>
                  </a:cubicBezTo>
                  <a:cubicBezTo>
                    <a:pt x="178" y="105"/>
                    <a:pt x="178" y="105"/>
                    <a:pt x="178" y="105"/>
                  </a:cubicBezTo>
                  <a:cubicBezTo>
                    <a:pt x="177" y="105"/>
                    <a:pt x="177" y="105"/>
                    <a:pt x="177" y="105"/>
                  </a:cubicBezTo>
                  <a:cubicBezTo>
                    <a:pt x="174" y="107"/>
                    <a:pt x="174" y="107"/>
                    <a:pt x="174" y="107"/>
                  </a:cubicBezTo>
                  <a:cubicBezTo>
                    <a:pt x="173" y="107"/>
                    <a:pt x="173" y="107"/>
                    <a:pt x="173" y="107"/>
                  </a:cubicBezTo>
                  <a:cubicBezTo>
                    <a:pt x="173" y="107"/>
                    <a:pt x="173" y="107"/>
                    <a:pt x="173" y="107"/>
                  </a:cubicBezTo>
                  <a:cubicBezTo>
                    <a:pt x="173" y="107"/>
                    <a:pt x="173" y="107"/>
                    <a:pt x="173" y="107"/>
                  </a:cubicBezTo>
                  <a:cubicBezTo>
                    <a:pt x="172" y="107"/>
                    <a:pt x="172" y="107"/>
                    <a:pt x="172" y="107"/>
                  </a:cubicBezTo>
                  <a:cubicBezTo>
                    <a:pt x="163" y="105"/>
                    <a:pt x="163" y="105"/>
                    <a:pt x="163" y="105"/>
                  </a:cubicBezTo>
                  <a:cubicBezTo>
                    <a:pt x="161" y="105"/>
                    <a:pt x="159" y="106"/>
                    <a:pt x="157" y="108"/>
                  </a:cubicBezTo>
                  <a:cubicBezTo>
                    <a:pt x="153" y="112"/>
                    <a:pt x="153" y="112"/>
                    <a:pt x="153" y="112"/>
                  </a:cubicBezTo>
                  <a:cubicBezTo>
                    <a:pt x="150" y="116"/>
                    <a:pt x="150" y="116"/>
                    <a:pt x="150" y="116"/>
                  </a:cubicBezTo>
                  <a:cubicBezTo>
                    <a:pt x="148" y="120"/>
                    <a:pt x="145" y="120"/>
                    <a:pt x="141" y="120"/>
                  </a:cubicBezTo>
                  <a:cubicBezTo>
                    <a:pt x="138" y="119"/>
                    <a:pt x="137" y="116"/>
                    <a:pt x="138" y="113"/>
                  </a:cubicBezTo>
                  <a:cubicBezTo>
                    <a:pt x="138" y="110"/>
                    <a:pt x="138" y="110"/>
                    <a:pt x="138" y="110"/>
                  </a:cubicBezTo>
                  <a:cubicBezTo>
                    <a:pt x="138" y="107"/>
                    <a:pt x="138" y="107"/>
                    <a:pt x="138" y="107"/>
                  </a:cubicBezTo>
                  <a:cubicBezTo>
                    <a:pt x="136" y="109"/>
                    <a:pt x="136" y="109"/>
                    <a:pt x="136" y="109"/>
                  </a:cubicBezTo>
                  <a:cubicBezTo>
                    <a:pt x="135" y="111"/>
                    <a:pt x="134" y="111"/>
                    <a:pt x="132" y="111"/>
                  </a:cubicBezTo>
                  <a:cubicBezTo>
                    <a:pt x="131" y="111"/>
                    <a:pt x="129" y="109"/>
                    <a:pt x="129" y="106"/>
                  </a:cubicBezTo>
                  <a:cubicBezTo>
                    <a:pt x="129" y="106"/>
                    <a:pt x="129" y="106"/>
                    <a:pt x="129" y="106"/>
                  </a:cubicBezTo>
                  <a:cubicBezTo>
                    <a:pt x="128" y="97"/>
                    <a:pt x="128" y="97"/>
                    <a:pt x="128" y="97"/>
                  </a:cubicBezTo>
                  <a:cubicBezTo>
                    <a:pt x="126" y="88"/>
                    <a:pt x="126" y="88"/>
                    <a:pt x="126" y="88"/>
                  </a:cubicBezTo>
                  <a:cubicBezTo>
                    <a:pt x="122" y="84"/>
                    <a:pt x="122" y="84"/>
                    <a:pt x="122" y="84"/>
                  </a:cubicBezTo>
                  <a:cubicBezTo>
                    <a:pt x="122" y="84"/>
                    <a:pt x="122" y="84"/>
                    <a:pt x="122" y="84"/>
                  </a:cubicBezTo>
                  <a:cubicBezTo>
                    <a:pt x="121" y="84"/>
                    <a:pt x="121" y="84"/>
                    <a:pt x="121" y="84"/>
                  </a:cubicBezTo>
                  <a:cubicBezTo>
                    <a:pt x="113" y="64"/>
                    <a:pt x="113" y="64"/>
                    <a:pt x="113" y="64"/>
                  </a:cubicBezTo>
                  <a:cubicBezTo>
                    <a:pt x="113" y="64"/>
                    <a:pt x="113" y="64"/>
                    <a:pt x="113" y="64"/>
                  </a:cubicBezTo>
                  <a:cubicBezTo>
                    <a:pt x="110" y="58"/>
                    <a:pt x="110" y="58"/>
                    <a:pt x="110" y="58"/>
                  </a:cubicBezTo>
                  <a:cubicBezTo>
                    <a:pt x="110" y="58"/>
                    <a:pt x="110" y="58"/>
                    <a:pt x="110" y="58"/>
                  </a:cubicBezTo>
                  <a:cubicBezTo>
                    <a:pt x="110" y="58"/>
                    <a:pt x="110" y="58"/>
                    <a:pt x="110" y="58"/>
                  </a:cubicBezTo>
                  <a:cubicBezTo>
                    <a:pt x="110" y="58"/>
                    <a:pt x="110" y="58"/>
                    <a:pt x="110" y="58"/>
                  </a:cubicBezTo>
                  <a:cubicBezTo>
                    <a:pt x="108" y="47"/>
                    <a:pt x="108" y="47"/>
                    <a:pt x="108" y="47"/>
                  </a:cubicBezTo>
                  <a:cubicBezTo>
                    <a:pt x="107" y="46"/>
                    <a:pt x="107" y="46"/>
                    <a:pt x="107" y="46"/>
                  </a:cubicBezTo>
                  <a:cubicBezTo>
                    <a:pt x="105" y="47"/>
                    <a:pt x="105" y="47"/>
                    <a:pt x="105" y="47"/>
                  </a:cubicBezTo>
                  <a:cubicBezTo>
                    <a:pt x="103" y="50"/>
                    <a:pt x="101" y="52"/>
                    <a:pt x="100" y="52"/>
                  </a:cubicBezTo>
                  <a:cubicBezTo>
                    <a:pt x="99" y="52"/>
                    <a:pt x="97" y="50"/>
                    <a:pt x="93" y="48"/>
                  </a:cubicBezTo>
                  <a:cubicBezTo>
                    <a:pt x="87" y="45"/>
                    <a:pt x="87" y="45"/>
                    <a:pt x="87" y="45"/>
                  </a:cubicBezTo>
                  <a:cubicBezTo>
                    <a:pt x="87" y="45"/>
                    <a:pt x="87" y="45"/>
                    <a:pt x="87" y="45"/>
                  </a:cubicBezTo>
                  <a:cubicBezTo>
                    <a:pt x="86" y="44"/>
                    <a:pt x="86" y="44"/>
                    <a:pt x="86" y="44"/>
                  </a:cubicBezTo>
                  <a:cubicBezTo>
                    <a:pt x="86" y="44"/>
                    <a:pt x="86" y="44"/>
                    <a:pt x="86" y="44"/>
                  </a:cubicBezTo>
                  <a:cubicBezTo>
                    <a:pt x="86" y="43"/>
                    <a:pt x="86" y="43"/>
                    <a:pt x="86" y="43"/>
                  </a:cubicBezTo>
                  <a:cubicBezTo>
                    <a:pt x="85" y="35"/>
                    <a:pt x="85" y="35"/>
                    <a:pt x="85" y="35"/>
                  </a:cubicBezTo>
                  <a:cubicBezTo>
                    <a:pt x="85" y="35"/>
                    <a:pt x="85" y="35"/>
                    <a:pt x="85" y="35"/>
                  </a:cubicBezTo>
                  <a:cubicBezTo>
                    <a:pt x="84" y="29"/>
                    <a:pt x="84" y="29"/>
                    <a:pt x="84" y="29"/>
                  </a:cubicBezTo>
                  <a:cubicBezTo>
                    <a:pt x="81" y="21"/>
                    <a:pt x="81" y="21"/>
                    <a:pt x="81" y="21"/>
                  </a:cubicBezTo>
                  <a:cubicBezTo>
                    <a:pt x="78" y="21"/>
                    <a:pt x="78" y="21"/>
                    <a:pt x="78" y="21"/>
                  </a:cubicBezTo>
                  <a:cubicBezTo>
                    <a:pt x="78" y="24"/>
                    <a:pt x="78" y="27"/>
                    <a:pt x="77" y="29"/>
                  </a:cubicBezTo>
                  <a:cubicBezTo>
                    <a:pt x="76" y="32"/>
                    <a:pt x="75" y="33"/>
                    <a:pt x="72" y="35"/>
                  </a:cubicBezTo>
                  <a:cubicBezTo>
                    <a:pt x="71" y="38"/>
                    <a:pt x="70" y="40"/>
                    <a:pt x="69" y="42"/>
                  </a:cubicBezTo>
                  <a:cubicBezTo>
                    <a:pt x="66" y="44"/>
                    <a:pt x="64" y="44"/>
                    <a:pt x="62" y="42"/>
                  </a:cubicBezTo>
                  <a:cubicBezTo>
                    <a:pt x="61" y="42"/>
                    <a:pt x="61" y="42"/>
                    <a:pt x="61" y="42"/>
                  </a:cubicBezTo>
                  <a:cubicBezTo>
                    <a:pt x="58" y="41"/>
                    <a:pt x="58" y="38"/>
                    <a:pt x="58" y="33"/>
                  </a:cubicBezTo>
                  <a:cubicBezTo>
                    <a:pt x="58" y="31"/>
                    <a:pt x="58" y="31"/>
                    <a:pt x="58" y="31"/>
                  </a:cubicBezTo>
                  <a:cubicBezTo>
                    <a:pt x="53" y="28"/>
                    <a:pt x="53" y="28"/>
                    <a:pt x="53" y="28"/>
                  </a:cubicBezTo>
                  <a:cubicBezTo>
                    <a:pt x="51" y="27"/>
                    <a:pt x="50" y="25"/>
                    <a:pt x="49" y="21"/>
                  </a:cubicBezTo>
                  <a:cubicBezTo>
                    <a:pt x="51" y="3"/>
                    <a:pt x="51" y="3"/>
                    <a:pt x="51" y="3"/>
                  </a:cubicBezTo>
                  <a:cubicBezTo>
                    <a:pt x="51" y="0"/>
                    <a:pt x="51" y="0"/>
                    <a:pt x="51" y="0"/>
                  </a:cubicBezTo>
                  <a:cubicBezTo>
                    <a:pt x="44" y="8"/>
                    <a:pt x="44" y="8"/>
                    <a:pt x="44" y="8"/>
                  </a:cubicBezTo>
                  <a:cubicBezTo>
                    <a:pt x="40" y="11"/>
                    <a:pt x="40" y="11"/>
                    <a:pt x="40" y="11"/>
                  </a:cubicBezTo>
                  <a:cubicBezTo>
                    <a:pt x="39" y="14"/>
                    <a:pt x="39" y="14"/>
                    <a:pt x="39" y="14"/>
                  </a:cubicBezTo>
                  <a:cubicBezTo>
                    <a:pt x="40" y="17"/>
                    <a:pt x="41" y="20"/>
                    <a:pt x="41" y="22"/>
                  </a:cubicBezTo>
                  <a:cubicBezTo>
                    <a:pt x="41" y="26"/>
                    <a:pt x="39" y="29"/>
                    <a:pt x="35" y="30"/>
                  </a:cubicBezTo>
                  <a:cubicBezTo>
                    <a:pt x="28" y="33"/>
                    <a:pt x="28" y="33"/>
                    <a:pt x="28" y="33"/>
                  </a:cubicBezTo>
                  <a:cubicBezTo>
                    <a:pt x="26" y="34"/>
                    <a:pt x="26" y="34"/>
                    <a:pt x="26" y="34"/>
                  </a:cubicBezTo>
                  <a:cubicBezTo>
                    <a:pt x="26" y="37"/>
                    <a:pt x="26" y="37"/>
                    <a:pt x="26" y="37"/>
                  </a:cubicBezTo>
                  <a:cubicBezTo>
                    <a:pt x="26" y="48"/>
                    <a:pt x="26" y="48"/>
                    <a:pt x="26" y="48"/>
                  </a:cubicBezTo>
                  <a:cubicBezTo>
                    <a:pt x="26" y="52"/>
                    <a:pt x="27" y="54"/>
                    <a:pt x="28" y="54"/>
                  </a:cubicBezTo>
                  <a:cubicBezTo>
                    <a:pt x="30" y="55"/>
                    <a:pt x="33" y="55"/>
                    <a:pt x="35" y="53"/>
                  </a:cubicBezTo>
                  <a:cubicBezTo>
                    <a:pt x="38" y="52"/>
                    <a:pt x="38" y="52"/>
                    <a:pt x="38" y="52"/>
                  </a:cubicBezTo>
                  <a:cubicBezTo>
                    <a:pt x="45" y="70"/>
                    <a:pt x="45" y="70"/>
                    <a:pt x="45" y="70"/>
                  </a:cubicBezTo>
                  <a:cubicBezTo>
                    <a:pt x="45" y="70"/>
                    <a:pt x="45" y="70"/>
                    <a:pt x="45" y="70"/>
                  </a:cubicBezTo>
                  <a:cubicBezTo>
                    <a:pt x="45" y="70"/>
                    <a:pt x="45" y="70"/>
                    <a:pt x="45" y="70"/>
                  </a:cubicBezTo>
                  <a:cubicBezTo>
                    <a:pt x="45" y="71"/>
                    <a:pt x="45" y="71"/>
                    <a:pt x="45" y="71"/>
                  </a:cubicBezTo>
                  <a:cubicBezTo>
                    <a:pt x="43" y="102"/>
                    <a:pt x="40" y="120"/>
                    <a:pt x="36" y="125"/>
                  </a:cubicBezTo>
                  <a:cubicBezTo>
                    <a:pt x="35" y="127"/>
                    <a:pt x="33" y="128"/>
                    <a:pt x="31" y="128"/>
                  </a:cubicBezTo>
                  <a:cubicBezTo>
                    <a:pt x="28" y="128"/>
                    <a:pt x="26" y="128"/>
                    <a:pt x="23" y="126"/>
                  </a:cubicBezTo>
                  <a:cubicBezTo>
                    <a:pt x="13" y="147"/>
                    <a:pt x="6" y="158"/>
                    <a:pt x="3" y="159"/>
                  </a:cubicBezTo>
                  <a:cubicBezTo>
                    <a:pt x="3" y="159"/>
                    <a:pt x="3" y="159"/>
                    <a:pt x="3" y="159"/>
                  </a:cubicBezTo>
                  <a:cubicBezTo>
                    <a:pt x="2" y="160"/>
                    <a:pt x="1" y="165"/>
                    <a:pt x="1" y="174"/>
                  </a:cubicBezTo>
                  <a:cubicBezTo>
                    <a:pt x="4" y="176"/>
                    <a:pt x="4" y="176"/>
                    <a:pt x="4" y="176"/>
                  </a:cubicBezTo>
                  <a:cubicBezTo>
                    <a:pt x="5" y="177"/>
                    <a:pt x="5" y="177"/>
                    <a:pt x="5" y="177"/>
                  </a:cubicBezTo>
                  <a:cubicBezTo>
                    <a:pt x="5" y="178"/>
                    <a:pt x="5" y="178"/>
                    <a:pt x="5" y="178"/>
                  </a:cubicBezTo>
                  <a:lnTo>
                    <a:pt x="2" y="182"/>
                  </a:lnTo>
                  <a:close/>
                </a:path>
              </a:pathLst>
            </a:custGeom>
            <a:solidFill>
              <a:srgbClr val="404040"/>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4" name="Freeform 14"/>
            <p:cNvSpPr>
              <a:spLocks/>
            </p:cNvSpPr>
            <p:nvPr/>
          </p:nvSpPr>
          <p:spPr bwMode="auto">
            <a:xfrm>
              <a:off x="3140167" y="4225221"/>
              <a:ext cx="538963" cy="465741"/>
            </a:xfrm>
            <a:custGeom>
              <a:avLst/>
              <a:gdLst>
                <a:gd name="T0" fmla="*/ 143 w 192"/>
                <a:gd name="T1" fmla="*/ 8 h 166"/>
                <a:gd name="T2" fmla="*/ 132 w 192"/>
                <a:gd name="T3" fmla="*/ 10 h 166"/>
                <a:gd name="T4" fmla="*/ 130 w 192"/>
                <a:gd name="T5" fmla="*/ 0 h 166"/>
                <a:gd name="T6" fmla="*/ 126 w 192"/>
                <a:gd name="T7" fmla="*/ 10 h 166"/>
                <a:gd name="T8" fmla="*/ 120 w 192"/>
                <a:gd name="T9" fmla="*/ 18 h 166"/>
                <a:gd name="T10" fmla="*/ 108 w 192"/>
                <a:gd name="T11" fmla="*/ 18 h 166"/>
                <a:gd name="T12" fmla="*/ 106 w 192"/>
                <a:gd name="T13" fmla="*/ 25 h 166"/>
                <a:gd name="T14" fmla="*/ 95 w 192"/>
                <a:gd name="T15" fmla="*/ 28 h 166"/>
                <a:gd name="T16" fmla="*/ 91 w 192"/>
                <a:gd name="T17" fmla="*/ 30 h 166"/>
                <a:gd name="T18" fmla="*/ 81 w 192"/>
                <a:gd name="T19" fmla="*/ 26 h 166"/>
                <a:gd name="T20" fmla="*/ 74 w 192"/>
                <a:gd name="T21" fmla="*/ 24 h 166"/>
                <a:gd name="T22" fmla="*/ 85 w 192"/>
                <a:gd name="T23" fmla="*/ 40 h 166"/>
                <a:gd name="T24" fmla="*/ 91 w 192"/>
                <a:gd name="T25" fmla="*/ 46 h 166"/>
                <a:gd name="T26" fmla="*/ 88 w 192"/>
                <a:gd name="T27" fmla="*/ 55 h 166"/>
                <a:gd name="T28" fmla="*/ 70 w 192"/>
                <a:gd name="T29" fmla="*/ 64 h 166"/>
                <a:gd name="T30" fmla="*/ 63 w 192"/>
                <a:gd name="T31" fmla="*/ 65 h 166"/>
                <a:gd name="T32" fmla="*/ 56 w 192"/>
                <a:gd name="T33" fmla="*/ 63 h 166"/>
                <a:gd name="T34" fmla="*/ 48 w 192"/>
                <a:gd name="T35" fmla="*/ 71 h 166"/>
                <a:gd name="T36" fmla="*/ 40 w 192"/>
                <a:gd name="T37" fmla="*/ 74 h 166"/>
                <a:gd name="T38" fmla="*/ 8 w 192"/>
                <a:gd name="T39" fmla="*/ 74 h 166"/>
                <a:gd name="T40" fmla="*/ 5 w 192"/>
                <a:gd name="T41" fmla="*/ 96 h 166"/>
                <a:gd name="T42" fmla="*/ 12 w 192"/>
                <a:gd name="T43" fmla="*/ 100 h 166"/>
                <a:gd name="T44" fmla="*/ 16 w 192"/>
                <a:gd name="T45" fmla="*/ 95 h 166"/>
                <a:gd name="T46" fmla="*/ 28 w 192"/>
                <a:gd name="T47" fmla="*/ 96 h 166"/>
                <a:gd name="T48" fmla="*/ 32 w 192"/>
                <a:gd name="T49" fmla="*/ 118 h 166"/>
                <a:gd name="T50" fmla="*/ 27 w 192"/>
                <a:gd name="T51" fmla="*/ 130 h 166"/>
                <a:gd name="T52" fmla="*/ 38 w 192"/>
                <a:gd name="T53" fmla="*/ 149 h 166"/>
                <a:gd name="T54" fmla="*/ 34 w 192"/>
                <a:gd name="T55" fmla="*/ 166 h 166"/>
                <a:gd name="T56" fmla="*/ 47 w 192"/>
                <a:gd name="T57" fmla="*/ 160 h 166"/>
                <a:gd name="T58" fmla="*/ 56 w 192"/>
                <a:gd name="T59" fmla="*/ 161 h 166"/>
                <a:gd name="T60" fmla="*/ 85 w 192"/>
                <a:gd name="T61" fmla="*/ 160 h 166"/>
                <a:gd name="T62" fmla="*/ 99 w 192"/>
                <a:gd name="T63" fmla="*/ 151 h 166"/>
                <a:gd name="T64" fmla="*/ 115 w 192"/>
                <a:gd name="T65" fmla="*/ 137 h 166"/>
                <a:gd name="T66" fmla="*/ 125 w 192"/>
                <a:gd name="T67" fmla="*/ 142 h 166"/>
                <a:gd name="T68" fmla="*/ 138 w 192"/>
                <a:gd name="T69" fmla="*/ 147 h 166"/>
                <a:gd name="T70" fmla="*/ 147 w 192"/>
                <a:gd name="T71" fmla="*/ 150 h 166"/>
                <a:gd name="T72" fmla="*/ 149 w 192"/>
                <a:gd name="T73" fmla="*/ 145 h 166"/>
                <a:gd name="T74" fmla="*/ 152 w 192"/>
                <a:gd name="T75" fmla="*/ 142 h 166"/>
                <a:gd name="T76" fmla="*/ 158 w 192"/>
                <a:gd name="T77" fmla="*/ 138 h 166"/>
                <a:gd name="T78" fmla="*/ 174 w 192"/>
                <a:gd name="T79" fmla="*/ 127 h 166"/>
                <a:gd name="T80" fmla="*/ 176 w 192"/>
                <a:gd name="T81" fmla="*/ 124 h 166"/>
                <a:gd name="T82" fmla="*/ 184 w 192"/>
                <a:gd name="T83" fmla="*/ 122 h 166"/>
                <a:gd name="T84" fmla="*/ 190 w 192"/>
                <a:gd name="T85" fmla="*/ 118 h 166"/>
                <a:gd name="T86" fmla="*/ 186 w 192"/>
                <a:gd name="T87" fmla="*/ 103 h 166"/>
                <a:gd name="T88" fmla="*/ 188 w 192"/>
                <a:gd name="T89" fmla="*/ 94 h 166"/>
                <a:gd name="T90" fmla="*/ 174 w 192"/>
                <a:gd name="T91" fmla="*/ 83 h 166"/>
                <a:gd name="T92" fmla="*/ 187 w 192"/>
                <a:gd name="T93" fmla="*/ 34 h 166"/>
                <a:gd name="T94" fmla="*/ 179 w 192"/>
                <a:gd name="T95" fmla="*/ 38 h 166"/>
                <a:gd name="T96" fmla="*/ 169 w 192"/>
                <a:gd name="T97" fmla="*/ 38 h 166"/>
                <a:gd name="T98" fmla="*/ 168 w 192"/>
                <a:gd name="T99" fmla="*/ 34 h 166"/>
                <a:gd name="T100" fmla="*/ 166 w 192"/>
                <a:gd name="T101" fmla="*/ 32 h 166"/>
                <a:gd name="T102" fmla="*/ 157 w 192"/>
                <a:gd name="T103" fmla="*/ 2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2" h="166">
                  <a:moveTo>
                    <a:pt x="151" y="3"/>
                  </a:moveTo>
                  <a:cubicBezTo>
                    <a:pt x="148" y="2"/>
                    <a:pt x="148" y="2"/>
                    <a:pt x="148" y="2"/>
                  </a:cubicBezTo>
                  <a:cubicBezTo>
                    <a:pt x="145" y="4"/>
                    <a:pt x="145" y="4"/>
                    <a:pt x="145" y="4"/>
                  </a:cubicBezTo>
                  <a:cubicBezTo>
                    <a:pt x="143" y="8"/>
                    <a:pt x="143" y="8"/>
                    <a:pt x="143" y="8"/>
                  </a:cubicBezTo>
                  <a:cubicBezTo>
                    <a:pt x="142" y="11"/>
                    <a:pt x="140" y="13"/>
                    <a:pt x="137" y="13"/>
                  </a:cubicBezTo>
                  <a:cubicBezTo>
                    <a:pt x="136" y="13"/>
                    <a:pt x="134" y="12"/>
                    <a:pt x="132" y="11"/>
                  </a:cubicBezTo>
                  <a:cubicBezTo>
                    <a:pt x="132" y="10"/>
                    <a:pt x="132" y="10"/>
                    <a:pt x="132" y="10"/>
                  </a:cubicBezTo>
                  <a:cubicBezTo>
                    <a:pt x="132" y="10"/>
                    <a:pt x="132" y="10"/>
                    <a:pt x="132" y="10"/>
                  </a:cubicBezTo>
                  <a:cubicBezTo>
                    <a:pt x="132" y="10"/>
                    <a:pt x="132" y="10"/>
                    <a:pt x="132" y="10"/>
                  </a:cubicBezTo>
                  <a:cubicBezTo>
                    <a:pt x="130" y="6"/>
                    <a:pt x="130" y="6"/>
                    <a:pt x="130" y="6"/>
                  </a:cubicBezTo>
                  <a:cubicBezTo>
                    <a:pt x="130" y="6"/>
                    <a:pt x="130" y="6"/>
                    <a:pt x="130" y="6"/>
                  </a:cubicBezTo>
                  <a:cubicBezTo>
                    <a:pt x="130" y="0"/>
                    <a:pt x="130" y="0"/>
                    <a:pt x="130" y="0"/>
                  </a:cubicBezTo>
                  <a:cubicBezTo>
                    <a:pt x="128" y="0"/>
                    <a:pt x="128" y="0"/>
                    <a:pt x="128" y="0"/>
                  </a:cubicBezTo>
                  <a:cubicBezTo>
                    <a:pt x="127" y="0"/>
                    <a:pt x="127" y="0"/>
                    <a:pt x="127" y="0"/>
                  </a:cubicBezTo>
                  <a:cubicBezTo>
                    <a:pt x="126" y="4"/>
                    <a:pt x="126" y="4"/>
                    <a:pt x="126" y="4"/>
                  </a:cubicBezTo>
                  <a:cubicBezTo>
                    <a:pt x="126" y="10"/>
                    <a:pt x="126" y="10"/>
                    <a:pt x="126" y="10"/>
                  </a:cubicBezTo>
                  <a:cubicBezTo>
                    <a:pt x="126" y="10"/>
                    <a:pt x="126" y="10"/>
                    <a:pt x="126" y="10"/>
                  </a:cubicBezTo>
                  <a:cubicBezTo>
                    <a:pt x="125" y="11"/>
                    <a:pt x="125" y="11"/>
                    <a:pt x="125" y="11"/>
                  </a:cubicBezTo>
                  <a:cubicBezTo>
                    <a:pt x="120" y="17"/>
                    <a:pt x="120" y="17"/>
                    <a:pt x="120" y="17"/>
                  </a:cubicBezTo>
                  <a:cubicBezTo>
                    <a:pt x="120" y="18"/>
                    <a:pt x="120" y="18"/>
                    <a:pt x="120" y="18"/>
                  </a:cubicBezTo>
                  <a:cubicBezTo>
                    <a:pt x="119" y="18"/>
                    <a:pt x="119" y="18"/>
                    <a:pt x="119" y="18"/>
                  </a:cubicBezTo>
                  <a:cubicBezTo>
                    <a:pt x="109" y="17"/>
                    <a:pt x="109" y="17"/>
                    <a:pt x="109" y="17"/>
                  </a:cubicBezTo>
                  <a:cubicBezTo>
                    <a:pt x="108" y="17"/>
                    <a:pt x="108" y="17"/>
                    <a:pt x="108" y="17"/>
                  </a:cubicBezTo>
                  <a:cubicBezTo>
                    <a:pt x="108" y="18"/>
                    <a:pt x="108" y="18"/>
                    <a:pt x="108" y="18"/>
                  </a:cubicBezTo>
                  <a:cubicBezTo>
                    <a:pt x="108" y="18"/>
                    <a:pt x="108" y="18"/>
                    <a:pt x="108" y="18"/>
                  </a:cubicBezTo>
                  <a:cubicBezTo>
                    <a:pt x="108" y="18"/>
                    <a:pt x="108" y="18"/>
                    <a:pt x="108" y="18"/>
                  </a:cubicBezTo>
                  <a:cubicBezTo>
                    <a:pt x="105" y="22"/>
                    <a:pt x="105" y="22"/>
                    <a:pt x="105" y="22"/>
                  </a:cubicBezTo>
                  <a:cubicBezTo>
                    <a:pt x="106" y="25"/>
                    <a:pt x="106" y="25"/>
                    <a:pt x="106" y="25"/>
                  </a:cubicBezTo>
                  <a:cubicBezTo>
                    <a:pt x="107" y="25"/>
                    <a:pt x="107" y="25"/>
                    <a:pt x="107" y="25"/>
                  </a:cubicBezTo>
                  <a:cubicBezTo>
                    <a:pt x="104" y="30"/>
                    <a:pt x="104" y="30"/>
                    <a:pt x="104" y="30"/>
                  </a:cubicBezTo>
                  <a:cubicBezTo>
                    <a:pt x="95" y="30"/>
                    <a:pt x="95" y="30"/>
                    <a:pt x="95" y="30"/>
                  </a:cubicBezTo>
                  <a:cubicBezTo>
                    <a:pt x="95" y="28"/>
                    <a:pt x="95" y="28"/>
                    <a:pt x="95" y="28"/>
                  </a:cubicBezTo>
                  <a:cubicBezTo>
                    <a:pt x="94" y="27"/>
                    <a:pt x="94" y="27"/>
                    <a:pt x="94" y="27"/>
                  </a:cubicBezTo>
                  <a:cubicBezTo>
                    <a:pt x="93" y="26"/>
                    <a:pt x="93" y="26"/>
                    <a:pt x="93" y="26"/>
                  </a:cubicBezTo>
                  <a:cubicBezTo>
                    <a:pt x="92" y="29"/>
                    <a:pt x="92" y="29"/>
                    <a:pt x="92" y="29"/>
                  </a:cubicBezTo>
                  <a:cubicBezTo>
                    <a:pt x="91" y="30"/>
                    <a:pt x="91" y="30"/>
                    <a:pt x="91" y="30"/>
                  </a:cubicBezTo>
                  <a:cubicBezTo>
                    <a:pt x="85" y="30"/>
                    <a:pt x="85" y="30"/>
                    <a:pt x="85" y="30"/>
                  </a:cubicBezTo>
                  <a:cubicBezTo>
                    <a:pt x="85" y="30"/>
                    <a:pt x="85" y="30"/>
                    <a:pt x="85" y="30"/>
                  </a:cubicBezTo>
                  <a:cubicBezTo>
                    <a:pt x="81" y="27"/>
                    <a:pt x="81" y="27"/>
                    <a:pt x="81" y="27"/>
                  </a:cubicBezTo>
                  <a:cubicBezTo>
                    <a:pt x="81" y="26"/>
                    <a:pt x="81" y="26"/>
                    <a:pt x="81" y="26"/>
                  </a:cubicBezTo>
                  <a:cubicBezTo>
                    <a:pt x="81" y="26"/>
                    <a:pt x="81" y="26"/>
                    <a:pt x="81" y="26"/>
                  </a:cubicBezTo>
                  <a:cubicBezTo>
                    <a:pt x="80" y="26"/>
                    <a:pt x="80" y="26"/>
                    <a:pt x="80" y="26"/>
                  </a:cubicBezTo>
                  <a:cubicBezTo>
                    <a:pt x="80" y="25"/>
                    <a:pt x="80" y="25"/>
                    <a:pt x="80" y="25"/>
                  </a:cubicBezTo>
                  <a:cubicBezTo>
                    <a:pt x="74" y="24"/>
                    <a:pt x="74" y="24"/>
                    <a:pt x="74" y="24"/>
                  </a:cubicBezTo>
                  <a:cubicBezTo>
                    <a:pt x="69" y="26"/>
                    <a:pt x="69" y="26"/>
                    <a:pt x="69" y="26"/>
                  </a:cubicBezTo>
                  <a:cubicBezTo>
                    <a:pt x="66" y="28"/>
                    <a:pt x="66" y="28"/>
                    <a:pt x="66" y="28"/>
                  </a:cubicBezTo>
                  <a:cubicBezTo>
                    <a:pt x="74" y="37"/>
                    <a:pt x="74" y="37"/>
                    <a:pt x="74" y="37"/>
                  </a:cubicBezTo>
                  <a:cubicBezTo>
                    <a:pt x="85" y="40"/>
                    <a:pt x="85" y="40"/>
                    <a:pt x="85" y="40"/>
                  </a:cubicBezTo>
                  <a:cubicBezTo>
                    <a:pt x="85" y="41"/>
                    <a:pt x="85" y="41"/>
                    <a:pt x="85" y="41"/>
                  </a:cubicBezTo>
                  <a:cubicBezTo>
                    <a:pt x="85" y="41"/>
                    <a:pt x="85" y="41"/>
                    <a:pt x="85" y="41"/>
                  </a:cubicBezTo>
                  <a:cubicBezTo>
                    <a:pt x="86" y="41"/>
                    <a:pt x="86" y="41"/>
                    <a:pt x="86" y="41"/>
                  </a:cubicBezTo>
                  <a:cubicBezTo>
                    <a:pt x="91" y="46"/>
                    <a:pt x="91" y="46"/>
                    <a:pt x="91" y="46"/>
                  </a:cubicBezTo>
                  <a:cubicBezTo>
                    <a:pt x="89" y="54"/>
                    <a:pt x="89" y="54"/>
                    <a:pt x="89" y="54"/>
                  </a:cubicBezTo>
                  <a:cubicBezTo>
                    <a:pt x="89" y="54"/>
                    <a:pt x="89" y="54"/>
                    <a:pt x="89" y="54"/>
                  </a:cubicBezTo>
                  <a:cubicBezTo>
                    <a:pt x="89" y="55"/>
                    <a:pt x="89" y="55"/>
                    <a:pt x="89" y="55"/>
                  </a:cubicBezTo>
                  <a:cubicBezTo>
                    <a:pt x="88" y="55"/>
                    <a:pt x="88" y="55"/>
                    <a:pt x="88" y="55"/>
                  </a:cubicBezTo>
                  <a:cubicBezTo>
                    <a:pt x="82" y="61"/>
                    <a:pt x="82" y="61"/>
                    <a:pt x="82" y="61"/>
                  </a:cubicBezTo>
                  <a:cubicBezTo>
                    <a:pt x="82" y="61"/>
                    <a:pt x="82" y="61"/>
                    <a:pt x="82" y="61"/>
                  </a:cubicBezTo>
                  <a:cubicBezTo>
                    <a:pt x="81" y="61"/>
                    <a:pt x="81" y="61"/>
                    <a:pt x="81" y="61"/>
                  </a:cubicBezTo>
                  <a:cubicBezTo>
                    <a:pt x="70" y="64"/>
                    <a:pt x="70" y="64"/>
                    <a:pt x="70" y="64"/>
                  </a:cubicBezTo>
                  <a:cubicBezTo>
                    <a:pt x="70" y="64"/>
                    <a:pt x="70" y="64"/>
                    <a:pt x="70" y="64"/>
                  </a:cubicBezTo>
                  <a:cubicBezTo>
                    <a:pt x="63" y="65"/>
                    <a:pt x="63" y="65"/>
                    <a:pt x="63" y="65"/>
                  </a:cubicBezTo>
                  <a:cubicBezTo>
                    <a:pt x="63" y="65"/>
                    <a:pt x="63" y="65"/>
                    <a:pt x="63" y="65"/>
                  </a:cubicBezTo>
                  <a:cubicBezTo>
                    <a:pt x="63" y="65"/>
                    <a:pt x="63" y="65"/>
                    <a:pt x="63" y="65"/>
                  </a:cubicBezTo>
                  <a:cubicBezTo>
                    <a:pt x="63" y="65"/>
                    <a:pt x="63" y="65"/>
                    <a:pt x="63" y="65"/>
                  </a:cubicBezTo>
                  <a:cubicBezTo>
                    <a:pt x="62" y="65"/>
                    <a:pt x="62" y="65"/>
                    <a:pt x="62" y="65"/>
                  </a:cubicBezTo>
                  <a:cubicBezTo>
                    <a:pt x="58" y="64"/>
                    <a:pt x="58" y="64"/>
                    <a:pt x="58" y="64"/>
                  </a:cubicBezTo>
                  <a:cubicBezTo>
                    <a:pt x="56" y="63"/>
                    <a:pt x="56" y="63"/>
                    <a:pt x="56" y="63"/>
                  </a:cubicBezTo>
                  <a:cubicBezTo>
                    <a:pt x="53" y="67"/>
                    <a:pt x="53" y="67"/>
                    <a:pt x="53" y="67"/>
                  </a:cubicBezTo>
                  <a:cubicBezTo>
                    <a:pt x="53" y="67"/>
                    <a:pt x="53" y="67"/>
                    <a:pt x="53" y="67"/>
                  </a:cubicBezTo>
                  <a:cubicBezTo>
                    <a:pt x="53" y="68"/>
                    <a:pt x="53" y="68"/>
                    <a:pt x="53" y="68"/>
                  </a:cubicBezTo>
                  <a:cubicBezTo>
                    <a:pt x="48" y="71"/>
                    <a:pt x="48" y="71"/>
                    <a:pt x="48" y="71"/>
                  </a:cubicBezTo>
                  <a:cubicBezTo>
                    <a:pt x="47" y="71"/>
                    <a:pt x="47" y="71"/>
                    <a:pt x="47" y="71"/>
                  </a:cubicBezTo>
                  <a:cubicBezTo>
                    <a:pt x="47" y="71"/>
                    <a:pt x="47" y="71"/>
                    <a:pt x="47" y="71"/>
                  </a:cubicBezTo>
                  <a:cubicBezTo>
                    <a:pt x="40" y="74"/>
                    <a:pt x="40" y="74"/>
                    <a:pt x="40" y="74"/>
                  </a:cubicBezTo>
                  <a:cubicBezTo>
                    <a:pt x="40" y="74"/>
                    <a:pt x="40" y="74"/>
                    <a:pt x="40" y="74"/>
                  </a:cubicBezTo>
                  <a:cubicBezTo>
                    <a:pt x="31" y="72"/>
                    <a:pt x="31" y="72"/>
                    <a:pt x="31" y="72"/>
                  </a:cubicBezTo>
                  <a:cubicBezTo>
                    <a:pt x="13" y="72"/>
                    <a:pt x="13" y="72"/>
                    <a:pt x="13" y="72"/>
                  </a:cubicBezTo>
                  <a:cubicBezTo>
                    <a:pt x="9" y="74"/>
                    <a:pt x="9" y="74"/>
                    <a:pt x="9" y="74"/>
                  </a:cubicBezTo>
                  <a:cubicBezTo>
                    <a:pt x="8" y="74"/>
                    <a:pt x="8" y="74"/>
                    <a:pt x="8" y="74"/>
                  </a:cubicBezTo>
                  <a:cubicBezTo>
                    <a:pt x="5" y="74"/>
                    <a:pt x="5" y="74"/>
                    <a:pt x="5" y="74"/>
                  </a:cubicBezTo>
                  <a:cubicBezTo>
                    <a:pt x="0" y="80"/>
                    <a:pt x="0" y="80"/>
                    <a:pt x="0" y="80"/>
                  </a:cubicBezTo>
                  <a:cubicBezTo>
                    <a:pt x="1" y="87"/>
                    <a:pt x="1" y="87"/>
                    <a:pt x="1" y="87"/>
                  </a:cubicBezTo>
                  <a:cubicBezTo>
                    <a:pt x="5" y="96"/>
                    <a:pt x="5" y="96"/>
                    <a:pt x="5" y="96"/>
                  </a:cubicBezTo>
                  <a:cubicBezTo>
                    <a:pt x="10" y="98"/>
                    <a:pt x="10" y="98"/>
                    <a:pt x="10" y="98"/>
                  </a:cubicBezTo>
                  <a:cubicBezTo>
                    <a:pt x="10" y="98"/>
                    <a:pt x="10" y="98"/>
                    <a:pt x="10" y="98"/>
                  </a:cubicBezTo>
                  <a:cubicBezTo>
                    <a:pt x="10" y="99"/>
                    <a:pt x="10" y="99"/>
                    <a:pt x="10" y="99"/>
                  </a:cubicBezTo>
                  <a:cubicBezTo>
                    <a:pt x="12" y="100"/>
                    <a:pt x="12" y="100"/>
                    <a:pt x="12" y="100"/>
                  </a:cubicBezTo>
                  <a:cubicBezTo>
                    <a:pt x="14" y="96"/>
                    <a:pt x="14" y="96"/>
                    <a:pt x="14" y="96"/>
                  </a:cubicBezTo>
                  <a:cubicBezTo>
                    <a:pt x="15" y="96"/>
                    <a:pt x="15" y="96"/>
                    <a:pt x="15" y="96"/>
                  </a:cubicBezTo>
                  <a:cubicBezTo>
                    <a:pt x="15" y="95"/>
                    <a:pt x="15" y="95"/>
                    <a:pt x="15" y="95"/>
                  </a:cubicBezTo>
                  <a:cubicBezTo>
                    <a:pt x="16" y="95"/>
                    <a:pt x="16" y="95"/>
                    <a:pt x="16" y="95"/>
                  </a:cubicBezTo>
                  <a:cubicBezTo>
                    <a:pt x="22" y="94"/>
                    <a:pt x="22" y="94"/>
                    <a:pt x="22" y="94"/>
                  </a:cubicBezTo>
                  <a:cubicBezTo>
                    <a:pt x="22" y="94"/>
                    <a:pt x="22" y="94"/>
                    <a:pt x="22" y="94"/>
                  </a:cubicBezTo>
                  <a:cubicBezTo>
                    <a:pt x="22" y="95"/>
                    <a:pt x="22" y="95"/>
                    <a:pt x="22" y="95"/>
                  </a:cubicBezTo>
                  <a:cubicBezTo>
                    <a:pt x="28" y="96"/>
                    <a:pt x="28" y="96"/>
                    <a:pt x="28" y="96"/>
                  </a:cubicBezTo>
                  <a:cubicBezTo>
                    <a:pt x="34" y="110"/>
                    <a:pt x="34" y="110"/>
                    <a:pt x="34" y="110"/>
                  </a:cubicBezTo>
                  <a:cubicBezTo>
                    <a:pt x="34" y="110"/>
                    <a:pt x="34" y="110"/>
                    <a:pt x="34" y="110"/>
                  </a:cubicBezTo>
                  <a:cubicBezTo>
                    <a:pt x="34" y="110"/>
                    <a:pt x="34" y="110"/>
                    <a:pt x="34" y="110"/>
                  </a:cubicBezTo>
                  <a:cubicBezTo>
                    <a:pt x="32" y="118"/>
                    <a:pt x="32" y="118"/>
                    <a:pt x="32" y="118"/>
                  </a:cubicBezTo>
                  <a:cubicBezTo>
                    <a:pt x="32" y="118"/>
                    <a:pt x="32" y="118"/>
                    <a:pt x="32" y="118"/>
                  </a:cubicBezTo>
                  <a:cubicBezTo>
                    <a:pt x="30" y="123"/>
                    <a:pt x="30" y="123"/>
                    <a:pt x="30" y="123"/>
                  </a:cubicBezTo>
                  <a:cubicBezTo>
                    <a:pt x="30" y="123"/>
                    <a:pt x="30" y="123"/>
                    <a:pt x="30" y="123"/>
                  </a:cubicBezTo>
                  <a:cubicBezTo>
                    <a:pt x="27" y="130"/>
                    <a:pt x="27" y="130"/>
                    <a:pt x="27" y="130"/>
                  </a:cubicBezTo>
                  <a:cubicBezTo>
                    <a:pt x="27" y="138"/>
                    <a:pt x="27" y="138"/>
                    <a:pt x="27" y="138"/>
                  </a:cubicBezTo>
                  <a:cubicBezTo>
                    <a:pt x="32" y="143"/>
                    <a:pt x="32" y="143"/>
                    <a:pt x="32" y="143"/>
                  </a:cubicBezTo>
                  <a:cubicBezTo>
                    <a:pt x="32" y="143"/>
                    <a:pt x="32" y="143"/>
                    <a:pt x="32" y="143"/>
                  </a:cubicBezTo>
                  <a:cubicBezTo>
                    <a:pt x="38" y="149"/>
                    <a:pt x="38" y="149"/>
                    <a:pt x="38" y="149"/>
                  </a:cubicBezTo>
                  <a:cubicBezTo>
                    <a:pt x="39" y="149"/>
                    <a:pt x="39" y="149"/>
                    <a:pt x="39" y="149"/>
                  </a:cubicBezTo>
                  <a:cubicBezTo>
                    <a:pt x="40" y="150"/>
                    <a:pt x="40" y="150"/>
                    <a:pt x="40" y="150"/>
                  </a:cubicBezTo>
                  <a:cubicBezTo>
                    <a:pt x="35" y="161"/>
                    <a:pt x="35" y="161"/>
                    <a:pt x="35" y="161"/>
                  </a:cubicBezTo>
                  <a:cubicBezTo>
                    <a:pt x="34" y="166"/>
                    <a:pt x="34" y="166"/>
                    <a:pt x="34" y="166"/>
                  </a:cubicBezTo>
                  <a:cubicBezTo>
                    <a:pt x="35" y="165"/>
                    <a:pt x="35" y="165"/>
                    <a:pt x="35" y="165"/>
                  </a:cubicBezTo>
                  <a:cubicBezTo>
                    <a:pt x="36" y="165"/>
                    <a:pt x="36" y="165"/>
                    <a:pt x="36" y="165"/>
                  </a:cubicBezTo>
                  <a:cubicBezTo>
                    <a:pt x="40" y="164"/>
                    <a:pt x="40" y="164"/>
                    <a:pt x="40" y="164"/>
                  </a:cubicBezTo>
                  <a:cubicBezTo>
                    <a:pt x="47" y="160"/>
                    <a:pt x="47" y="160"/>
                    <a:pt x="47" y="160"/>
                  </a:cubicBezTo>
                  <a:cubicBezTo>
                    <a:pt x="47" y="160"/>
                    <a:pt x="47" y="160"/>
                    <a:pt x="47" y="160"/>
                  </a:cubicBezTo>
                  <a:cubicBezTo>
                    <a:pt x="55" y="161"/>
                    <a:pt x="55" y="161"/>
                    <a:pt x="55" y="161"/>
                  </a:cubicBezTo>
                  <a:cubicBezTo>
                    <a:pt x="56" y="161"/>
                    <a:pt x="56" y="161"/>
                    <a:pt x="56" y="161"/>
                  </a:cubicBezTo>
                  <a:cubicBezTo>
                    <a:pt x="56" y="161"/>
                    <a:pt x="56" y="161"/>
                    <a:pt x="56" y="161"/>
                  </a:cubicBezTo>
                  <a:cubicBezTo>
                    <a:pt x="68" y="166"/>
                    <a:pt x="68" y="166"/>
                    <a:pt x="68" y="166"/>
                  </a:cubicBezTo>
                  <a:cubicBezTo>
                    <a:pt x="81" y="166"/>
                    <a:pt x="81" y="166"/>
                    <a:pt x="81" y="166"/>
                  </a:cubicBezTo>
                  <a:cubicBezTo>
                    <a:pt x="84" y="161"/>
                    <a:pt x="84" y="161"/>
                    <a:pt x="84" y="161"/>
                  </a:cubicBezTo>
                  <a:cubicBezTo>
                    <a:pt x="85" y="160"/>
                    <a:pt x="85" y="160"/>
                    <a:pt x="85" y="160"/>
                  </a:cubicBezTo>
                  <a:cubicBezTo>
                    <a:pt x="85" y="160"/>
                    <a:pt x="85" y="160"/>
                    <a:pt x="85" y="160"/>
                  </a:cubicBezTo>
                  <a:cubicBezTo>
                    <a:pt x="92" y="157"/>
                    <a:pt x="92" y="157"/>
                    <a:pt x="92" y="157"/>
                  </a:cubicBezTo>
                  <a:cubicBezTo>
                    <a:pt x="98" y="151"/>
                    <a:pt x="98" y="151"/>
                    <a:pt x="98" y="151"/>
                  </a:cubicBezTo>
                  <a:cubicBezTo>
                    <a:pt x="99" y="151"/>
                    <a:pt x="99" y="151"/>
                    <a:pt x="99" y="151"/>
                  </a:cubicBezTo>
                  <a:cubicBezTo>
                    <a:pt x="99" y="151"/>
                    <a:pt x="99" y="151"/>
                    <a:pt x="99" y="151"/>
                  </a:cubicBezTo>
                  <a:cubicBezTo>
                    <a:pt x="104" y="149"/>
                    <a:pt x="104" y="149"/>
                    <a:pt x="104" y="149"/>
                  </a:cubicBezTo>
                  <a:cubicBezTo>
                    <a:pt x="109" y="145"/>
                    <a:pt x="109" y="145"/>
                    <a:pt x="109" y="145"/>
                  </a:cubicBezTo>
                  <a:cubicBezTo>
                    <a:pt x="115" y="137"/>
                    <a:pt x="115" y="137"/>
                    <a:pt x="115" y="137"/>
                  </a:cubicBezTo>
                  <a:cubicBezTo>
                    <a:pt x="124" y="140"/>
                    <a:pt x="124" y="140"/>
                    <a:pt x="124" y="140"/>
                  </a:cubicBezTo>
                  <a:cubicBezTo>
                    <a:pt x="125" y="141"/>
                    <a:pt x="125" y="141"/>
                    <a:pt x="125" y="141"/>
                  </a:cubicBezTo>
                  <a:cubicBezTo>
                    <a:pt x="125" y="141"/>
                    <a:pt x="125" y="141"/>
                    <a:pt x="125" y="141"/>
                  </a:cubicBezTo>
                  <a:cubicBezTo>
                    <a:pt x="125" y="142"/>
                    <a:pt x="125" y="142"/>
                    <a:pt x="125" y="142"/>
                  </a:cubicBezTo>
                  <a:cubicBezTo>
                    <a:pt x="126" y="145"/>
                    <a:pt x="128" y="146"/>
                    <a:pt x="129" y="147"/>
                  </a:cubicBezTo>
                  <a:cubicBezTo>
                    <a:pt x="134" y="146"/>
                    <a:pt x="134" y="146"/>
                    <a:pt x="134" y="146"/>
                  </a:cubicBezTo>
                  <a:cubicBezTo>
                    <a:pt x="135" y="146"/>
                    <a:pt x="135" y="146"/>
                    <a:pt x="135" y="146"/>
                  </a:cubicBezTo>
                  <a:cubicBezTo>
                    <a:pt x="138" y="147"/>
                    <a:pt x="138" y="147"/>
                    <a:pt x="138" y="147"/>
                  </a:cubicBezTo>
                  <a:cubicBezTo>
                    <a:pt x="138" y="147"/>
                    <a:pt x="138" y="147"/>
                    <a:pt x="138" y="147"/>
                  </a:cubicBezTo>
                  <a:cubicBezTo>
                    <a:pt x="138" y="147"/>
                    <a:pt x="138" y="147"/>
                    <a:pt x="138" y="147"/>
                  </a:cubicBezTo>
                  <a:cubicBezTo>
                    <a:pt x="145" y="150"/>
                    <a:pt x="145" y="150"/>
                    <a:pt x="145" y="150"/>
                  </a:cubicBezTo>
                  <a:cubicBezTo>
                    <a:pt x="147" y="150"/>
                    <a:pt x="147" y="150"/>
                    <a:pt x="147" y="150"/>
                  </a:cubicBezTo>
                  <a:cubicBezTo>
                    <a:pt x="148" y="148"/>
                    <a:pt x="148" y="148"/>
                    <a:pt x="148" y="148"/>
                  </a:cubicBezTo>
                  <a:cubicBezTo>
                    <a:pt x="148" y="146"/>
                    <a:pt x="148" y="146"/>
                    <a:pt x="148" y="146"/>
                  </a:cubicBezTo>
                  <a:cubicBezTo>
                    <a:pt x="148" y="145"/>
                    <a:pt x="148" y="145"/>
                    <a:pt x="148" y="145"/>
                  </a:cubicBezTo>
                  <a:cubicBezTo>
                    <a:pt x="149" y="145"/>
                    <a:pt x="149" y="145"/>
                    <a:pt x="149" y="145"/>
                  </a:cubicBezTo>
                  <a:cubicBezTo>
                    <a:pt x="149" y="144"/>
                    <a:pt x="149" y="144"/>
                    <a:pt x="149" y="144"/>
                  </a:cubicBezTo>
                  <a:cubicBezTo>
                    <a:pt x="149" y="144"/>
                    <a:pt x="149" y="144"/>
                    <a:pt x="149" y="144"/>
                  </a:cubicBezTo>
                  <a:cubicBezTo>
                    <a:pt x="152" y="142"/>
                    <a:pt x="152" y="142"/>
                    <a:pt x="152" y="142"/>
                  </a:cubicBezTo>
                  <a:cubicBezTo>
                    <a:pt x="152" y="142"/>
                    <a:pt x="152" y="142"/>
                    <a:pt x="152" y="142"/>
                  </a:cubicBezTo>
                  <a:cubicBezTo>
                    <a:pt x="156" y="138"/>
                    <a:pt x="156" y="138"/>
                    <a:pt x="156" y="138"/>
                  </a:cubicBezTo>
                  <a:cubicBezTo>
                    <a:pt x="157" y="138"/>
                    <a:pt x="157" y="138"/>
                    <a:pt x="157" y="138"/>
                  </a:cubicBezTo>
                  <a:cubicBezTo>
                    <a:pt x="157" y="138"/>
                    <a:pt x="157" y="138"/>
                    <a:pt x="157" y="138"/>
                  </a:cubicBezTo>
                  <a:cubicBezTo>
                    <a:pt x="158" y="138"/>
                    <a:pt x="158" y="138"/>
                    <a:pt x="158" y="138"/>
                  </a:cubicBezTo>
                  <a:cubicBezTo>
                    <a:pt x="162" y="138"/>
                    <a:pt x="162" y="138"/>
                    <a:pt x="162" y="138"/>
                  </a:cubicBezTo>
                  <a:cubicBezTo>
                    <a:pt x="162" y="136"/>
                    <a:pt x="163" y="134"/>
                    <a:pt x="166" y="131"/>
                  </a:cubicBezTo>
                  <a:cubicBezTo>
                    <a:pt x="168" y="129"/>
                    <a:pt x="170" y="128"/>
                    <a:pt x="172" y="128"/>
                  </a:cubicBezTo>
                  <a:cubicBezTo>
                    <a:pt x="174" y="127"/>
                    <a:pt x="174" y="127"/>
                    <a:pt x="174" y="127"/>
                  </a:cubicBezTo>
                  <a:cubicBezTo>
                    <a:pt x="174" y="127"/>
                    <a:pt x="174" y="127"/>
                    <a:pt x="174" y="127"/>
                  </a:cubicBezTo>
                  <a:cubicBezTo>
                    <a:pt x="174" y="126"/>
                    <a:pt x="174" y="126"/>
                    <a:pt x="174" y="126"/>
                  </a:cubicBezTo>
                  <a:cubicBezTo>
                    <a:pt x="176" y="124"/>
                    <a:pt x="176" y="124"/>
                    <a:pt x="176" y="124"/>
                  </a:cubicBezTo>
                  <a:cubicBezTo>
                    <a:pt x="176" y="124"/>
                    <a:pt x="176" y="124"/>
                    <a:pt x="176" y="124"/>
                  </a:cubicBezTo>
                  <a:cubicBezTo>
                    <a:pt x="177" y="124"/>
                    <a:pt x="177" y="124"/>
                    <a:pt x="177" y="124"/>
                  </a:cubicBezTo>
                  <a:cubicBezTo>
                    <a:pt x="177" y="124"/>
                    <a:pt x="177" y="124"/>
                    <a:pt x="177" y="124"/>
                  </a:cubicBezTo>
                  <a:cubicBezTo>
                    <a:pt x="178" y="124"/>
                    <a:pt x="178" y="124"/>
                    <a:pt x="178" y="124"/>
                  </a:cubicBezTo>
                  <a:cubicBezTo>
                    <a:pt x="184" y="122"/>
                    <a:pt x="184" y="122"/>
                    <a:pt x="184" y="122"/>
                  </a:cubicBezTo>
                  <a:cubicBezTo>
                    <a:pt x="188" y="122"/>
                    <a:pt x="188" y="122"/>
                    <a:pt x="188" y="122"/>
                  </a:cubicBezTo>
                  <a:cubicBezTo>
                    <a:pt x="189" y="121"/>
                    <a:pt x="189" y="121"/>
                    <a:pt x="189" y="121"/>
                  </a:cubicBezTo>
                  <a:cubicBezTo>
                    <a:pt x="190" y="118"/>
                    <a:pt x="190" y="118"/>
                    <a:pt x="190" y="118"/>
                  </a:cubicBezTo>
                  <a:cubicBezTo>
                    <a:pt x="190" y="118"/>
                    <a:pt x="190" y="118"/>
                    <a:pt x="190" y="118"/>
                  </a:cubicBezTo>
                  <a:cubicBezTo>
                    <a:pt x="192" y="114"/>
                    <a:pt x="192" y="114"/>
                    <a:pt x="192" y="114"/>
                  </a:cubicBezTo>
                  <a:cubicBezTo>
                    <a:pt x="192" y="114"/>
                    <a:pt x="192" y="114"/>
                    <a:pt x="192" y="114"/>
                  </a:cubicBezTo>
                  <a:cubicBezTo>
                    <a:pt x="189" y="111"/>
                    <a:pt x="188" y="108"/>
                    <a:pt x="187" y="104"/>
                  </a:cubicBezTo>
                  <a:cubicBezTo>
                    <a:pt x="186" y="103"/>
                    <a:pt x="186" y="103"/>
                    <a:pt x="186" y="103"/>
                  </a:cubicBezTo>
                  <a:cubicBezTo>
                    <a:pt x="186" y="103"/>
                    <a:pt x="186" y="103"/>
                    <a:pt x="186" y="103"/>
                  </a:cubicBezTo>
                  <a:cubicBezTo>
                    <a:pt x="187" y="103"/>
                    <a:pt x="187" y="103"/>
                    <a:pt x="187" y="103"/>
                  </a:cubicBezTo>
                  <a:cubicBezTo>
                    <a:pt x="187" y="103"/>
                    <a:pt x="187" y="103"/>
                    <a:pt x="187" y="103"/>
                  </a:cubicBezTo>
                  <a:cubicBezTo>
                    <a:pt x="188" y="94"/>
                    <a:pt x="188" y="94"/>
                    <a:pt x="188" y="94"/>
                  </a:cubicBezTo>
                  <a:cubicBezTo>
                    <a:pt x="188" y="91"/>
                    <a:pt x="189" y="89"/>
                    <a:pt x="191" y="87"/>
                  </a:cubicBezTo>
                  <a:cubicBezTo>
                    <a:pt x="190" y="80"/>
                    <a:pt x="190" y="80"/>
                    <a:pt x="190" y="80"/>
                  </a:cubicBezTo>
                  <a:cubicBezTo>
                    <a:pt x="190" y="79"/>
                    <a:pt x="189" y="78"/>
                    <a:pt x="187" y="78"/>
                  </a:cubicBezTo>
                  <a:cubicBezTo>
                    <a:pt x="174" y="83"/>
                    <a:pt x="174" y="83"/>
                    <a:pt x="174" y="83"/>
                  </a:cubicBezTo>
                  <a:cubicBezTo>
                    <a:pt x="175" y="70"/>
                    <a:pt x="175" y="70"/>
                    <a:pt x="175" y="70"/>
                  </a:cubicBezTo>
                  <a:cubicBezTo>
                    <a:pt x="176" y="68"/>
                    <a:pt x="180" y="64"/>
                    <a:pt x="187" y="60"/>
                  </a:cubicBezTo>
                  <a:cubicBezTo>
                    <a:pt x="184" y="46"/>
                    <a:pt x="184" y="46"/>
                    <a:pt x="184" y="46"/>
                  </a:cubicBezTo>
                  <a:cubicBezTo>
                    <a:pt x="183" y="41"/>
                    <a:pt x="184" y="38"/>
                    <a:pt x="187" y="34"/>
                  </a:cubicBezTo>
                  <a:cubicBezTo>
                    <a:pt x="186" y="32"/>
                    <a:pt x="186" y="32"/>
                    <a:pt x="186" y="32"/>
                  </a:cubicBezTo>
                  <a:cubicBezTo>
                    <a:pt x="182" y="32"/>
                    <a:pt x="182" y="32"/>
                    <a:pt x="182" y="32"/>
                  </a:cubicBezTo>
                  <a:cubicBezTo>
                    <a:pt x="181" y="32"/>
                    <a:pt x="181" y="32"/>
                    <a:pt x="181" y="32"/>
                  </a:cubicBezTo>
                  <a:cubicBezTo>
                    <a:pt x="179" y="38"/>
                    <a:pt x="179" y="38"/>
                    <a:pt x="179" y="38"/>
                  </a:cubicBezTo>
                  <a:cubicBezTo>
                    <a:pt x="178" y="40"/>
                    <a:pt x="176" y="41"/>
                    <a:pt x="174" y="41"/>
                  </a:cubicBezTo>
                  <a:cubicBezTo>
                    <a:pt x="174" y="41"/>
                    <a:pt x="174" y="41"/>
                    <a:pt x="174" y="41"/>
                  </a:cubicBezTo>
                  <a:cubicBezTo>
                    <a:pt x="170" y="38"/>
                    <a:pt x="170" y="38"/>
                    <a:pt x="170" y="38"/>
                  </a:cubicBezTo>
                  <a:cubicBezTo>
                    <a:pt x="169" y="38"/>
                    <a:pt x="169" y="38"/>
                    <a:pt x="169" y="38"/>
                  </a:cubicBezTo>
                  <a:cubicBezTo>
                    <a:pt x="169" y="38"/>
                    <a:pt x="169" y="38"/>
                    <a:pt x="169" y="38"/>
                  </a:cubicBezTo>
                  <a:cubicBezTo>
                    <a:pt x="169" y="38"/>
                    <a:pt x="169" y="38"/>
                    <a:pt x="169" y="38"/>
                  </a:cubicBezTo>
                  <a:cubicBezTo>
                    <a:pt x="169" y="37"/>
                    <a:pt x="169" y="37"/>
                    <a:pt x="169" y="37"/>
                  </a:cubicBezTo>
                  <a:cubicBezTo>
                    <a:pt x="168" y="34"/>
                    <a:pt x="168" y="34"/>
                    <a:pt x="168" y="34"/>
                  </a:cubicBezTo>
                  <a:cubicBezTo>
                    <a:pt x="167" y="30"/>
                    <a:pt x="167" y="30"/>
                    <a:pt x="167" y="30"/>
                  </a:cubicBezTo>
                  <a:cubicBezTo>
                    <a:pt x="167" y="30"/>
                    <a:pt x="167" y="30"/>
                    <a:pt x="167" y="30"/>
                  </a:cubicBezTo>
                  <a:cubicBezTo>
                    <a:pt x="167" y="31"/>
                    <a:pt x="167" y="31"/>
                    <a:pt x="167" y="31"/>
                  </a:cubicBezTo>
                  <a:cubicBezTo>
                    <a:pt x="166" y="32"/>
                    <a:pt x="166" y="32"/>
                    <a:pt x="166" y="32"/>
                  </a:cubicBezTo>
                  <a:cubicBezTo>
                    <a:pt x="159" y="32"/>
                    <a:pt x="159" y="32"/>
                    <a:pt x="159" y="32"/>
                  </a:cubicBezTo>
                  <a:cubicBezTo>
                    <a:pt x="158" y="30"/>
                    <a:pt x="158" y="30"/>
                    <a:pt x="158" y="30"/>
                  </a:cubicBezTo>
                  <a:cubicBezTo>
                    <a:pt x="157" y="26"/>
                    <a:pt x="157" y="26"/>
                    <a:pt x="157" y="26"/>
                  </a:cubicBezTo>
                  <a:cubicBezTo>
                    <a:pt x="157" y="20"/>
                    <a:pt x="157" y="20"/>
                    <a:pt x="157" y="20"/>
                  </a:cubicBezTo>
                  <a:cubicBezTo>
                    <a:pt x="153" y="12"/>
                    <a:pt x="153" y="12"/>
                    <a:pt x="153" y="12"/>
                  </a:cubicBezTo>
                  <a:cubicBezTo>
                    <a:pt x="153" y="6"/>
                    <a:pt x="153" y="6"/>
                    <a:pt x="153" y="6"/>
                  </a:cubicBezTo>
                  <a:lnTo>
                    <a:pt x="151" y="3"/>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5" name="Freeform 15"/>
            <p:cNvSpPr>
              <a:spLocks/>
            </p:cNvSpPr>
            <p:nvPr/>
          </p:nvSpPr>
          <p:spPr bwMode="auto">
            <a:xfrm>
              <a:off x="3229902" y="4511492"/>
              <a:ext cx="701366" cy="538412"/>
            </a:xfrm>
            <a:custGeom>
              <a:avLst/>
              <a:gdLst>
                <a:gd name="T0" fmla="*/ 202 w 250"/>
                <a:gd name="T1" fmla="*/ 6 h 192"/>
                <a:gd name="T2" fmla="*/ 188 w 250"/>
                <a:gd name="T3" fmla="*/ 18 h 192"/>
                <a:gd name="T4" fmla="*/ 172 w 250"/>
                <a:gd name="T5" fmla="*/ 22 h 192"/>
                <a:gd name="T6" fmla="*/ 161 w 250"/>
                <a:gd name="T7" fmla="*/ 21 h 192"/>
                <a:gd name="T8" fmla="*/ 160 w 250"/>
                <a:gd name="T9" fmla="*/ 22 h 192"/>
                <a:gd name="T10" fmla="*/ 147 w 250"/>
                <a:gd name="T11" fmla="*/ 26 h 192"/>
                <a:gd name="T12" fmla="*/ 136 w 250"/>
                <a:gd name="T13" fmla="*/ 32 h 192"/>
                <a:gd name="T14" fmla="*/ 126 w 250"/>
                <a:gd name="T15" fmla="*/ 40 h 192"/>
                <a:gd name="T16" fmla="*/ 120 w 250"/>
                <a:gd name="T17" fmla="*/ 48 h 192"/>
                <a:gd name="T18" fmla="*/ 118 w 250"/>
                <a:gd name="T19" fmla="*/ 52 h 192"/>
                <a:gd name="T20" fmla="*/ 102 w 250"/>
                <a:gd name="T21" fmla="*/ 48 h 192"/>
                <a:gd name="T22" fmla="*/ 84 w 250"/>
                <a:gd name="T23" fmla="*/ 40 h 192"/>
                <a:gd name="T24" fmla="*/ 80 w 250"/>
                <a:gd name="T25" fmla="*/ 46 h 192"/>
                <a:gd name="T26" fmla="*/ 74 w 250"/>
                <a:gd name="T27" fmla="*/ 51 h 192"/>
                <a:gd name="T28" fmla="*/ 62 w 250"/>
                <a:gd name="T29" fmla="*/ 58 h 192"/>
                <a:gd name="T30" fmla="*/ 51 w 250"/>
                <a:gd name="T31" fmla="*/ 68 h 192"/>
                <a:gd name="T32" fmla="*/ 22 w 250"/>
                <a:gd name="T33" fmla="*/ 63 h 192"/>
                <a:gd name="T34" fmla="*/ 9 w 250"/>
                <a:gd name="T35" fmla="*/ 65 h 192"/>
                <a:gd name="T36" fmla="*/ 0 w 250"/>
                <a:gd name="T37" fmla="*/ 69 h 192"/>
                <a:gd name="T38" fmla="*/ 2 w 250"/>
                <a:gd name="T39" fmla="*/ 79 h 192"/>
                <a:gd name="T40" fmla="*/ 20 w 250"/>
                <a:gd name="T41" fmla="*/ 80 h 192"/>
                <a:gd name="T42" fmla="*/ 23 w 250"/>
                <a:gd name="T43" fmla="*/ 94 h 192"/>
                <a:gd name="T44" fmla="*/ 38 w 250"/>
                <a:gd name="T45" fmla="*/ 92 h 192"/>
                <a:gd name="T46" fmla="*/ 50 w 250"/>
                <a:gd name="T47" fmla="*/ 90 h 192"/>
                <a:gd name="T48" fmla="*/ 53 w 250"/>
                <a:gd name="T49" fmla="*/ 108 h 192"/>
                <a:gd name="T50" fmla="*/ 46 w 250"/>
                <a:gd name="T51" fmla="*/ 117 h 192"/>
                <a:gd name="T52" fmla="*/ 34 w 250"/>
                <a:gd name="T53" fmla="*/ 124 h 192"/>
                <a:gd name="T54" fmla="*/ 53 w 250"/>
                <a:gd name="T55" fmla="*/ 129 h 192"/>
                <a:gd name="T56" fmla="*/ 60 w 250"/>
                <a:gd name="T57" fmla="*/ 133 h 192"/>
                <a:gd name="T58" fmla="*/ 76 w 250"/>
                <a:gd name="T59" fmla="*/ 142 h 192"/>
                <a:gd name="T60" fmla="*/ 70 w 250"/>
                <a:gd name="T61" fmla="*/ 150 h 192"/>
                <a:gd name="T62" fmla="*/ 97 w 250"/>
                <a:gd name="T63" fmla="*/ 179 h 192"/>
                <a:gd name="T64" fmla="*/ 107 w 250"/>
                <a:gd name="T65" fmla="*/ 174 h 192"/>
                <a:gd name="T66" fmla="*/ 122 w 250"/>
                <a:gd name="T67" fmla="*/ 185 h 192"/>
                <a:gd name="T68" fmla="*/ 127 w 250"/>
                <a:gd name="T69" fmla="*/ 180 h 192"/>
                <a:gd name="T70" fmla="*/ 135 w 250"/>
                <a:gd name="T71" fmla="*/ 181 h 192"/>
                <a:gd name="T72" fmla="*/ 154 w 250"/>
                <a:gd name="T73" fmla="*/ 185 h 192"/>
                <a:gd name="T74" fmla="*/ 156 w 250"/>
                <a:gd name="T75" fmla="*/ 186 h 192"/>
                <a:gd name="T76" fmla="*/ 173 w 250"/>
                <a:gd name="T77" fmla="*/ 173 h 192"/>
                <a:gd name="T78" fmla="*/ 178 w 250"/>
                <a:gd name="T79" fmla="*/ 179 h 192"/>
                <a:gd name="T80" fmla="*/ 182 w 250"/>
                <a:gd name="T81" fmla="*/ 170 h 192"/>
                <a:gd name="T82" fmla="*/ 198 w 250"/>
                <a:gd name="T83" fmla="*/ 153 h 192"/>
                <a:gd name="T84" fmla="*/ 207 w 250"/>
                <a:gd name="T85" fmla="*/ 154 h 192"/>
                <a:gd name="T86" fmla="*/ 205 w 250"/>
                <a:gd name="T87" fmla="*/ 143 h 192"/>
                <a:gd name="T88" fmla="*/ 207 w 250"/>
                <a:gd name="T89" fmla="*/ 138 h 192"/>
                <a:gd name="T90" fmla="*/ 228 w 250"/>
                <a:gd name="T91" fmla="*/ 126 h 192"/>
                <a:gd name="T92" fmla="*/ 228 w 250"/>
                <a:gd name="T93" fmla="*/ 115 h 192"/>
                <a:gd name="T94" fmla="*/ 232 w 250"/>
                <a:gd name="T95" fmla="*/ 105 h 192"/>
                <a:gd name="T96" fmla="*/ 239 w 250"/>
                <a:gd name="T97" fmla="*/ 90 h 192"/>
                <a:gd name="T98" fmla="*/ 248 w 250"/>
                <a:gd name="T99" fmla="*/ 78 h 192"/>
                <a:gd name="T100" fmla="*/ 248 w 250"/>
                <a:gd name="T101" fmla="*/ 67 h 192"/>
                <a:gd name="T102" fmla="*/ 248 w 250"/>
                <a:gd name="T103" fmla="*/ 60 h 192"/>
                <a:gd name="T104" fmla="*/ 226 w 250"/>
                <a:gd name="T105" fmla="*/ 61 h 192"/>
                <a:gd name="T106" fmla="*/ 221 w 250"/>
                <a:gd name="T107" fmla="*/ 51 h 192"/>
                <a:gd name="T108" fmla="*/ 210 w 250"/>
                <a:gd name="T109" fmla="*/ 51 h 192"/>
                <a:gd name="T110" fmla="*/ 222 w 250"/>
                <a:gd name="T111" fmla="*/ 29 h 192"/>
                <a:gd name="T112" fmla="*/ 220 w 250"/>
                <a:gd name="T113" fmla="*/ 14 h 192"/>
                <a:gd name="T114" fmla="*/ 217 w 250"/>
                <a:gd name="T115" fmla="*/ 0 h 192"/>
                <a:gd name="T116" fmla="*/ 208 w 250"/>
                <a:gd name="T117"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0" h="192">
                  <a:moveTo>
                    <a:pt x="200" y="5"/>
                  </a:moveTo>
                  <a:cubicBezTo>
                    <a:pt x="201" y="5"/>
                    <a:pt x="201" y="5"/>
                    <a:pt x="201" y="5"/>
                  </a:cubicBezTo>
                  <a:cubicBezTo>
                    <a:pt x="202" y="6"/>
                    <a:pt x="202" y="6"/>
                    <a:pt x="202" y="6"/>
                  </a:cubicBezTo>
                  <a:cubicBezTo>
                    <a:pt x="196" y="14"/>
                    <a:pt x="196" y="14"/>
                    <a:pt x="196" y="14"/>
                  </a:cubicBezTo>
                  <a:cubicBezTo>
                    <a:pt x="194" y="16"/>
                    <a:pt x="192" y="18"/>
                    <a:pt x="188" y="18"/>
                  </a:cubicBezTo>
                  <a:cubicBezTo>
                    <a:pt x="188" y="18"/>
                    <a:pt x="188" y="18"/>
                    <a:pt x="188" y="18"/>
                  </a:cubicBezTo>
                  <a:cubicBezTo>
                    <a:pt x="184" y="16"/>
                    <a:pt x="184" y="16"/>
                    <a:pt x="184" y="16"/>
                  </a:cubicBezTo>
                  <a:cubicBezTo>
                    <a:pt x="180" y="16"/>
                    <a:pt x="180" y="16"/>
                    <a:pt x="180" y="16"/>
                  </a:cubicBezTo>
                  <a:cubicBezTo>
                    <a:pt x="172" y="22"/>
                    <a:pt x="172" y="22"/>
                    <a:pt x="172" y="22"/>
                  </a:cubicBezTo>
                  <a:cubicBezTo>
                    <a:pt x="170" y="23"/>
                    <a:pt x="167" y="21"/>
                    <a:pt x="164" y="16"/>
                  </a:cubicBezTo>
                  <a:cubicBezTo>
                    <a:pt x="161" y="21"/>
                    <a:pt x="161" y="21"/>
                    <a:pt x="161" y="21"/>
                  </a:cubicBezTo>
                  <a:cubicBezTo>
                    <a:pt x="161" y="21"/>
                    <a:pt x="161" y="21"/>
                    <a:pt x="161" y="21"/>
                  </a:cubicBezTo>
                  <a:cubicBezTo>
                    <a:pt x="161" y="21"/>
                    <a:pt x="161" y="21"/>
                    <a:pt x="161" y="21"/>
                  </a:cubicBezTo>
                  <a:cubicBezTo>
                    <a:pt x="160" y="22"/>
                    <a:pt x="160" y="22"/>
                    <a:pt x="160" y="22"/>
                  </a:cubicBezTo>
                  <a:cubicBezTo>
                    <a:pt x="160" y="22"/>
                    <a:pt x="160" y="22"/>
                    <a:pt x="160" y="22"/>
                  </a:cubicBezTo>
                  <a:cubicBezTo>
                    <a:pt x="158" y="24"/>
                    <a:pt x="158" y="24"/>
                    <a:pt x="158" y="24"/>
                  </a:cubicBezTo>
                  <a:cubicBezTo>
                    <a:pt x="152" y="24"/>
                    <a:pt x="152" y="24"/>
                    <a:pt x="152" y="24"/>
                  </a:cubicBezTo>
                  <a:cubicBezTo>
                    <a:pt x="147" y="26"/>
                    <a:pt x="147" y="26"/>
                    <a:pt x="147" y="26"/>
                  </a:cubicBezTo>
                  <a:cubicBezTo>
                    <a:pt x="141" y="31"/>
                    <a:pt x="141" y="31"/>
                    <a:pt x="141" y="31"/>
                  </a:cubicBezTo>
                  <a:cubicBezTo>
                    <a:pt x="139" y="31"/>
                    <a:pt x="139" y="31"/>
                    <a:pt x="139" y="31"/>
                  </a:cubicBezTo>
                  <a:cubicBezTo>
                    <a:pt x="136" y="32"/>
                    <a:pt x="136" y="32"/>
                    <a:pt x="136" y="32"/>
                  </a:cubicBezTo>
                  <a:cubicBezTo>
                    <a:pt x="134" y="34"/>
                    <a:pt x="134" y="36"/>
                    <a:pt x="135" y="38"/>
                  </a:cubicBezTo>
                  <a:cubicBezTo>
                    <a:pt x="138" y="42"/>
                    <a:pt x="138" y="42"/>
                    <a:pt x="138" y="42"/>
                  </a:cubicBezTo>
                  <a:cubicBezTo>
                    <a:pt x="126" y="40"/>
                    <a:pt x="126" y="40"/>
                    <a:pt x="126" y="40"/>
                  </a:cubicBezTo>
                  <a:cubicBezTo>
                    <a:pt x="120" y="45"/>
                    <a:pt x="120" y="45"/>
                    <a:pt x="120" y="45"/>
                  </a:cubicBezTo>
                  <a:cubicBezTo>
                    <a:pt x="120" y="47"/>
                    <a:pt x="120" y="47"/>
                    <a:pt x="120" y="47"/>
                  </a:cubicBezTo>
                  <a:cubicBezTo>
                    <a:pt x="120" y="48"/>
                    <a:pt x="120" y="48"/>
                    <a:pt x="120" y="48"/>
                  </a:cubicBezTo>
                  <a:cubicBezTo>
                    <a:pt x="118" y="51"/>
                    <a:pt x="118" y="51"/>
                    <a:pt x="118" y="51"/>
                  </a:cubicBezTo>
                  <a:cubicBezTo>
                    <a:pt x="118" y="51"/>
                    <a:pt x="118" y="51"/>
                    <a:pt x="118" y="51"/>
                  </a:cubicBezTo>
                  <a:cubicBezTo>
                    <a:pt x="118" y="52"/>
                    <a:pt x="118" y="52"/>
                    <a:pt x="118" y="52"/>
                  </a:cubicBezTo>
                  <a:cubicBezTo>
                    <a:pt x="112" y="52"/>
                    <a:pt x="112" y="52"/>
                    <a:pt x="112" y="52"/>
                  </a:cubicBezTo>
                  <a:cubicBezTo>
                    <a:pt x="105" y="49"/>
                    <a:pt x="105" y="49"/>
                    <a:pt x="105" y="49"/>
                  </a:cubicBezTo>
                  <a:cubicBezTo>
                    <a:pt x="102" y="48"/>
                    <a:pt x="102" y="48"/>
                    <a:pt x="102" y="48"/>
                  </a:cubicBezTo>
                  <a:cubicBezTo>
                    <a:pt x="97" y="49"/>
                    <a:pt x="97" y="49"/>
                    <a:pt x="97" y="49"/>
                  </a:cubicBezTo>
                  <a:cubicBezTo>
                    <a:pt x="94" y="49"/>
                    <a:pt x="92" y="46"/>
                    <a:pt x="89" y="42"/>
                  </a:cubicBezTo>
                  <a:cubicBezTo>
                    <a:pt x="84" y="40"/>
                    <a:pt x="84" y="40"/>
                    <a:pt x="84" y="40"/>
                  </a:cubicBezTo>
                  <a:cubicBezTo>
                    <a:pt x="80" y="46"/>
                    <a:pt x="80" y="46"/>
                    <a:pt x="80" y="46"/>
                  </a:cubicBezTo>
                  <a:cubicBezTo>
                    <a:pt x="80" y="46"/>
                    <a:pt x="80" y="46"/>
                    <a:pt x="80" y="46"/>
                  </a:cubicBezTo>
                  <a:cubicBezTo>
                    <a:pt x="80" y="46"/>
                    <a:pt x="80" y="46"/>
                    <a:pt x="80" y="46"/>
                  </a:cubicBezTo>
                  <a:cubicBezTo>
                    <a:pt x="74" y="51"/>
                    <a:pt x="74" y="51"/>
                    <a:pt x="74" y="51"/>
                  </a:cubicBezTo>
                  <a:cubicBezTo>
                    <a:pt x="74" y="51"/>
                    <a:pt x="74" y="51"/>
                    <a:pt x="74" y="51"/>
                  </a:cubicBezTo>
                  <a:cubicBezTo>
                    <a:pt x="74" y="51"/>
                    <a:pt x="74" y="51"/>
                    <a:pt x="74" y="51"/>
                  </a:cubicBezTo>
                  <a:cubicBezTo>
                    <a:pt x="73" y="51"/>
                    <a:pt x="73" y="51"/>
                    <a:pt x="73" y="51"/>
                  </a:cubicBezTo>
                  <a:cubicBezTo>
                    <a:pt x="69" y="52"/>
                    <a:pt x="69" y="52"/>
                    <a:pt x="69" y="52"/>
                  </a:cubicBezTo>
                  <a:cubicBezTo>
                    <a:pt x="62" y="58"/>
                    <a:pt x="62" y="58"/>
                    <a:pt x="62" y="58"/>
                  </a:cubicBezTo>
                  <a:cubicBezTo>
                    <a:pt x="62" y="58"/>
                    <a:pt x="62" y="58"/>
                    <a:pt x="62" y="58"/>
                  </a:cubicBezTo>
                  <a:cubicBezTo>
                    <a:pt x="56" y="61"/>
                    <a:pt x="56" y="61"/>
                    <a:pt x="56" y="61"/>
                  </a:cubicBezTo>
                  <a:cubicBezTo>
                    <a:pt x="51" y="68"/>
                    <a:pt x="51" y="68"/>
                    <a:pt x="51" y="68"/>
                  </a:cubicBezTo>
                  <a:cubicBezTo>
                    <a:pt x="35" y="68"/>
                    <a:pt x="35" y="68"/>
                    <a:pt x="35" y="68"/>
                  </a:cubicBezTo>
                  <a:cubicBezTo>
                    <a:pt x="35" y="68"/>
                    <a:pt x="35" y="68"/>
                    <a:pt x="35" y="68"/>
                  </a:cubicBezTo>
                  <a:cubicBezTo>
                    <a:pt x="22" y="63"/>
                    <a:pt x="22" y="63"/>
                    <a:pt x="22" y="63"/>
                  </a:cubicBezTo>
                  <a:cubicBezTo>
                    <a:pt x="16" y="62"/>
                    <a:pt x="16" y="62"/>
                    <a:pt x="16" y="62"/>
                  </a:cubicBezTo>
                  <a:cubicBezTo>
                    <a:pt x="10" y="65"/>
                    <a:pt x="10" y="65"/>
                    <a:pt x="10" y="65"/>
                  </a:cubicBezTo>
                  <a:cubicBezTo>
                    <a:pt x="9" y="65"/>
                    <a:pt x="9" y="65"/>
                    <a:pt x="9" y="65"/>
                  </a:cubicBezTo>
                  <a:cubicBezTo>
                    <a:pt x="9" y="65"/>
                    <a:pt x="9" y="65"/>
                    <a:pt x="9" y="65"/>
                  </a:cubicBezTo>
                  <a:cubicBezTo>
                    <a:pt x="5" y="67"/>
                    <a:pt x="5" y="67"/>
                    <a:pt x="5" y="67"/>
                  </a:cubicBezTo>
                  <a:cubicBezTo>
                    <a:pt x="3" y="68"/>
                    <a:pt x="2" y="69"/>
                    <a:pt x="0" y="69"/>
                  </a:cubicBezTo>
                  <a:cubicBezTo>
                    <a:pt x="0" y="71"/>
                    <a:pt x="0" y="71"/>
                    <a:pt x="0" y="71"/>
                  </a:cubicBezTo>
                  <a:cubicBezTo>
                    <a:pt x="0" y="76"/>
                    <a:pt x="0" y="76"/>
                    <a:pt x="0" y="76"/>
                  </a:cubicBezTo>
                  <a:cubicBezTo>
                    <a:pt x="2" y="79"/>
                    <a:pt x="2" y="79"/>
                    <a:pt x="2" y="79"/>
                  </a:cubicBezTo>
                  <a:cubicBezTo>
                    <a:pt x="11" y="76"/>
                    <a:pt x="11" y="76"/>
                    <a:pt x="11" y="76"/>
                  </a:cubicBezTo>
                  <a:cubicBezTo>
                    <a:pt x="13" y="76"/>
                    <a:pt x="16" y="77"/>
                    <a:pt x="20" y="79"/>
                  </a:cubicBezTo>
                  <a:cubicBezTo>
                    <a:pt x="20" y="80"/>
                    <a:pt x="20" y="80"/>
                    <a:pt x="20" y="80"/>
                  </a:cubicBezTo>
                  <a:cubicBezTo>
                    <a:pt x="21" y="80"/>
                    <a:pt x="21" y="80"/>
                    <a:pt x="21" y="80"/>
                  </a:cubicBezTo>
                  <a:cubicBezTo>
                    <a:pt x="21" y="94"/>
                    <a:pt x="21" y="94"/>
                    <a:pt x="21" y="94"/>
                  </a:cubicBezTo>
                  <a:cubicBezTo>
                    <a:pt x="23" y="94"/>
                    <a:pt x="23" y="94"/>
                    <a:pt x="23" y="94"/>
                  </a:cubicBezTo>
                  <a:cubicBezTo>
                    <a:pt x="32" y="94"/>
                    <a:pt x="32" y="94"/>
                    <a:pt x="32" y="94"/>
                  </a:cubicBezTo>
                  <a:cubicBezTo>
                    <a:pt x="37" y="93"/>
                    <a:pt x="37" y="93"/>
                    <a:pt x="37" y="93"/>
                  </a:cubicBezTo>
                  <a:cubicBezTo>
                    <a:pt x="38" y="92"/>
                    <a:pt x="38" y="92"/>
                    <a:pt x="38" y="92"/>
                  </a:cubicBezTo>
                  <a:cubicBezTo>
                    <a:pt x="41" y="90"/>
                    <a:pt x="44" y="89"/>
                    <a:pt x="47" y="89"/>
                  </a:cubicBezTo>
                  <a:cubicBezTo>
                    <a:pt x="49" y="88"/>
                    <a:pt x="49" y="88"/>
                    <a:pt x="49" y="88"/>
                  </a:cubicBezTo>
                  <a:cubicBezTo>
                    <a:pt x="50" y="90"/>
                    <a:pt x="50" y="90"/>
                    <a:pt x="50" y="90"/>
                  </a:cubicBezTo>
                  <a:cubicBezTo>
                    <a:pt x="52" y="94"/>
                    <a:pt x="52" y="94"/>
                    <a:pt x="52" y="94"/>
                  </a:cubicBezTo>
                  <a:cubicBezTo>
                    <a:pt x="52" y="95"/>
                    <a:pt x="52" y="95"/>
                    <a:pt x="52" y="95"/>
                  </a:cubicBezTo>
                  <a:cubicBezTo>
                    <a:pt x="53" y="108"/>
                    <a:pt x="53" y="108"/>
                    <a:pt x="53" y="108"/>
                  </a:cubicBezTo>
                  <a:cubicBezTo>
                    <a:pt x="53" y="109"/>
                    <a:pt x="53" y="109"/>
                    <a:pt x="53" y="109"/>
                  </a:cubicBezTo>
                  <a:cubicBezTo>
                    <a:pt x="46" y="117"/>
                    <a:pt x="46" y="117"/>
                    <a:pt x="46" y="117"/>
                  </a:cubicBezTo>
                  <a:cubicBezTo>
                    <a:pt x="46" y="117"/>
                    <a:pt x="46" y="117"/>
                    <a:pt x="46" y="117"/>
                  </a:cubicBezTo>
                  <a:cubicBezTo>
                    <a:pt x="46" y="117"/>
                    <a:pt x="46" y="117"/>
                    <a:pt x="46" y="117"/>
                  </a:cubicBezTo>
                  <a:cubicBezTo>
                    <a:pt x="37" y="121"/>
                    <a:pt x="37" y="121"/>
                    <a:pt x="37" y="121"/>
                  </a:cubicBezTo>
                  <a:cubicBezTo>
                    <a:pt x="34" y="124"/>
                    <a:pt x="34" y="124"/>
                    <a:pt x="34" y="124"/>
                  </a:cubicBezTo>
                  <a:cubicBezTo>
                    <a:pt x="36" y="127"/>
                    <a:pt x="36" y="127"/>
                    <a:pt x="36" y="127"/>
                  </a:cubicBezTo>
                  <a:cubicBezTo>
                    <a:pt x="53" y="128"/>
                    <a:pt x="53" y="128"/>
                    <a:pt x="53" y="128"/>
                  </a:cubicBezTo>
                  <a:cubicBezTo>
                    <a:pt x="53" y="129"/>
                    <a:pt x="53" y="129"/>
                    <a:pt x="53" y="129"/>
                  </a:cubicBezTo>
                  <a:cubicBezTo>
                    <a:pt x="53" y="129"/>
                    <a:pt x="53" y="129"/>
                    <a:pt x="53" y="129"/>
                  </a:cubicBezTo>
                  <a:cubicBezTo>
                    <a:pt x="54" y="129"/>
                    <a:pt x="54" y="129"/>
                    <a:pt x="54" y="129"/>
                  </a:cubicBezTo>
                  <a:cubicBezTo>
                    <a:pt x="60" y="133"/>
                    <a:pt x="60" y="133"/>
                    <a:pt x="60" y="133"/>
                  </a:cubicBezTo>
                  <a:cubicBezTo>
                    <a:pt x="76" y="133"/>
                    <a:pt x="76" y="133"/>
                    <a:pt x="76" y="133"/>
                  </a:cubicBezTo>
                  <a:cubicBezTo>
                    <a:pt x="76" y="135"/>
                    <a:pt x="76" y="135"/>
                    <a:pt x="76" y="135"/>
                  </a:cubicBezTo>
                  <a:cubicBezTo>
                    <a:pt x="76" y="142"/>
                    <a:pt x="76" y="142"/>
                    <a:pt x="76" y="142"/>
                  </a:cubicBezTo>
                  <a:cubicBezTo>
                    <a:pt x="76" y="143"/>
                    <a:pt x="76" y="143"/>
                    <a:pt x="76" y="143"/>
                  </a:cubicBezTo>
                  <a:cubicBezTo>
                    <a:pt x="77" y="143"/>
                    <a:pt x="77" y="143"/>
                    <a:pt x="77" y="143"/>
                  </a:cubicBezTo>
                  <a:cubicBezTo>
                    <a:pt x="70" y="150"/>
                    <a:pt x="70" y="150"/>
                    <a:pt x="70" y="150"/>
                  </a:cubicBezTo>
                  <a:cubicBezTo>
                    <a:pt x="69" y="159"/>
                    <a:pt x="71" y="164"/>
                    <a:pt x="74" y="165"/>
                  </a:cubicBezTo>
                  <a:cubicBezTo>
                    <a:pt x="87" y="172"/>
                    <a:pt x="87" y="172"/>
                    <a:pt x="87" y="172"/>
                  </a:cubicBezTo>
                  <a:cubicBezTo>
                    <a:pt x="97" y="179"/>
                    <a:pt x="97" y="179"/>
                    <a:pt x="97" y="179"/>
                  </a:cubicBezTo>
                  <a:cubicBezTo>
                    <a:pt x="106" y="175"/>
                    <a:pt x="106" y="175"/>
                    <a:pt x="106" y="175"/>
                  </a:cubicBezTo>
                  <a:cubicBezTo>
                    <a:pt x="106" y="174"/>
                    <a:pt x="106" y="174"/>
                    <a:pt x="106" y="174"/>
                  </a:cubicBezTo>
                  <a:cubicBezTo>
                    <a:pt x="107" y="174"/>
                    <a:pt x="107" y="174"/>
                    <a:pt x="107" y="174"/>
                  </a:cubicBezTo>
                  <a:cubicBezTo>
                    <a:pt x="108" y="174"/>
                    <a:pt x="108" y="174"/>
                    <a:pt x="108" y="174"/>
                  </a:cubicBezTo>
                  <a:cubicBezTo>
                    <a:pt x="120" y="184"/>
                    <a:pt x="120" y="184"/>
                    <a:pt x="120" y="184"/>
                  </a:cubicBezTo>
                  <a:cubicBezTo>
                    <a:pt x="122" y="185"/>
                    <a:pt x="122" y="185"/>
                    <a:pt x="122" y="185"/>
                  </a:cubicBezTo>
                  <a:cubicBezTo>
                    <a:pt x="126" y="181"/>
                    <a:pt x="126" y="181"/>
                    <a:pt x="126" y="181"/>
                  </a:cubicBezTo>
                  <a:cubicBezTo>
                    <a:pt x="126" y="180"/>
                    <a:pt x="126" y="180"/>
                    <a:pt x="126" y="180"/>
                  </a:cubicBezTo>
                  <a:cubicBezTo>
                    <a:pt x="127" y="180"/>
                    <a:pt x="127" y="180"/>
                    <a:pt x="127" y="180"/>
                  </a:cubicBezTo>
                  <a:cubicBezTo>
                    <a:pt x="127" y="180"/>
                    <a:pt x="127" y="180"/>
                    <a:pt x="127" y="180"/>
                  </a:cubicBezTo>
                  <a:cubicBezTo>
                    <a:pt x="128" y="180"/>
                    <a:pt x="128" y="180"/>
                    <a:pt x="128" y="180"/>
                  </a:cubicBezTo>
                  <a:cubicBezTo>
                    <a:pt x="135" y="181"/>
                    <a:pt x="135" y="181"/>
                    <a:pt x="135" y="181"/>
                  </a:cubicBezTo>
                  <a:cubicBezTo>
                    <a:pt x="137" y="168"/>
                    <a:pt x="137" y="168"/>
                    <a:pt x="137" y="168"/>
                  </a:cubicBezTo>
                  <a:cubicBezTo>
                    <a:pt x="146" y="185"/>
                    <a:pt x="146" y="185"/>
                    <a:pt x="146" y="185"/>
                  </a:cubicBezTo>
                  <a:cubicBezTo>
                    <a:pt x="154" y="185"/>
                    <a:pt x="154" y="185"/>
                    <a:pt x="154" y="185"/>
                  </a:cubicBezTo>
                  <a:cubicBezTo>
                    <a:pt x="156" y="186"/>
                    <a:pt x="156" y="186"/>
                    <a:pt x="156" y="186"/>
                  </a:cubicBezTo>
                  <a:cubicBezTo>
                    <a:pt x="156" y="186"/>
                    <a:pt x="156" y="186"/>
                    <a:pt x="156" y="186"/>
                  </a:cubicBezTo>
                  <a:cubicBezTo>
                    <a:pt x="156" y="186"/>
                    <a:pt x="156" y="186"/>
                    <a:pt x="156" y="186"/>
                  </a:cubicBezTo>
                  <a:cubicBezTo>
                    <a:pt x="156" y="192"/>
                    <a:pt x="156" y="192"/>
                    <a:pt x="156" y="192"/>
                  </a:cubicBezTo>
                  <a:cubicBezTo>
                    <a:pt x="160" y="191"/>
                    <a:pt x="160" y="191"/>
                    <a:pt x="160" y="191"/>
                  </a:cubicBezTo>
                  <a:cubicBezTo>
                    <a:pt x="173" y="173"/>
                    <a:pt x="173" y="173"/>
                    <a:pt x="173" y="173"/>
                  </a:cubicBezTo>
                  <a:cubicBezTo>
                    <a:pt x="178" y="182"/>
                    <a:pt x="178" y="182"/>
                    <a:pt x="178" y="182"/>
                  </a:cubicBezTo>
                  <a:cubicBezTo>
                    <a:pt x="178" y="179"/>
                    <a:pt x="178" y="179"/>
                    <a:pt x="178" y="179"/>
                  </a:cubicBezTo>
                  <a:cubicBezTo>
                    <a:pt x="178" y="179"/>
                    <a:pt x="178" y="179"/>
                    <a:pt x="178" y="179"/>
                  </a:cubicBezTo>
                  <a:cubicBezTo>
                    <a:pt x="178" y="178"/>
                    <a:pt x="178" y="178"/>
                    <a:pt x="178" y="178"/>
                  </a:cubicBezTo>
                  <a:cubicBezTo>
                    <a:pt x="178" y="178"/>
                    <a:pt x="178" y="178"/>
                    <a:pt x="178" y="178"/>
                  </a:cubicBezTo>
                  <a:cubicBezTo>
                    <a:pt x="182" y="170"/>
                    <a:pt x="182" y="170"/>
                    <a:pt x="182" y="170"/>
                  </a:cubicBezTo>
                  <a:cubicBezTo>
                    <a:pt x="186" y="164"/>
                    <a:pt x="186" y="164"/>
                    <a:pt x="186" y="164"/>
                  </a:cubicBezTo>
                  <a:cubicBezTo>
                    <a:pt x="196" y="164"/>
                    <a:pt x="196" y="164"/>
                    <a:pt x="196" y="164"/>
                  </a:cubicBezTo>
                  <a:cubicBezTo>
                    <a:pt x="198" y="153"/>
                    <a:pt x="198" y="153"/>
                    <a:pt x="198" y="153"/>
                  </a:cubicBezTo>
                  <a:cubicBezTo>
                    <a:pt x="199" y="153"/>
                    <a:pt x="199" y="153"/>
                    <a:pt x="199" y="153"/>
                  </a:cubicBezTo>
                  <a:cubicBezTo>
                    <a:pt x="200" y="153"/>
                    <a:pt x="200" y="153"/>
                    <a:pt x="200" y="153"/>
                  </a:cubicBezTo>
                  <a:cubicBezTo>
                    <a:pt x="207" y="154"/>
                    <a:pt x="207" y="154"/>
                    <a:pt x="207" y="154"/>
                  </a:cubicBezTo>
                  <a:cubicBezTo>
                    <a:pt x="208" y="150"/>
                    <a:pt x="208" y="150"/>
                    <a:pt x="208" y="150"/>
                  </a:cubicBezTo>
                  <a:cubicBezTo>
                    <a:pt x="205" y="144"/>
                    <a:pt x="205" y="144"/>
                    <a:pt x="205" y="144"/>
                  </a:cubicBezTo>
                  <a:cubicBezTo>
                    <a:pt x="205" y="143"/>
                    <a:pt x="205" y="143"/>
                    <a:pt x="205" y="143"/>
                  </a:cubicBezTo>
                  <a:cubicBezTo>
                    <a:pt x="207" y="139"/>
                    <a:pt x="207" y="139"/>
                    <a:pt x="207" y="139"/>
                  </a:cubicBezTo>
                  <a:cubicBezTo>
                    <a:pt x="207" y="138"/>
                    <a:pt x="207" y="138"/>
                    <a:pt x="207" y="138"/>
                  </a:cubicBezTo>
                  <a:cubicBezTo>
                    <a:pt x="207" y="138"/>
                    <a:pt x="207" y="138"/>
                    <a:pt x="207" y="138"/>
                  </a:cubicBezTo>
                  <a:cubicBezTo>
                    <a:pt x="208" y="138"/>
                    <a:pt x="208" y="138"/>
                    <a:pt x="208" y="138"/>
                  </a:cubicBezTo>
                  <a:cubicBezTo>
                    <a:pt x="208" y="137"/>
                    <a:pt x="208" y="137"/>
                    <a:pt x="208" y="137"/>
                  </a:cubicBezTo>
                  <a:cubicBezTo>
                    <a:pt x="228" y="126"/>
                    <a:pt x="228" y="126"/>
                    <a:pt x="228" y="126"/>
                  </a:cubicBezTo>
                  <a:cubicBezTo>
                    <a:pt x="228" y="115"/>
                    <a:pt x="228" y="115"/>
                    <a:pt x="228" y="115"/>
                  </a:cubicBezTo>
                  <a:cubicBezTo>
                    <a:pt x="228" y="115"/>
                    <a:pt x="228" y="115"/>
                    <a:pt x="228" y="115"/>
                  </a:cubicBezTo>
                  <a:cubicBezTo>
                    <a:pt x="228" y="115"/>
                    <a:pt x="228" y="115"/>
                    <a:pt x="228" y="115"/>
                  </a:cubicBezTo>
                  <a:cubicBezTo>
                    <a:pt x="232" y="107"/>
                    <a:pt x="232" y="107"/>
                    <a:pt x="232" y="107"/>
                  </a:cubicBezTo>
                  <a:cubicBezTo>
                    <a:pt x="232" y="105"/>
                    <a:pt x="232" y="105"/>
                    <a:pt x="232" y="105"/>
                  </a:cubicBezTo>
                  <a:cubicBezTo>
                    <a:pt x="232" y="105"/>
                    <a:pt x="232" y="105"/>
                    <a:pt x="232" y="105"/>
                  </a:cubicBezTo>
                  <a:cubicBezTo>
                    <a:pt x="239" y="90"/>
                    <a:pt x="239" y="90"/>
                    <a:pt x="239" y="90"/>
                  </a:cubicBezTo>
                  <a:cubicBezTo>
                    <a:pt x="239" y="90"/>
                    <a:pt x="239" y="90"/>
                    <a:pt x="239" y="90"/>
                  </a:cubicBezTo>
                  <a:cubicBezTo>
                    <a:pt x="239" y="90"/>
                    <a:pt x="239" y="90"/>
                    <a:pt x="239" y="90"/>
                  </a:cubicBezTo>
                  <a:cubicBezTo>
                    <a:pt x="244" y="85"/>
                    <a:pt x="244" y="85"/>
                    <a:pt x="244" y="85"/>
                  </a:cubicBezTo>
                  <a:cubicBezTo>
                    <a:pt x="248" y="79"/>
                    <a:pt x="248" y="79"/>
                    <a:pt x="248" y="79"/>
                  </a:cubicBezTo>
                  <a:cubicBezTo>
                    <a:pt x="248" y="78"/>
                    <a:pt x="248" y="78"/>
                    <a:pt x="248" y="78"/>
                  </a:cubicBezTo>
                  <a:cubicBezTo>
                    <a:pt x="248" y="78"/>
                    <a:pt x="248" y="78"/>
                    <a:pt x="248" y="78"/>
                  </a:cubicBezTo>
                  <a:cubicBezTo>
                    <a:pt x="250" y="73"/>
                    <a:pt x="250" y="73"/>
                    <a:pt x="250" y="73"/>
                  </a:cubicBezTo>
                  <a:cubicBezTo>
                    <a:pt x="248" y="67"/>
                    <a:pt x="248" y="67"/>
                    <a:pt x="248" y="67"/>
                  </a:cubicBezTo>
                  <a:cubicBezTo>
                    <a:pt x="248" y="67"/>
                    <a:pt x="248" y="67"/>
                    <a:pt x="248" y="67"/>
                  </a:cubicBezTo>
                  <a:cubicBezTo>
                    <a:pt x="248" y="67"/>
                    <a:pt x="248" y="67"/>
                    <a:pt x="248" y="67"/>
                  </a:cubicBezTo>
                  <a:cubicBezTo>
                    <a:pt x="248" y="60"/>
                    <a:pt x="248" y="60"/>
                    <a:pt x="248" y="60"/>
                  </a:cubicBezTo>
                  <a:cubicBezTo>
                    <a:pt x="244" y="60"/>
                    <a:pt x="244" y="60"/>
                    <a:pt x="244" y="60"/>
                  </a:cubicBezTo>
                  <a:cubicBezTo>
                    <a:pt x="238" y="63"/>
                    <a:pt x="238" y="63"/>
                    <a:pt x="238" y="63"/>
                  </a:cubicBezTo>
                  <a:cubicBezTo>
                    <a:pt x="236" y="65"/>
                    <a:pt x="232" y="64"/>
                    <a:pt x="226" y="61"/>
                  </a:cubicBezTo>
                  <a:cubicBezTo>
                    <a:pt x="224" y="60"/>
                    <a:pt x="224" y="56"/>
                    <a:pt x="226" y="50"/>
                  </a:cubicBezTo>
                  <a:cubicBezTo>
                    <a:pt x="222" y="49"/>
                    <a:pt x="222" y="49"/>
                    <a:pt x="222" y="49"/>
                  </a:cubicBezTo>
                  <a:cubicBezTo>
                    <a:pt x="221" y="51"/>
                    <a:pt x="221" y="51"/>
                    <a:pt x="221" y="51"/>
                  </a:cubicBezTo>
                  <a:cubicBezTo>
                    <a:pt x="217" y="55"/>
                    <a:pt x="214" y="58"/>
                    <a:pt x="214" y="58"/>
                  </a:cubicBezTo>
                  <a:cubicBezTo>
                    <a:pt x="213" y="58"/>
                    <a:pt x="212" y="58"/>
                    <a:pt x="212" y="57"/>
                  </a:cubicBezTo>
                  <a:cubicBezTo>
                    <a:pt x="211" y="56"/>
                    <a:pt x="210" y="54"/>
                    <a:pt x="210" y="51"/>
                  </a:cubicBezTo>
                  <a:cubicBezTo>
                    <a:pt x="210" y="47"/>
                    <a:pt x="210" y="45"/>
                    <a:pt x="212" y="44"/>
                  </a:cubicBezTo>
                  <a:cubicBezTo>
                    <a:pt x="212" y="43"/>
                    <a:pt x="213" y="42"/>
                    <a:pt x="214" y="43"/>
                  </a:cubicBezTo>
                  <a:cubicBezTo>
                    <a:pt x="222" y="29"/>
                    <a:pt x="222" y="29"/>
                    <a:pt x="222" y="29"/>
                  </a:cubicBezTo>
                  <a:cubicBezTo>
                    <a:pt x="224" y="24"/>
                    <a:pt x="224" y="24"/>
                    <a:pt x="224" y="24"/>
                  </a:cubicBezTo>
                  <a:cubicBezTo>
                    <a:pt x="225" y="18"/>
                    <a:pt x="225" y="18"/>
                    <a:pt x="225" y="18"/>
                  </a:cubicBezTo>
                  <a:cubicBezTo>
                    <a:pt x="220" y="14"/>
                    <a:pt x="220" y="14"/>
                    <a:pt x="220" y="14"/>
                  </a:cubicBezTo>
                  <a:cubicBezTo>
                    <a:pt x="219" y="13"/>
                    <a:pt x="219" y="10"/>
                    <a:pt x="220" y="6"/>
                  </a:cubicBezTo>
                  <a:cubicBezTo>
                    <a:pt x="220" y="4"/>
                    <a:pt x="220" y="4"/>
                    <a:pt x="220" y="4"/>
                  </a:cubicBezTo>
                  <a:cubicBezTo>
                    <a:pt x="220" y="3"/>
                    <a:pt x="219" y="1"/>
                    <a:pt x="217" y="0"/>
                  </a:cubicBezTo>
                  <a:cubicBezTo>
                    <a:pt x="216" y="0"/>
                    <a:pt x="216" y="0"/>
                    <a:pt x="216" y="0"/>
                  </a:cubicBezTo>
                  <a:cubicBezTo>
                    <a:pt x="216" y="1"/>
                    <a:pt x="216" y="1"/>
                    <a:pt x="216" y="1"/>
                  </a:cubicBezTo>
                  <a:cubicBezTo>
                    <a:pt x="215" y="4"/>
                    <a:pt x="212" y="6"/>
                    <a:pt x="208" y="5"/>
                  </a:cubicBezTo>
                  <a:cubicBezTo>
                    <a:pt x="206" y="4"/>
                    <a:pt x="203" y="4"/>
                    <a:pt x="200" y="5"/>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6" name="Freeform 16"/>
            <p:cNvSpPr>
              <a:spLocks/>
            </p:cNvSpPr>
            <p:nvPr/>
          </p:nvSpPr>
          <p:spPr bwMode="auto">
            <a:xfrm>
              <a:off x="3328446" y="3922433"/>
              <a:ext cx="395275" cy="404084"/>
            </a:xfrm>
            <a:custGeom>
              <a:avLst/>
              <a:gdLst>
                <a:gd name="T0" fmla="*/ 134 w 141"/>
                <a:gd name="T1" fmla="*/ 16 h 144"/>
                <a:gd name="T2" fmla="*/ 129 w 141"/>
                <a:gd name="T3" fmla="*/ 15 h 144"/>
                <a:gd name="T4" fmla="*/ 125 w 141"/>
                <a:gd name="T5" fmla="*/ 13 h 144"/>
                <a:gd name="T6" fmla="*/ 117 w 141"/>
                <a:gd name="T7" fmla="*/ 14 h 144"/>
                <a:gd name="T8" fmla="*/ 111 w 141"/>
                <a:gd name="T9" fmla="*/ 12 h 144"/>
                <a:gd name="T10" fmla="*/ 110 w 141"/>
                <a:gd name="T11" fmla="*/ 11 h 144"/>
                <a:gd name="T12" fmla="*/ 102 w 141"/>
                <a:gd name="T13" fmla="*/ 2 h 144"/>
                <a:gd name="T14" fmla="*/ 88 w 141"/>
                <a:gd name="T15" fmla="*/ 8 h 144"/>
                <a:gd name="T16" fmla="*/ 86 w 141"/>
                <a:gd name="T17" fmla="*/ 20 h 144"/>
                <a:gd name="T18" fmla="*/ 81 w 141"/>
                <a:gd name="T19" fmla="*/ 30 h 144"/>
                <a:gd name="T20" fmla="*/ 72 w 141"/>
                <a:gd name="T21" fmla="*/ 43 h 144"/>
                <a:gd name="T22" fmla="*/ 57 w 141"/>
                <a:gd name="T23" fmla="*/ 59 h 144"/>
                <a:gd name="T24" fmla="*/ 43 w 141"/>
                <a:gd name="T25" fmla="*/ 73 h 144"/>
                <a:gd name="T26" fmla="*/ 36 w 141"/>
                <a:gd name="T27" fmla="*/ 82 h 144"/>
                <a:gd name="T28" fmla="*/ 0 w 141"/>
                <a:gd name="T29" fmla="*/ 84 h 144"/>
                <a:gd name="T30" fmla="*/ 10 w 141"/>
                <a:gd name="T31" fmla="*/ 114 h 144"/>
                <a:gd name="T32" fmla="*/ 16 w 141"/>
                <a:gd name="T33" fmla="*/ 117 h 144"/>
                <a:gd name="T34" fmla="*/ 21 w 141"/>
                <a:gd name="T35" fmla="*/ 131 h 144"/>
                <a:gd name="T36" fmla="*/ 21 w 141"/>
                <a:gd name="T37" fmla="*/ 134 h 144"/>
                <a:gd name="T38" fmla="*/ 31 w 141"/>
                <a:gd name="T39" fmla="*/ 131 h 144"/>
                <a:gd name="T40" fmla="*/ 35 w 141"/>
                <a:gd name="T41" fmla="*/ 133 h 144"/>
                <a:gd name="T42" fmla="*/ 38 w 141"/>
                <a:gd name="T43" fmla="*/ 123 h 144"/>
                <a:gd name="T44" fmla="*/ 55 w 141"/>
                <a:gd name="T45" fmla="*/ 116 h 144"/>
                <a:gd name="T46" fmla="*/ 56 w 141"/>
                <a:gd name="T47" fmla="*/ 106 h 144"/>
                <a:gd name="T48" fmla="*/ 60 w 141"/>
                <a:gd name="T49" fmla="*/ 104 h 144"/>
                <a:gd name="T50" fmla="*/ 61 w 141"/>
                <a:gd name="T51" fmla="*/ 104 h 144"/>
                <a:gd name="T52" fmla="*/ 68 w 141"/>
                <a:gd name="T53" fmla="*/ 110 h 144"/>
                <a:gd name="T54" fmla="*/ 70 w 141"/>
                <a:gd name="T55" fmla="*/ 116 h 144"/>
                <a:gd name="T56" fmla="*/ 75 w 141"/>
                <a:gd name="T57" fmla="*/ 109 h 144"/>
                <a:gd name="T58" fmla="*/ 81 w 141"/>
                <a:gd name="T59" fmla="*/ 106 h 144"/>
                <a:gd name="T60" fmla="*/ 87 w 141"/>
                <a:gd name="T61" fmla="*/ 107 h 144"/>
                <a:gd name="T62" fmla="*/ 90 w 141"/>
                <a:gd name="T63" fmla="*/ 119 h 144"/>
                <a:gd name="T64" fmla="*/ 94 w 141"/>
                <a:gd name="T65" fmla="*/ 127 h 144"/>
                <a:gd name="T66" fmla="*/ 97 w 141"/>
                <a:gd name="T67" fmla="*/ 135 h 144"/>
                <a:gd name="T68" fmla="*/ 103 w 141"/>
                <a:gd name="T69" fmla="*/ 135 h 144"/>
                <a:gd name="T70" fmla="*/ 104 w 141"/>
                <a:gd name="T71" fmla="*/ 136 h 144"/>
                <a:gd name="T72" fmla="*/ 108 w 141"/>
                <a:gd name="T73" fmla="*/ 144 h 144"/>
                <a:gd name="T74" fmla="*/ 110 w 141"/>
                <a:gd name="T75" fmla="*/ 138 h 144"/>
                <a:gd name="T76" fmla="*/ 111 w 141"/>
                <a:gd name="T77" fmla="*/ 137 h 144"/>
                <a:gd name="T78" fmla="*/ 115 w 141"/>
                <a:gd name="T79" fmla="*/ 135 h 144"/>
                <a:gd name="T80" fmla="*/ 117 w 141"/>
                <a:gd name="T81" fmla="*/ 132 h 144"/>
                <a:gd name="T82" fmla="*/ 93 w 141"/>
                <a:gd name="T83" fmla="*/ 84 h 144"/>
                <a:gd name="T84" fmla="*/ 87 w 141"/>
                <a:gd name="T85" fmla="*/ 65 h 144"/>
                <a:gd name="T86" fmla="*/ 87 w 141"/>
                <a:gd name="T87" fmla="*/ 64 h 144"/>
                <a:gd name="T88" fmla="*/ 91 w 141"/>
                <a:gd name="T89" fmla="*/ 53 h 144"/>
                <a:gd name="T90" fmla="*/ 130 w 141"/>
                <a:gd name="T91" fmla="*/ 44 h 144"/>
                <a:gd name="T92" fmla="*/ 139 w 141"/>
                <a:gd name="T93" fmla="*/ 3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1" h="144">
                  <a:moveTo>
                    <a:pt x="141" y="29"/>
                  </a:moveTo>
                  <a:cubicBezTo>
                    <a:pt x="139" y="23"/>
                    <a:pt x="139" y="23"/>
                    <a:pt x="139" y="23"/>
                  </a:cubicBezTo>
                  <a:cubicBezTo>
                    <a:pt x="134" y="16"/>
                    <a:pt x="134" y="16"/>
                    <a:pt x="134" y="16"/>
                  </a:cubicBezTo>
                  <a:cubicBezTo>
                    <a:pt x="129" y="15"/>
                    <a:pt x="129" y="15"/>
                    <a:pt x="129" y="15"/>
                  </a:cubicBezTo>
                  <a:cubicBezTo>
                    <a:pt x="129" y="15"/>
                    <a:pt x="129" y="15"/>
                    <a:pt x="129" y="15"/>
                  </a:cubicBezTo>
                  <a:cubicBezTo>
                    <a:pt x="129" y="15"/>
                    <a:pt x="129" y="15"/>
                    <a:pt x="129" y="15"/>
                  </a:cubicBezTo>
                  <a:cubicBezTo>
                    <a:pt x="129" y="15"/>
                    <a:pt x="129" y="15"/>
                    <a:pt x="129" y="15"/>
                  </a:cubicBezTo>
                  <a:cubicBezTo>
                    <a:pt x="125" y="13"/>
                    <a:pt x="125" y="13"/>
                    <a:pt x="125" y="13"/>
                  </a:cubicBezTo>
                  <a:cubicBezTo>
                    <a:pt x="125" y="13"/>
                    <a:pt x="125" y="13"/>
                    <a:pt x="125" y="13"/>
                  </a:cubicBezTo>
                  <a:cubicBezTo>
                    <a:pt x="124" y="13"/>
                    <a:pt x="124" y="13"/>
                    <a:pt x="124" y="13"/>
                  </a:cubicBezTo>
                  <a:cubicBezTo>
                    <a:pt x="122" y="13"/>
                    <a:pt x="122" y="13"/>
                    <a:pt x="122" y="13"/>
                  </a:cubicBezTo>
                  <a:cubicBezTo>
                    <a:pt x="117" y="14"/>
                    <a:pt x="117" y="14"/>
                    <a:pt x="117" y="14"/>
                  </a:cubicBezTo>
                  <a:cubicBezTo>
                    <a:pt x="117" y="14"/>
                    <a:pt x="117" y="14"/>
                    <a:pt x="117" y="14"/>
                  </a:cubicBezTo>
                  <a:cubicBezTo>
                    <a:pt x="116" y="14"/>
                    <a:pt x="116" y="14"/>
                    <a:pt x="116" y="14"/>
                  </a:cubicBezTo>
                  <a:cubicBezTo>
                    <a:pt x="111" y="12"/>
                    <a:pt x="111" y="12"/>
                    <a:pt x="111" y="12"/>
                  </a:cubicBezTo>
                  <a:cubicBezTo>
                    <a:pt x="111" y="11"/>
                    <a:pt x="111" y="11"/>
                    <a:pt x="111" y="11"/>
                  </a:cubicBezTo>
                  <a:cubicBezTo>
                    <a:pt x="110" y="11"/>
                    <a:pt x="110" y="11"/>
                    <a:pt x="110" y="11"/>
                  </a:cubicBezTo>
                  <a:cubicBezTo>
                    <a:pt x="110" y="11"/>
                    <a:pt x="110" y="11"/>
                    <a:pt x="110" y="11"/>
                  </a:cubicBezTo>
                  <a:cubicBezTo>
                    <a:pt x="110" y="11"/>
                    <a:pt x="110" y="11"/>
                    <a:pt x="110" y="11"/>
                  </a:cubicBezTo>
                  <a:cubicBezTo>
                    <a:pt x="106" y="7"/>
                    <a:pt x="106" y="7"/>
                    <a:pt x="106" y="7"/>
                  </a:cubicBezTo>
                  <a:cubicBezTo>
                    <a:pt x="102" y="2"/>
                    <a:pt x="102" y="2"/>
                    <a:pt x="102" y="2"/>
                  </a:cubicBezTo>
                  <a:cubicBezTo>
                    <a:pt x="98" y="0"/>
                    <a:pt x="98" y="0"/>
                    <a:pt x="98" y="0"/>
                  </a:cubicBezTo>
                  <a:cubicBezTo>
                    <a:pt x="93" y="4"/>
                    <a:pt x="93" y="4"/>
                    <a:pt x="93" y="4"/>
                  </a:cubicBezTo>
                  <a:cubicBezTo>
                    <a:pt x="88" y="8"/>
                    <a:pt x="88" y="8"/>
                    <a:pt x="88" y="8"/>
                  </a:cubicBezTo>
                  <a:cubicBezTo>
                    <a:pt x="86" y="20"/>
                    <a:pt x="86" y="20"/>
                    <a:pt x="86" y="20"/>
                  </a:cubicBezTo>
                  <a:cubicBezTo>
                    <a:pt x="86" y="20"/>
                    <a:pt x="86" y="20"/>
                    <a:pt x="86" y="20"/>
                  </a:cubicBezTo>
                  <a:cubicBezTo>
                    <a:pt x="86" y="20"/>
                    <a:pt x="86" y="20"/>
                    <a:pt x="86" y="20"/>
                  </a:cubicBezTo>
                  <a:cubicBezTo>
                    <a:pt x="81" y="29"/>
                    <a:pt x="81" y="29"/>
                    <a:pt x="81" y="29"/>
                  </a:cubicBezTo>
                  <a:cubicBezTo>
                    <a:pt x="81" y="30"/>
                    <a:pt x="81" y="30"/>
                    <a:pt x="81" y="30"/>
                  </a:cubicBezTo>
                  <a:cubicBezTo>
                    <a:pt x="81" y="30"/>
                    <a:pt x="81" y="30"/>
                    <a:pt x="81" y="30"/>
                  </a:cubicBezTo>
                  <a:cubicBezTo>
                    <a:pt x="77" y="34"/>
                    <a:pt x="77" y="34"/>
                    <a:pt x="77" y="34"/>
                  </a:cubicBezTo>
                  <a:cubicBezTo>
                    <a:pt x="72" y="43"/>
                    <a:pt x="72" y="43"/>
                    <a:pt x="72" y="43"/>
                  </a:cubicBezTo>
                  <a:cubicBezTo>
                    <a:pt x="72" y="43"/>
                    <a:pt x="72" y="43"/>
                    <a:pt x="72" y="43"/>
                  </a:cubicBezTo>
                  <a:cubicBezTo>
                    <a:pt x="71" y="44"/>
                    <a:pt x="71" y="44"/>
                    <a:pt x="71" y="44"/>
                  </a:cubicBezTo>
                  <a:cubicBezTo>
                    <a:pt x="68" y="47"/>
                    <a:pt x="65" y="50"/>
                    <a:pt x="61" y="52"/>
                  </a:cubicBezTo>
                  <a:cubicBezTo>
                    <a:pt x="57" y="59"/>
                    <a:pt x="57" y="59"/>
                    <a:pt x="57" y="59"/>
                  </a:cubicBezTo>
                  <a:cubicBezTo>
                    <a:pt x="57" y="61"/>
                    <a:pt x="53" y="64"/>
                    <a:pt x="47" y="66"/>
                  </a:cubicBezTo>
                  <a:cubicBezTo>
                    <a:pt x="43" y="73"/>
                    <a:pt x="43" y="73"/>
                    <a:pt x="43" y="73"/>
                  </a:cubicBezTo>
                  <a:cubicBezTo>
                    <a:pt x="43" y="73"/>
                    <a:pt x="43" y="73"/>
                    <a:pt x="43" y="73"/>
                  </a:cubicBezTo>
                  <a:cubicBezTo>
                    <a:pt x="37" y="82"/>
                    <a:pt x="37" y="82"/>
                    <a:pt x="37" y="82"/>
                  </a:cubicBezTo>
                  <a:cubicBezTo>
                    <a:pt x="36" y="82"/>
                    <a:pt x="36" y="82"/>
                    <a:pt x="36" y="82"/>
                  </a:cubicBezTo>
                  <a:cubicBezTo>
                    <a:pt x="36" y="82"/>
                    <a:pt x="36" y="82"/>
                    <a:pt x="36" y="82"/>
                  </a:cubicBezTo>
                  <a:cubicBezTo>
                    <a:pt x="35" y="82"/>
                    <a:pt x="35" y="82"/>
                    <a:pt x="35" y="82"/>
                  </a:cubicBezTo>
                  <a:cubicBezTo>
                    <a:pt x="3" y="80"/>
                    <a:pt x="3" y="80"/>
                    <a:pt x="3" y="80"/>
                  </a:cubicBezTo>
                  <a:cubicBezTo>
                    <a:pt x="0" y="84"/>
                    <a:pt x="0" y="84"/>
                    <a:pt x="0" y="84"/>
                  </a:cubicBezTo>
                  <a:cubicBezTo>
                    <a:pt x="0" y="91"/>
                    <a:pt x="0" y="91"/>
                    <a:pt x="0" y="91"/>
                  </a:cubicBezTo>
                  <a:cubicBezTo>
                    <a:pt x="3" y="104"/>
                    <a:pt x="3" y="104"/>
                    <a:pt x="3" y="104"/>
                  </a:cubicBezTo>
                  <a:cubicBezTo>
                    <a:pt x="10" y="114"/>
                    <a:pt x="10" y="114"/>
                    <a:pt x="10" y="114"/>
                  </a:cubicBezTo>
                  <a:cubicBezTo>
                    <a:pt x="15" y="117"/>
                    <a:pt x="15" y="117"/>
                    <a:pt x="15" y="117"/>
                  </a:cubicBezTo>
                  <a:cubicBezTo>
                    <a:pt x="15" y="117"/>
                    <a:pt x="15" y="117"/>
                    <a:pt x="15" y="117"/>
                  </a:cubicBezTo>
                  <a:cubicBezTo>
                    <a:pt x="16" y="117"/>
                    <a:pt x="16" y="117"/>
                    <a:pt x="16" y="117"/>
                  </a:cubicBezTo>
                  <a:cubicBezTo>
                    <a:pt x="16" y="117"/>
                    <a:pt x="16" y="117"/>
                    <a:pt x="16" y="117"/>
                  </a:cubicBezTo>
                  <a:cubicBezTo>
                    <a:pt x="19" y="121"/>
                    <a:pt x="21" y="124"/>
                    <a:pt x="21" y="126"/>
                  </a:cubicBezTo>
                  <a:cubicBezTo>
                    <a:pt x="21" y="131"/>
                    <a:pt x="21" y="131"/>
                    <a:pt x="21" y="131"/>
                  </a:cubicBezTo>
                  <a:cubicBezTo>
                    <a:pt x="19" y="133"/>
                    <a:pt x="19" y="133"/>
                    <a:pt x="19" y="133"/>
                  </a:cubicBezTo>
                  <a:cubicBezTo>
                    <a:pt x="20" y="134"/>
                    <a:pt x="20" y="134"/>
                    <a:pt x="20" y="134"/>
                  </a:cubicBezTo>
                  <a:cubicBezTo>
                    <a:pt x="21" y="134"/>
                    <a:pt x="21" y="134"/>
                    <a:pt x="21" y="134"/>
                  </a:cubicBezTo>
                  <a:cubicBezTo>
                    <a:pt x="24" y="129"/>
                    <a:pt x="24" y="129"/>
                    <a:pt x="24" y="129"/>
                  </a:cubicBezTo>
                  <a:cubicBezTo>
                    <a:pt x="25" y="129"/>
                    <a:pt x="25" y="129"/>
                    <a:pt x="25" y="129"/>
                  </a:cubicBezTo>
                  <a:cubicBezTo>
                    <a:pt x="31" y="131"/>
                    <a:pt x="31" y="131"/>
                    <a:pt x="31" y="131"/>
                  </a:cubicBezTo>
                  <a:cubicBezTo>
                    <a:pt x="31" y="133"/>
                    <a:pt x="31" y="133"/>
                    <a:pt x="31" y="133"/>
                  </a:cubicBezTo>
                  <a:cubicBezTo>
                    <a:pt x="35" y="133"/>
                    <a:pt x="35" y="133"/>
                    <a:pt x="35" y="133"/>
                  </a:cubicBezTo>
                  <a:cubicBezTo>
                    <a:pt x="35" y="133"/>
                    <a:pt x="35" y="133"/>
                    <a:pt x="35" y="133"/>
                  </a:cubicBezTo>
                  <a:cubicBezTo>
                    <a:pt x="34" y="131"/>
                    <a:pt x="34" y="131"/>
                    <a:pt x="34" y="131"/>
                  </a:cubicBezTo>
                  <a:cubicBezTo>
                    <a:pt x="33" y="130"/>
                    <a:pt x="33" y="130"/>
                    <a:pt x="33" y="130"/>
                  </a:cubicBezTo>
                  <a:cubicBezTo>
                    <a:pt x="38" y="123"/>
                    <a:pt x="38" y="123"/>
                    <a:pt x="38" y="123"/>
                  </a:cubicBezTo>
                  <a:cubicBezTo>
                    <a:pt x="39" y="121"/>
                    <a:pt x="41" y="120"/>
                    <a:pt x="43" y="121"/>
                  </a:cubicBezTo>
                  <a:cubicBezTo>
                    <a:pt x="51" y="122"/>
                    <a:pt x="51" y="122"/>
                    <a:pt x="51" y="122"/>
                  </a:cubicBezTo>
                  <a:cubicBezTo>
                    <a:pt x="55" y="116"/>
                    <a:pt x="55" y="116"/>
                    <a:pt x="55" y="116"/>
                  </a:cubicBezTo>
                  <a:cubicBezTo>
                    <a:pt x="55" y="112"/>
                    <a:pt x="55" y="112"/>
                    <a:pt x="55" y="112"/>
                  </a:cubicBezTo>
                  <a:cubicBezTo>
                    <a:pt x="56" y="106"/>
                    <a:pt x="56" y="106"/>
                    <a:pt x="56" y="106"/>
                  </a:cubicBezTo>
                  <a:cubicBezTo>
                    <a:pt x="56" y="106"/>
                    <a:pt x="56" y="106"/>
                    <a:pt x="56" y="106"/>
                  </a:cubicBezTo>
                  <a:cubicBezTo>
                    <a:pt x="57" y="106"/>
                    <a:pt x="57" y="106"/>
                    <a:pt x="57" y="106"/>
                  </a:cubicBezTo>
                  <a:cubicBezTo>
                    <a:pt x="57" y="105"/>
                    <a:pt x="57" y="105"/>
                    <a:pt x="57" y="105"/>
                  </a:cubicBezTo>
                  <a:cubicBezTo>
                    <a:pt x="60" y="104"/>
                    <a:pt x="60" y="104"/>
                    <a:pt x="60" y="104"/>
                  </a:cubicBezTo>
                  <a:cubicBezTo>
                    <a:pt x="60" y="103"/>
                    <a:pt x="60" y="103"/>
                    <a:pt x="60" y="103"/>
                  </a:cubicBezTo>
                  <a:cubicBezTo>
                    <a:pt x="60" y="103"/>
                    <a:pt x="60" y="103"/>
                    <a:pt x="60" y="103"/>
                  </a:cubicBezTo>
                  <a:cubicBezTo>
                    <a:pt x="61" y="104"/>
                    <a:pt x="61" y="104"/>
                    <a:pt x="61" y="104"/>
                  </a:cubicBezTo>
                  <a:cubicBezTo>
                    <a:pt x="67" y="104"/>
                    <a:pt x="67" y="104"/>
                    <a:pt x="67" y="104"/>
                  </a:cubicBezTo>
                  <a:cubicBezTo>
                    <a:pt x="67" y="105"/>
                    <a:pt x="67" y="105"/>
                    <a:pt x="67" y="105"/>
                  </a:cubicBezTo>
                  <a:cubicBezTo>
                    <a:pt x="68" y="110"/>
                    <a:pt x="68" y="110"/>
                    <a:pt x="68" y="110"/>
                  </a:cubicBezTo>
                  <a:cubicBezTo>
                    <a:pt x="68" y="112"/>
                    <a:pt x="68" y="112"/>
                    <a:pt x="68" y="112"/>
                  </a:cubicBezTo>
                  <a:cubicBezTo>
                    <a:pt x="69" y="116"/>
                    <a:pt x="69" y="116"/>
                    <a:pt x="69" y="116"/>
                  </a:cubicBezTo>
                  <a:cubicBezTo>
                    <a:pt x="70" y="116"/>
                    <a:pt x="70" y="116"/>
                    <a:pt x="70" y="116"/>
                  </a:cubicBezTo>
                  <a:cubicBezTo>
                    <a:pt x="72" y="114"/>
                    <a:pt x="72" y="114"/>
                    <a:pt x="72" y="114"/>
                  </a:cubicBezTo>
                  <a:cubicBezTo>
                    <a:pt x="72" y="113"/>
                    <a:pt x="72" y="113"/>
                    <a:pt x="72" y="113"/>
                  </a:cubicBezTo>
                  <a:cubicBezTo>
                    <a:pt x="75" y="109"/>
                    <a:pt x="75" y="109"/>
                    <a:pt x="75" y="109"/>
                  </a:cubicBezTo>
                  <a:cubicBezTo>
                    <a:pt x="76" y="108"/>
                    <a:pt x="76" y="108"/>
                    <a:pt x="76" y="108"/>
                  </a:cubicBezTo>
                  <a:cubicBezTo>
                    <a:pt x="80" y="106"/>
                    <a:pt x="80" y="106"/>
                    <a:pt x="80" y="106"/>
                  </a:cubicBezTo>
                  <a:cubicBezTo>
                    <a:pt x="81" y="106"/>
                    <a:pt x="81" y="106"/>
                    <a:pt x="81" y="106"/>
                  </a:cubicBezTo>
                  <a:cubicBezTo>
                    <a:pt x="81" y="106"/>
                    <a:pt x="81" y="106"/>
                    <a:pt x="81" y="106"/>
                  </a:cubicBezTo>
                  <a:cubicBezTo>
                    <a:pt x="86" y="107"/>
                    <a:pt x="86" y="107"/>
                    <a:pt x="86" y="107"/>
                  </a:cubicBezTo>
                  <a:cubicBezTo>
                    <a:pt x="87" y="107"/>
                    <a:pt x="87" y="107"/>
                    <a:pt x="87" y="107"/>
                  </a:cubicBezTo>
                  <a:cubicBezTo>
                    <a:pt x="87" y="108"/>
                    <a:pt x="87" y="108"/>
                    <a:pt x="87" y="108"/>
                  </a:cubicBezTo>
                  <a:cubicBezTo>
                    <a:pt x="90" y="113"/>
                    <a:pt x="90" y="113"/>
                    <a:pt x="90" y="113"/>
                  </a:cubicBezTo>
                  <a:cubicBezTo>
                    <a:pt x="90" y="119"/>
                    <a:pt x="90" y="119"/>
                    <a:pt x="90" y="119"/>
                  </a:cubicBezTo>
                  <a:cubicBezTo>
                    <a:pt x="94" y="126"/>
                    <a:pt x="94" y="126"/>
                    <a:pt x="94" y="126"/>
                  </a:cubicBezTo>
                  <a:cubicBezTo>
                    <a:pt x="94" y="126"/>
                    <a:pt x="94" y="126"/>
                    <a:pt x="94" y="126"/>
                  </a:cubicBezTo>
                  <a:cubicBezTo>
                    <a:pt x="94" y="127"/>
                    <a:pt x="94" y="127"/>
                    <a:pt x="94" y="127"/>
                  </a:cubicBezTo>
                  <a:cubicBezTo>
                    <a:pt x="94" y="133"/>
                    <a:pt x="94" y="133"/>
                    <a:pt x="94" y="133"/>
                  </a:cubicBezTo>
                  <a:cubicBezTo>
                    <a:pt x="95" y="135"/>
                    <a:pt x="95" y="135"/>
                    <a:pt x="95" y="135"/>
                  </a:cubicBezTo>
                  <a:cubicBezTo>
                    <a:pt x="97" y="135"/>
                    <a:pt x="97" y="135"/>
                    <a:pt x="97" y="135"/>
                  </a:cubicBezTo>
                  <a:cubicBezTo>
                    <a:pt x="98" y="133"/>
                    <a:pt x="98" y="133"/>
                    <a:pt x="98" y="133"/>
                  </a:cubicBezTo>
                  <a:cubicBezTo>
                    <a:pt x="99" y="132"/>
                    <a:pt x="99" y="132"/>
                    <a:pt x="99" y="132"/>
                  </a:cubicBezTo>
                  <a:cubicBezTo>
                    <a:pt x="103" y="135"/>
                    <a:pt x="103" y="135"/>
                    <a:pt x="103" y="135"/>
                  </a:cubicBezTo>
                  <a:cubicBezTo>
                    <a:pt x="104" y="135"/>
                    <a:pt x="104" y="135"/>
                    <a:pt x="104" y="135"/>
                  </a:cubicBezTo>
                  <a:cubicBezTo>
                    <a:pt x="104" y="135"/>
                    <a:pt x="104" y="135"/>
                    <a:pt x="104" y="135"/>
                  </a:cubicBezTo>
                  <a:cubicBezTo>
                    <a:pt x="104" y="136"/>
                    <a:pt x="104" y="136"/>
                    <a:pt x="104" y="136"/>
                  </a:cubicBezTo>
                  <a:cubicBezTo>
                    <a:pt x="104" y="136"/>
                    <a:pt x="104" y="136"/>
                    <a:pt x="104" y="136"/>
                  </a:cubicBezTo>
                  <a:cubicBezTo>
                    <a:pt x="106" y="143"/>
                    <a:pt x="106" y="143"/>
                    <a:pt x="106" y="143"/>
                  </a:cubicBezTo>
                  <a:cubicBezTo>
                    <a:pt x="108" y="144"/>
                    <a:pt x="108" y="144"/>
                    <a:pt x="108" y="144"/>
                  </a:cubicBezTo>
                  <a:cubicBezTo>
                    <a:pt x="108" y="144"/>
                    <a:pt x="108" y="144"/>
                    <a:pt x="108" y="144"/>
                  </a:cubicBezTo>
                  <a:cubicBezTo>
                    <a:pt x="110" y="138"/>
                    <a:pt x="110" y="138"/>
                    <a:pt x="110" y="138"/>
                  </a:cubicBezTo>
                  <a:cubicBezTo>
                    <a:pt x="110" y="138"/>
                    <a:pt x="110" y="138"/>
                    <a:pt x="110" y="138"/>
                  </a:cubicBezTo>
                  <a:cubicBezTo>
                    <a:pt x="111" y="137"/>
                    <a:pt x="111" y="137"/>
                    <a:pt x="111" y="137"/>
                  </a:cubicBezTo>
                  <a:cubicBezTo>
                    <a:pt x="111" y="137"/>
                    <a:pt x="111" y="137"/>
                    <a:pt x="111" y="137"/>
                  </a:cubicBezTo>
                  <a:cubicBezTo>
                    <a:pt x="111" y="137"/>
                    <a:pt x="111" y="137"/>
                    <a:pt x="111" y="137"/>
                  </a:cubicBezTo>
                  <a:cubicBezTo>
                    <a:pt x="114" y="136"/>
                    <a:pt x="114" y="136"/>
                    <a:pt x="114" y="136"/>
                  </a:cubicBezTo>
                  <a:cubicBezTo>
                    <a:pt x="115" y="136"/>
                    <a:pt x="115" y="136"/>
                    <a:pt x="115" y="136"/>
                  </a:cubicBezTo>
                  <a:cubicBezTo>
                    <a:pt x="115" y="135"/>
                    <a:pt x="115" y="135"/>
                    <a:pt x="115" y="135"/>
                  </a:cubicBezTo>
                  <a:cubicBezTo>
                    <a:pt x="118" y="135"/>
                    <a:pt x="118" y="135"/>
                    <a:pt x="118" y="135"/>
                  </a:cubicBezTo>
                  <a:cubicBezTo>
                    <a:pt x="117" y="133"/>
                    <a:pt x="117" y="133"/>
                    <a:pt x="117" y="133"/>
                  </a:cubicBezTo>
                  <a:cubicBezTo>
                    <a:pt x="117" y="132"/>
                    <a:pt x="117" y="132"/>
                    <a:pt x="117" y="132"/>
                  </a:cubicBezTo>
                  <a:cubicBezTo>
                    <a:pt x="115" y="114"/>
                    <a:pt x="115" y="114"/>
                    <a:pt x="115" y="114"/>
                  </a:cubicBezTo>
                  <a:cubicBezTo>
                    <a:pt x="108" y="101"/>
                    <a:pt x="108" y="101"/>
                    <a:pt x="108" y="101"/>
                  </a:cubicBezTo>
                  <a:cubicBezTo>
                    <a:pt x="93" y="84"/>
                    <a:pt x="93" y="84"/>
                    <a:pt x="93" y="84"/>
                  </a:cubicBezTo>
                  <a:cubicBezTo>
                    <a:pt x="93" y="84"/>
                    <a:pt x="93" y="84"/>
                    <a:pt x="93" y="84"/>
                  </a:cubicBezTo>
                  <a:cubicBezTo>
                    <a:pt x="92" y="73"/>
                    <a:pt x="92" y="73"/>
                    <a:pt x="92" y="73"/>
                  </a:cubicBezTo>
                  <a:cubicBezTo>
                    <a:pt x="87" y="65"/>
                    <a:pt x="87" y="65"/>
                    <a:pt x="87" y="65"/>
                  </a:cubicBezTo>
                  <a:cubicBezTo>
                    <a:pt x="87" y="64"/>
                    <a:pt x="87" y="64"/>
                    <a:pt x="87" y="64"/>
                  </a:cubicBezTo>
                  <a:cubicBezTo>
                    <a:pt x="87" y="64"/>
                    <a:pt x="87" y="64"/>
                    <a:pt x="87" y="64"/>
                  </a:cubicBezTo>
                  <a:cubicBezTo>
                    <a:pt x="87" y="64"/>
                    <a:pt x="87" y="64"/>
                    <a:pt x="87" y="64"/>
                  </a:cubicBezTo>
                  <a:cubicBezTo>
                    <a:pt x="87" y="63"/>
                    <a:pt x="87" y="63"/>
                    <a:pt x="87" y="63"/>
                  </a:cubicBezTo>
                  <a:cubicBezTo>
                    <a:pt x="90" y="53"/>
                    <a:pt x="90" y="53"/>
                    <a:pt x="90" y="53"/>
                  </a:cubicBezTo>
                  <a:cubicBezTo>
                    <a:pt x="91" y="53"/>
                    <a:pt x="91" y="53"/>
                    <a:pt x="91" y="53"/>
                  </a:cubicBezTo>
                  <a:cubicBezTo>
                    <a:pt x="91" y="53"/>
                    <a:pt x="91" y="53"/>
                    <a:pt x="91" y="53"/>
                  </a:cubicBezTo>
                  <a:cubicBezTo>
                    <a:pt x="117" y="51"/>
                    <a:pt x="117" y="51"/>
                    <a:pt x="117" y="51"/>
                  </a:cubicBezTo>
                  <a:cubicBezTo>
                    <a:pt x="130" y="44"/>
                    <a:pt x="130" y="44"/>
                    <a:pt x="130" y="44"/>
                  </a:cubicBezTo>
                  <a:cubicBezTo>
                    <a:pt x="130" y="44"/>
                    <a:pt x="130" y="44"/>
                    <a:pt x="130" y="44"/>
                  </a:cubicBezTo>
                  <a:cubicBezTo>
                    <a:pt x="131" y="44"/>
                    <a:pt x="131" y="44"/>
                    <a:pt x="131" y="44"/>
                  </a:cubicBezTo>
                  <a:cubicBezTo>
                    <a:pt x="135" y="42"/>
                    <a:pt x="139" y="40"/>
                    <a:pt x="139" y="38"/>
                  </a:cubicBezTo>
                  <a:cubicBezTo>
                    <a:pt x="141" y="36"/>
                    <a:pt x="141" y="33"/>
                    <a:pt x="141" y="29"/>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7" name="Freeform 17"/>
            <p:cNvSpPr>
              <a:spLocks/>
            </p:cNvSpPr>
            <p:nvPr/>
          </p:nvSpPr>
          <p:spPr bwMode="auto">
            <a:xfrm>
              <a:off x="3328446" y="3136838"/>
              <a:ext cx="451428" cy="810921"/>
            </a:xfrm>
            <a:custGeom>
              <a:avLst/>
              <a:gdLst>
                <a:gd name="T0" fmla="*/ 47 w 161"/>
                <a:gd name="T1" fmla="*/ 90 h 289"/>
                <a:gd name="T2" fmla="*/ 61 w 161"/>
                <a:gd name="T3" fmla="*/ 101 h 289"/>
                <a:gd name="T4" fmla="*/ 70 w 161"/>
                <a:gd name="T5" fmla="*/ 108 h 289"/>
                <a:gd name="T6" fmla="*/ 88 w 161"/>
                <a:gd name="T7" fmla="*/ 115 h 289"/>
                <a:gd name="T8" fmla="*/ 88 w 161"/>
                <a:gd name="T9" fmla="*/ 116 h 289"/>
                <a:gd name="T10" fmla="*/ 93 w 161"/>
                <a:gd name="T11" fmla="*/ 124 h 289"/>
                <a:gd name="T12" fmla="*/ 89 w 161"/>
                <a:gd name="T13" fmla="*/ 136 h 289"/>
                <a:gd name="T14" fmla="*/ 88 w 161"/>
                <a:gd name="T15" fmla="*/ 144 h 289"/>
                <a:gd name="T16" fmla="*/ 83 w 161"/>
                <a:gd name="T17" fmla="*/ 158 h 289"/>
                <a:gd name="T18" fmla="*/ 70 w 161"/>
                <a:gd name="T19" fmla="*/ 157 h 289"/>
                <a:gd name="T20" fmla="*/ 56 w 161"/>
                <a:gd name="T21" fmla="*/ 166 h 289"/>
                <a:gd name="T22" fmla="*/ 58 w 161"/>
                <a:gd name="T23" fmla="*/ 177 h 289"/>
                <a:gd name="T24" fmla="*/ 43 w 161"/>
                <a:gd name="T25" fmla="*/ 174 h 289"/>
                <a:gd name="T26" fmla="*/ 31 w 161"/>
                <a:gd name="T27" fmla="*/ 169 h 289"/>
                <a:gd name="T28" fmla="*/ 19 w 161"/>
                <a:gd name="T29" fmla="*/ 197 h 289"/>
                <a:gd name="T30" fmla="*/ 23 w 161"/>
                <a:gd name="T31" fmla="*/ 204 h 289"/>
                <a:gd name="T32" fmla="*/ 26 w 161"/>
                <a:gd name="T33" fmla="*/ 211 h 289"/>
                <a:gd name="T34" fmla="*/ 27 w 161"/>
                <a:gd name="T35" fmla="*/ 222 h 289"/>
                <a:gd name="T36" fmla="*/ 3 w 161"/>
                <a:gd name="T37" fmla="*/ 227 h 289"/>
                <a:gd name="T38" fmla="*/ 3 w 161"/>
                <a:gd name="T39" fmla="*/ 244 h 289"/>
                <a:gd name="T40" fmla="*/ 6 w 161"/>
                <a:gd name="T41" fmla="*/ 254 h 289"/>
                <a:gd name="T42" fmla="*/ 33 w 161"/>
                <a:gd name="T43" fmla="*/ 253 h 289"/>
                <a:gd name="T44" fmla="*/ 43 w 161"/>
                <a:gd name="T45" fmla="*/ 260 h 289"/>
                <a:gd name="T46" fmla="*/ 51 w 161"/>
                <a:gd name="T47" fmla="*/ 266 h 289"/>
                <a:gd name="T48" fmla="*/ 57 w 161"/>
                <a:gd name="T49" fmla="*/ 261 h 289"/>
                <a:gd name="T50" fmla="*/ 76 w 161"/>
                <a:gd name="T51" fmla="*/ 274 h 289"/>
                <a:gd name="T52" fmla="*/ 98 w 161"/>
                <a:gd name="T53" fmla="*/ 275 h 289"/>
                <a:gd name="T54" fmla="*/ 104 w 161"/>
                <a:gd name="T55" fmla="*/ 279 h 289"/>
                <a:gd name="T56" fmla="*/ 104 w 161"/>
                <a:gd name="T57" fmla="*/ 279 h 289"/>
                <a:gd name="T58" fmla="*/ 113 w 161"/>
                <a:gd name="T59" fmla="*/ 288 h 289"/>
                <a:gd name="T60" fmla="*/ 123 w 161"/>
                <a:gd name="T61" fmla="*/ 280 h 289"/>
                <a:gd name="T62" fmla="*/ 120 w 161"/>
                <a:gd name="T63" fmla="*/ 274 h 289"/>
                <a:gd name="T64" fmla="*/ 123 w 161"/>
                <a:gd name="T65" fmla="*/ 258 h 289"/>
                <a:gd name="T66" fmla="*/ 134 w 161"/>
                <a:gd name="T67" fmla="*/ 257 h 289"/>
                <a:gd name="T68" fmla="*/ 121 w 161"/>
                <a:gd name="T69" fmla="*/ 243 h 289"/>
                <a:gd name="T70" fmla="*/ 117 w 161"/>
                <a:gd name="T71" fmla="*/ 238 h 289"/>
                <a:gd name="T72" fmla="*/ 121 w 161"/>
                <a:gd name="T73" fmla="*/ 232 h 289"/>
                <a:gd name="T74" fmla="*/ 151 w 161"/>
                <a:gd name="T75" fmla="*/ 233 h 289"/>
                <a:gd name="T76" fmla="*/ 161 w 161"/>
                <a:gd name="T77" fmla="*/ 232 h 289"/>
                <a:gd name="T78" fmla="*/ 145 w 161"/>
                <a:gd name="T79" fmla="*/ 188 h 289"/>
                <a:gd name="T80" fmla="*/ 137 w 161"/>
                <a:gd name="T81" fmla="*/ 184 h 289"/>
                <a:gd name="T82" fmla="*/ 135 w 161"/>
                <a:gd name="T83" fmla="*/ 172 h 289"/>
                <a:gd name="T84" fmla="*/ 138 w 161"/>
                <a:gd name="T85" fmla="*/ 96 h 289"/>
                <a:gd name="T86" fmla="*/ 139 w 161"/>
                <a:gd name="T87" fmla="*/ 81 h 289"/>
                <a:gd name="T88" fmla="*/ 147 w 161"/>
                <a:gd name="T89" fmla="*/ 68 h 289"/>
                <a:gd name="T90" fmla="*/ 139 w 161"/>
                <a:gd name="T91" fmla="*/ 56 h 289"/>
                <a:gd name="T92" fmla="*/ 138 w 161"/>
                <a:gd name="T93" fmla="*/ 44 h 289"/>
                <a:gd name="T94" fmla="*/ 138 w 161"/>
                <a:gd name="T95" fmla="*/ 43 h 289"/>
                <a:gd name="T96" fmla="*/ 145 w 161"/>
                <a:gd name="T97" fmla="*/ 18 h 289"/>
                <a:gd name="T98" fmla="*/ 150 w 161"/>
                <a:gd name="T99" fmla="*/ 11 h 289"/>
                <a:gd name="T100" fmla="*/ 156 w 161"/>
                <a:gd name="T101" fmla="*/ 6 h 289"/>
                <a:gd name="T102" fmla="*/ 148 w 161"/>
                <a:gd name="T103" fmla="*/ 0 h 289"/>
                <a:gd name="T104" fmla="*/ 134 w 161"/>
                <a:gd name="T105" fmla="*/ 5 h 289"/>
                <a:gd name="T106" fmla="*/ 121 w 161"/>
                <a:gd name="T107" fmla="*/ 17 h 289"/>
                <a:gd name="T108" fmla="*/ 105 w 161"/>
                <a:gd name="T109" fmla="*/ 29 h 289"/>
                <a:gd name="T110" fmla="*/ 97 w 161"/>
                <a:gd name="T111" fmla="*/ 35 h 289"/>
                <a:gd name="T112" fmla="*/ 93 w 161"/>
                <a:gd name="T113" fmla="*/ 59 h 289"/>
                <a:gd name="T114" fmla="*/ 91 w 161"/>
                <a:gd name="T115" fmla="*/ 66 h 289"/>
                <a:gd name="T116" fmla="*/ 87 w 161"/>
                <a:gd name="T117" fmla="*/ 72 h 289"/>
                <a:gd name="T118" fmla="*/ 86 w 161"/>
                <a:gd name="T119" fmla="*/ 73 h 289"/>
                <a:gd name="T120" fmla="*/ 76 w 161"/>
                <a:gd name="T121" fmla="*/ 74 h 289"/>
                <a:gd name="T122" fmla="*/ 75 w 161"/>
                <a:gd name="T123" fmla="*/ 74 h 289"/>
                <a:gd name="T124" fmla="*/ 54 w 161"/>
                <a:gd name="T125" fmla="*/ 66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1" h="289">
                  <a:moveTo>
                    <a:pt x="54" y="66"/>
                  </a:moveTo>
                  <a:cubicBezTo>
                    <a:pt x="51" y="66"/>
                    <a:pt x="51" y="66"/>
                    <a:pt x="51" y="66"/>
                  </a:cubicBezTo>
                  <a:cubicBezTo>
                    <a:pt x="47" y="90"/>
                    <a:pt x="47" y="90"/>
                    <a:pt x="47" y="90"/>
                  </a:cubicBezTo>
                  <a:cubicBezTo>
                    <a:pt x="54" y="98"/>
                    <a:pt x="54" y="98"/>
                    <a:pt x="54" y="98"/>
                  </a:cubicBezTo>
                  <a:cubicBezTo>
                    <a:pt x="61" y="101"/>
                    <a:pt x="61" y="101"/>
                    <a:pt x="61" y="101"/>
                  </a:cubicBezTo>
                  <a:cubicBezTo>
                    <a:pt x="61" y="101"/>
                    <a:pt x="61" y="101"/>
                    <a:pt x="61" y="101"/>
                  </a:cubicBezTo>
                  <a:cubicBezTo>
                    <a:pt x="61" y="101"/>
                    <a:pt x="61" y="101"/>
                    <a:pt x="61" y="101"/>
                  </a:cubicBezTo>
                  <a:cubicBezTo>
                    <a:pt x="61" y="101"/>
                    <a:pt x="61" y="101"/>
                    <a:pt x="61" y="101"/>
                  </a:cubicBezTo>
                  <a:cubicBezTo>
                    <a:pt x="70" y="108"/>
                    <a:pt x="70" y="108"/>
                    <a:pt x="70" y="108"/>
                  </a:cubicBezTo>
                  <a:cubicBezTo>
                    <a:pt x="81" y="111"/>
                    <a:pt x="81" y="111"/>
                    <a:pt x="81" y="111"/>
                  </a:cubicBezTo>
                  <a:cubicBezTo>
                    <a:pt x="82" y="111"/>
                    <a:pt x="82" y="111"/>
                    <a:pt x="82" y="111"/>
                  </a:cubicBezTo>
                  <a:cubicBezTo>
                    <a:pt x="88" y="115"/>
                    <a:pt x="88" y="115"/>
                    <a:pt x="88" y="115"/>
                  </a:cubicBezTo>
                  <a:cubicBezTo>
                    <a:pt x="88" y="115"/>
                    <a:pt x="88" y="115"/>
                    <a:pt x="88" y="115"/>
                  </a:cubicBezTo>
                  <a:cubicBezTo>
                    <a:pt x="88" y="115"/>
                    <a:pt x="88" y="115"/>
                    <a:pt x="88" y="115"/>
                  </a:cubicBezTo>
                  <a:cubicBezTo>
                    <a:pt x="88" y="116"/>
                    <a:pt x="88" y="116"/>
                    <a:pt x="88" y="116"/>
                  </a:cubicBezTo>
                  <a:cubicBezTo>
                    <a:pt x="93" y="122"/>
                    <a:pt x="93" y="122"/>
                    <a:pt x="93" y="122"/>
                  </a:cubicBezTo>
                  <a:cubicBezTo>
                    <a:pt x="93" y="123"/>
                    <a:pt x="93" y="123"/>
                    <a:pt x="93" y="123"/>
                  </a:cubicBezTo>
                  <a:cubicBezTo>
                    <a:pt x="93" y="124"/>
                    <a:pt x="93" y="124"/>
                    <a:pt x="93" y="124"/>
                  </a:cubicBezTo>
                  <a:cubicBezTo>
                    <a:pt x="89" y="130"/>
                    <a:pt x="89" y="130"/>
                    <a:pt x="89" y="130"/>
                  </a:cubicBezTo>
                  <a:cubicBezTo>
                    <a:pt x="88" y="131"/>
                    <a:pt x="88" y="133"/>
                    <a:pt x="88" y="136"/>
                  </a:cubicBezTo>
                  <a:cubicBezTo>
                    <a:pt x="89" y="136"/>
                    <a:pt x="89" y="136"/>
                    <a:pt x="89" y="136"/>
                  </a:cubicBezTo>
                  <a:cubicBezTo>
                    <a:pt x="89" y="144"/>
                    <a:pt x="89" y="144"/>
                    <a:pt x="89" y="144"/>
                  </a:cubicBezTo>
                  <a:cubicBezTo>
                    <a:pt x="88" y="144"/>
                    <a:pt x="88" y="144"/>
                    <a:pt x="88" y="144"/>
                  </a:cubicBezTo>
                  <a:cubicBezTo>
                    <a:pt x="88" y="144"/>
                    <a:pt x="88" y="144"/>
                    <a:pt x="88" y="144"/>
                  </a:cubicBezTo>
                  <a:cubicBezTo>
                    <a:pt x="85" y="156"/>
                    <a:pt x="85" y="156"/>
                    <a:pt x="85" y="156"/>
                  </a:cubicBezTo>
                  <a:cubicBezTo>
                    <a:pt x="84" y="158"/>
                    <a:pt x="84" y="158"/>
                    <a:pt x="84" y="158"/>
                  </a:cubicBezTo>
                  <a:cubicBezTo>
                    <a:pt x="83" y="158"/>
                    <a:pt x="83" y="158"/>
                    <a:pt x="83" y="158"/>
                  </a:cubicBezTo>
                  <a:cubicBezTo>
                    <a:pt x="82" y="158"/>
                    <a:pt x="82" y="158"/>
                    <a:pt x="82" y="158"/>
                  </a:cubicBezTo>
                  <a:cubicBezTo>
                    <a:pt x="77" y="156"/>
                    <a:pt x="77" y="156"/>
                    <a:pt x="77" y="156"/>
                  </a:cubicBezTo>
                  <a:cubicBezTo>
                    <a:pt x="70" y="157"/>
                    <a:pt x="70" y="157"/>
                    <a:pt x="70" y="157"/>
                  </a:cubicBezTo>
                  <a:cubicBezTo>
                    <a:pt x="64" y="159"/>
                    <a:pt x="64" y="159"/>
                    <a:pt x="64" y="159"/>
                  </a:cubicBezTo>
                  <a:cubicBezTo>
                    <a:pt x="57" y="164"/>
                    <a:pt x="57" y="164"/>
                    <a:pt x="57" y="164"/>
                  </a:cubicBezTo>
                  <a:cubicBezTo>
                    <a:pt x="56" y="166"/>
                    <a:pt x="56" y="166"/>
                    <a:pt x="56" y="166"/>
                  </a:cubicBezTo>
                  <a:cubicBezTo>
                    <a:pt x="65" y="170"/>
                    <a:pt x="65" y="170"/>
                    <a:pt x="65" y="170"/>
                  </a:cubicBezTo>
                  <a:cubicBezTo>
                    <a:pt x="64" y="172"/>
                    <a:pt x="64" y="172"/>
                    <a:pt x="64" y="172"/>
                  </a:cubicBezTo>
                  <a:cubicBezTo>
                    <a:pt x="63" y="174"/>
                    <a:pt x="61" y="176"/>
                    <a:pt x="58" y="177"/>
                  </a:cubicBezTo>
                  <a:cubicBezTo>
                    <a:pt x="53" y="178"/>
                    <a:pt x="53" y="178"/>
                    <a:pt x="53" y="178"/>
                  </a:cubicBezTo>
                  <a:cubicBezTo>
                    <a:pt x="43" y="174"/>
                    <a:pt x="43" y="174"/>
                    <a:pt x="43" y="174"/>
                  </a:cubicBezTo>
                  <a:cubicBezTo>
                    <a:pt x="43" y="174"/>
                    <a:pt x="43" y="174"/>
                    <a:pt x="43" y="174"/>
                  </a:cubicBezTo>
                  <a:cubicBezTo>
                    <a:pt x="43" y="174"/>
                    <a:pt x="43" y="174"/>
                    <a:pt x="43" y="174"/>
                  </a:cubicBezTo>
                  <a:cubicBezTo>
                    <a:pt x="35" y="169"/>
                    <a:pt x="35" y="169"/>
                    <a:pt x="35" y="169"/>
                  </a:cubicBezTo>
                  <a:cubicBezTo>
                    <a:pt x="31" y="169"/>
                    <a:pt x="31" y="169"/>
                    <a:pt x="31" y="169"/>
                  </a:cubicBezTo>
                  <a:cubicBezTo>
                    <a:pt x="21" y="184"/>
                    <a:pt x="21" y="184"/>
                    <a:pt x="21" y="184"/>
                  </a:cubicBezTo>
                  <a:cubicBezTo>
                    <a:pt x="19" y="188"/>
                    <a:pt x="19" y="188"/>
                    <a:pt x="19" y="188"/>
                  </a:cubicBezTo>
                  <a:cubicBezTo>
                    <a:pt x="19" y="197"/>
                    <a:pt x="19" y="197"/>
                    <a:pt x="19" y="197"/>
                  </a:cubicBezTo>
                  <a:cubicBezTo>
                    <a:pt x="23" y="204"/>
                    <a:pt x="23" y="204"/>
                    <a:pt x="23" y="204"/>
                  </a:cubicBezTo>
                  <a:cubicBezTo>
                    <a:pt x="23" y="204"/>
                    <a:pt x="23" y="204"/>
                    <a:pt x="23" y="204"/>
                  </a:cubicBezTo>
                  <a:cubicBezTo>
                    <a:pt x="23" y="204"/>
                    <a:pt x="23" y="204"/>
                    <a:pt x="23" y="204"/>
                  </a:cubicBezTo>
                  <a:cubicBezTo>
                    <a:pt x="23" y="204"/>
                    <a:pt x="23" y="204"/>
                    <a:pt x="23" y="204"/>
                  </a:cubicBezTo>
                  <a:cubicBezTo>
                    <a:pt x="26" y="210"/>
                    <a:pt x="26" y="210"/>
                    <a:pt x="26" y="210"/>
                  </a:cubicBezTo>
                  <a:cubicBezTo>
                    <a:pt x="26" y="211"/>
                    <a:pt x="26" y="211"/>
                    <a:pt x="26" y="211"/>
                  </a:cubicBezTo>
                  <a:cubicBezTo>
                    <a:pt x="26" y="220"/>
                    <a:pt x="26" y="220"/>
                    <a:pt x="26" y="220"/>
                  </a:cubicBezTo>
                  <a:cubicBezTo>
                    <a:pt x="26" y="222"/>
                    <a:pt x="26" y="222"/>
                    <a:pt x="26" y="222"/>
                  </a:cubicBezTo>
                  <a:cubicBezTo>
                    <a:pt x="27" y="222"/>
                    <a:pt x="27" y="222"/>
                    <a:pt x="27" y="222"/>
                  </a:cubicBezTo>
                  <a:cubicBezTo>
                    <a:pt x="20" y="224"/>
                    <a:pt x="20" y="224"/>
                    <a:pt x="20" y="224"/>
                  </a:cubicBezTo>
                  <a:cubicBezTo>
                    <a:pt x="8" y="224"/>
                    <a:pt x="8" y="224"/>
                    <a:pt x="8" y="224"/>
                  </a:cubicBezTo>
                  <a:cubicBezTo>
                    <a:pt x="3" y="227"/>
                    <a:pt x="3" y="227"/>
                    <a:pt x="3" y="227"/>
                  </a:cubicBezTo>
                  <a:cubicBezTo>
                    <a:pt x="0" y="231"/>
                    <a:pt x="0" y="231"/>
                    <a:pt x="0" y="231"/>
                  </a:cubicBezTo>
                  <a:cubicBezTo>
                    <a:pt x="1" y="232"/>
                    <a:pt x="1" y="232"/>
                    <a:pt x="1" y="232"/>
                  </a:cubicBezTo>
                  <a:cubicBezTo>
                    <a:pt x="3" y="244"/>
                    <a:pt x="3" y="244"/>
                    <a:pt x="3" y="244"/>
                  </a:cubicBezTo>
                  <a:cubicBezTo>
                    <a:pt x="3" y="244"/>
                    <a:pt x="3" y="244"/>
                    <a:pt x="3" y="244"/>
                  </a:cubicBezTo>
                  <a:cubicBezTo>
                    <a:pt x="3" y="248"/>
                    <a:pt x="3" y="248"/>
                    <a:pt x="3" y="248"/>
                  </a:cubicBezTo>
                  <a:cubicBezTo>
                    <a:pt x="6" y="254"/>
                    <a:pt x="6" y="254"/>
                    <a:pt x="6" y="254"/>
                  </a:cubicBezTo>
                  <a:cubicBezTo>
                    <a:pt x="15" y="260"/>
                    <a:pt x="15" y="260"/>
                    <a:pt x="15" y="260"/>
                  </a:cubicBezTo>
                  <a:cubicBezTo>
                    <a:pt x="27" y="257"/>
                    <a:pt x="27" y="257"/>
                    <a:pt x="27" y="257"/>
                  </a:cubicBezTo>
                  <a:cubicBezTo>
                    <a:pt x="33" y="253"/>
                    <a:pt x="33" y="253"/>
                    <a:pt x="33" y="253"/>
                  </a:cubicBezTo>
                  <a:cubicBezTo>
                    <a:pt x="34" y="252"/>
                    <a:pt x="34" y="252"/>
                    <a:pt x="34" y="252"/>
                  </a:cubicBezTo>
                  <a:cubicBezTo>
                    <a:pt x="39" y="252"/>
                    <a:pt x="39" y="252"/>
                    <a:pt x="39" y="252"/>
                  </a:cubicBezTo>
                  <a:cubicBezTo>
                    <a:pt x="43" y="260"/>
                    <a:pt x="43" y="260"/>
                    <a:pt x="43" y="260"/>
                  </a:cubicBezTo>
                  <a:cubicBezTo>
                    <a:pt x="45" y="262"/>
                    <a:pt x="46" y="264"/>
                    <a:pt x="47" y="266"/>
                  </a:cubicBezTo>
                  <a:cubicBezTo>
                    <a:pt x="50" y="266"/>
                    <a:pt x="50" y="266"/>
                    <a:pt x="50" y="266"/>
                  </a:cubicBezTo>
                  <a:cubicBezTo>
                    <a:pt x="51" y="266"/>
                    <a:pt x="51" y="266"/>
                    <a:pt x="51" y="266"/>
                  </a:cubicBezTo>
                  <a:cubicBezTo>
                    <a:pt x="51" y="266"/>
                    <a:pt x="51" y="266"/>
                    <a:pt x="51" y="266"/>
                  </a:cubicBezTo>
                  <a:cubicBezTo>
                    <a:pt x="52" y="265"/>
                    <a:pt x="52" y="265"/>
                    <a:pt x="52" y="265"/>
                  </a:cubicBezTo>
                  <a:cubicBezTo>
                    <a:pt x="57" y="261"/>
                    <a:pt x="57" y="261"/>
                    <a:pt x="57" y="261"/>
                  </a:cubicBezTo>
                  <a:cubicBezTo>
                    <a:pt x="63" y="270"/>
                    <a:pt x="63" y="270"/>
                    <a:pt x="63" y="270"/>
                  </a:cubicBezTo>
                  <a:cubicBezTo>
                    <a:pt x="68" y="274"/>
                    <a:pt x="68" y="274"/>
                    <a:pt x="68" y="274"/>
                  </a:cubicBezTo>
                  <a:cubicBezTo>
                    <a:pt x="76" y="274"/>
                    <a:pt x="76" y="274"/>
                    <a:pt x="76" y="274"/>
                  </a:cubicBezTo>
                  <a:cubicBezTo>
                    <a:pt x="82" y="273"/>
                    <a:pt x="82" y="273"/>
                    <a:pt x="82" y="273"/>
                  </a:cubicBezTo>
                  <a:cubicBezTo>
                    <a:pt x="83" y="273"/>
                    <a:pt x="83" y="273"/>
                    <a:pt x="83" y="273"/>
                  </a:cubicBezTo>
                  <a:cubicBezTo>
                    <a:pt x="98" y="275"/>
                    <a:pt x="98" y="275"/>
                    <a:pt x="98" y="275"/>
                  </a:cubicBezTo>
                  <a:cubicBezTo>
                    <a:pt x="98" y="275"/>
                    <a:pt x="98" y="275"/>
                    <a:pt x="98" y="275"/>
                  </a:cubicBezTo>
                  <a:cubicBezTo>
                    <a:pt x="98" y="275"/>
                    <a:pt x="98" y="275"/>
                    <a:pt x="98" y="275"/>
                  </a:cubicBezTo>
                  <a:cubicBezTo>
                    <a:pt x="104" y="279"/>
                    <a:pt x="104" y="279"/>
                    <a:pt x="104" y="279"/>
                  </a:cubicBezTo>
                  <a:cubicBezTo>
                    <a:pt x="104" y="279"/>
                    <a:pt x="104" y="279"/>
                    <a:pt x="104" y="279"/>
                  </a:cubicBezTo>
                  <a:cubicBezTo>
                    <a:pt x="104" y="279"/>
                    <a:pt x="104" y="279"/>
                    <a:pt x="104" y="279"/>
                  </a:cubicBezTo>
                  <a:cubicBezTo>
                    <a:pt x="104" y="279"/>
                    <a:pt x="104" y="279"/>
                    <a:pt x="104" y="279"/>
                  </a:cubicBezTo>
                  <a:cubicBezTo>
                    <a:pt x="109" y="283"/>
                    <a:pt x="109" y="283"/>
                    <a:pt x="109" y="283"/>
                  </a:cubicBezTo>
                  <a:cubicBezTo>
                    <a:pt x="109" y="284"/>
                    <a:pt x="109" y="284"/>
                    <a:pt x="109" y="284"/>
                  </a:cubicBezTo>
                  <a:cubicBezTo>
                    <a:pt x="113" y="288"/>
                    <a:pt x="113" y="288"/>
                    <a:pt x="113" y="288"/>
                  </a:cubicBezTo>
                  <a:cubicBezTo>
                    <a:pt x="117" y="289"/>
                    <a:pt x="117" y="289"/>
                    <a:pt x="117" y="289"/>
                  </a:cubicBezTo>
                  <a:cubicBezTo>
                    <a:pt x="123" y="288"/>
                    <a:pt x="123" y="288"/>
                    <a:pt x="123" y="288"/>
                  </a:cubicBezTo>
                  <a:cubicBezTo>
                    <a:pt x="123" y="280"/>
                    <a:pt x="123" y="280"/>
                    <a:pt x="123" y="280"/>
                  </a:cubicBezTo>
                  <a:cubicBezTo>
                    <a:pt x="120" y="274"/>
                    <a:pt x="120" y="274"/>
                    <a:pt x="120" y="274"/>
                  </a:cubicBezTo>
                  <a:cubicBezTo>
                    <a:pt x="120" y="274"/>
                    <a:pt x="120" y="274"/>
                    <a:pt x="120" y="274"/>
                  </a:cubicBezTo>
                  <a:cubicBezTo>
                    <a:pt x="120" y="274"/>
                    <a:pt x="120" y="274"/>
                    <a:pt x="120" y="274"/>
                  </a:cubicBezTo>
                  <a:cubicBezTo>
                    <a:pt x="117" y="264"/>
                    <a:pt x="117" y="264"/>
                    <a:pt x="117" y="264"/>
                  </a:cubicBezTo>
                  <a:cubicBezTo>
                    <a:pt x="123" y="258"/>
                    <a:pt x="123" y="258"/>
                    <a:pt x="123" y="258"/>
                  </a:cubicBezTo>
                  <a:cubicBezTo>
                    <a:pt x="123" y="258"/>
                    <a:pt x="123" y="258"/>
                    <a:pt x="123" y="258"/>
                  </a:cubicBezTo>
                  <a:cubicBezTo>
                    <a:pt x="124" y="258"/>
                    <a:pt x="124" y="258"/>
                    <a:pt x="124" y="258"/>
                  </a:cubicBezTo>
                  <a:cubicBezTo>
                    <a:pt x="129" y="257"/>
                    <a:pt x="129" y="257"/>
                    <a:pt x="129" y="257"/>
                  </a:cubicBezTo>
                  <a:cubicBezTo>
                    <a:pt x="134" y="257"/>
                    <a:pt x="134" y="257"/>
                    <a:pt x="134" y="257"/>
                  </a:cubicBezTo>
                  <a:cubicBezTo>
                    <a:pt x="135" y="255"/>
                    <a:pt x="135" y="255"/>
                    <a:pt x="135" y="255"/>
                  </a:cubicBezTo>
                  <a:cubicBezTo>
                    <a:pt x="132" y="250"/>
                    <a:pt x="132" y="250"/>
                    <a:pt x="132" y="250"/>
                  </a:cubicBezTo>
                  <a:cubicBezTo>
                    <a:pt x="121" y="243"/>
                    <a:pt x="121" y="243"/>
                    <a:pt x="121" y="243"/>
                  </a:cubicBezTo>
                  <a:cubicBezTo>
                    <a:pt x="118" y="238"/>
                    <a:pt x="118" y="238"/>
                    <a:pt x="118" y="238"/>
                  </a:cubicBezTo>
                  <a:cubicBezTo>
                    <a:pt x="117" y="238"/>
                    <a:pt x="117" y="238"/>
                    <a:pt x="117" y="238"/>
                  </a:cubicBezTo>
                  <a:cubicBezTo>
                    <a:pt x="117" y="238"/>
                    <a:pt x="117" y="238"/>
                    <a:pt x="117" y="238"/>
                  </a:cubicBezTo>
                  <a:cubicBezTo>
                    <a:pt x="117" y="237"/>
                    <a:pt x="117" y="237"/>
                    <a:pt x="117" y="237"/>
                  </a:cubicBezTo>
                  <a:cubicBezTo>
                    <a:pt x="121" y="231"/>
                    <a:pt x="121" y="231"/>
                    <a:pt x="121" y="231"/>
                  </a:cubicBezTo>
                  <a:cubicBezTo>
                    <a:pt x="121" y="232"/>
                    <a:pt x="121" y="232"/>
                    <a:pt x="121" y="232"/>
                  </a:cubicBezTo>
                  <a:cubicBezTo>
                    <a:pt x="129" y="234"/>
                    <a:pt x="129" y="234"/>
                    <a:pt x="129" y="234"/>
                  </a:cubicBezTo>
                  <a:cubicBezTo>
                    <a:pt x="151" y="233"/>
                    <a:pt x="151" y="233"/>
                    <a:pt x="151" y="233"/>
                  </a:cubicBezTo>
                  <a:cubicBezTo>
                    <a:pt x="151" y="233"/>
                    <a:pt x="151" y="233"/>
                    <a:pt x="151" y="233"/>
                  </a:cubicBezTo>
                  <a:cubicBezTo>
                    <a:pt x="151" y="233"/>
                    <a:pt x="151" y="233"/>
                    <a:pt x="151" y="233"/>
                  </a:cubicBezTo>
                  <a:cubicBezTo>
                    <a:pt x="157" y="235"/>
                    <a:pt x="157" y="235"/>
                    <a:pt x="157" y="235"/>
                  </a:cubicBezTo>
                  <a:cubicBezTo>
                    <a:pt x="161" y="232"/>
                    <a:pt x="161" y="232"/>
                    <a:pt x="161" y="232"/>
                  </a:cubicBezTo>
                  <a:cubicBezTo>
                    <a:pt x="159" y="219"/>
                    <a:pt x="159" y="219"/>
                    <a:pt x="159" y="219"/>
                  </a:cubicBezTo>
                  <a:cubicBezTo>
                    <a:pt x="152" y="214"/>
                    <a:pt x="152" y="214"/>
                    <a:pt x="152" y="214"/>
                  </a:cubicBezTo>
                  <a:cubicBezTo>
                    <a:pt x="145" y="211"/>
                    <a:pt x="143" y="202"/>
                    <a:pt x="145" y="188"/>
                  </a:cubicBezTo>
                  <a:cubicBezTo>
                    <a:pt x="138" y="184"/>
                    <a:pt x="138" y="184"/>
                    <a:pt x="138" y="184"/>
                  </a:cubicBezTo>
                  <a:cubicBezTo>
                    <a:pt x="137" y="184"/>
                    <a:pt x="137" y="184"/>
                    <a:pt x="137" y="184"/>
                  </a:cubicBezTo>
                  <a:cubicBezTo>
                    <a:pt x="137" y="184"/>
                    <a:pt x="137" y="184"/>
                    <a:pt x="137" y="184"/>
                  </a:cubicBezTo>
                  <a:cubicBezTo>
                    <a:pt x="137" y="183"/>
                    <a:pt x="137" y="183"/>
                    <a:pt x="137" y="183"/>
                  </a:cubicBezTo>
                  <a:cubicBezTo>
                    <a:pt x="137" y="183"/>
                    <a:pt x="137" y="183"/>
                    <a:pt x="137" y="183"/>
                  </a:cubicBezTo>
                  <a:cubicBezTo>
                    <a:pt x="135" y="172"/>
                    <a:pt x="135" y="172"/>
                    <a:pt x="135" y="172"/>
                  </a:cubicBezTo>
                  <a:cubicBezTo>
                    <a:pt x="144" y="132"/>
                    <a:pt x="144" y="132"/>
                    <a:pt x="144" y="132"/>
                  </a:cubicBezTo>
                  <a:cubicBezTo>
                    <a:pt x="141" y="120"/>
                    <a:pt x="139" y="112"/>
                    <a:pt x="139" y="108"/>
                  </a:cubicBezTo>
                  <a:cubicBezTo>
                    <a:pt x="138" y="96"/>
                    <a:pt x="138" y="96"/>
                    <a:pt x="138" y="96"/>
                  </a:cubicBezTo>
                  <a:cubicBezTo>
                    <a:pt x="139" y="82"/>
                    <a:pt x="139" y="82"/>
                    <a:pt x="139" y="82"/>
                  </a:cubicBezTo>
                  <a:cubicBezTo>
                    <a:pt x="139" y="82"/>
                    <a:pt x="139" y="82"/>
                    <a:pt x="139" y="82"/>
                  </a:cubicBezTo>
                  <a:cubicBezTo>
                    <a:pt x="139" y="81"/>
                    <a:pt x="139" y="81"/>
                    <a:pt x="139" y="81"/>
                  </a:cubicBezTo>
                  <a:cubicBezTo>
                    <a:pt x="139" y="81"/>
                    <a:pt x="139" y="81"/>
                    <a:pt x="139" y="81"/>
                  </a:cubicBezTo>
                  <a:cubicBezTo>
                    <a:pt x="147" y="75"/>
                    <a:pt x="147" y="75"/>
                    <a:pt x="147" y="75"/>
                  </a:cubicBezTo>
                  <a:cubicBezTo>
                    <a:pt x="147" y="68"/>
                    <a:pt x="147" y="68"/>
                    <a:pt x="147" y="68"/>
                  </a:cubicBezTo>
                  <a:cubicBezTo>
                    <a:pt x="147" y="67"/>
                    <a:pt x="147" y="64"/>
                    <a:pt x="145" y="61"/>
                  </a:cubicBezTo>
                  <a:cubicBezTo>
                    <a:pt x="139" y="56"/>
                    <a:pt x="139" y="56"/>
                    <a:pt x="139" y="56"/>
                  </a:cubicBezTo>
                  <a:cubicBezTo>
                    <a:pt x="139" y="56"/>
                    <a:pt x="139" y="56"/>
                    <a:pt x="139" y="56"/>
                  </a:cubicBezTo>
                  <a:cubicBezTo>
                    <a:pt x="139" y="54"/>
                    <a:pt x="139" y="54"/>
                    <a:pt x="139" y="54"/>
                  </a:cubicBezTo>
                  <a:cubicBezTo>
                    <a:pt x="138" y="45"/>
                    <a:pt x="138" y="45"/>
                    <a:pt x="138" y="45"/>
                  </a:cubicBezTo>
                  <a:cubicBezTo>
                    <a:pt x="138" y="44"/>
                    <a:pt x="138" y="44"/>
                    <a:pt x="138" y="44"/>
                  </a:cubicBezTo>
                  <a:cubicBezTo>
                    <a:pt x="137" y="44"/>
                    <a:pt x="137" y="44"/>
                    <a:pt x="137" y="44"/>
                  </a:cubicBezTo>
                  <a:cubicBezTo>
                    <a:pt x="138" y="44"/>
                    <a:pt x="138" y="44"/>
                    <a:pt x="138" y="44"/>
                  </a:cubicBezTo>
                  <a:cubicBezTo>
                    <a:pt x="138" y="43"/>
                    <a:pt x="138" y="43"/>
                    <a:pt x="138" y="43"/>
                  </a:cubicBezTo>
                  <a:cubicBezTo>
                    <a:pt x="149" y="30"/>
                    <a:pt x="149" y="30"/>
                    <a:pt x="149" y="30"/>
                  </a:cubicBezTo>
                  <a:cubicBezTo>
                    <a:pt x="149" y="24"/>
                    <a:pt x="149" y="24"/>
                    <a:pt x="149" y="24"/>
                  </a:cubicBezTo>
                  <a:cubicBezTo>
                    <a:pt x="145" y="18"/>
                    <a:pt x="145" y="18"/>
                    <a:pt x="145" y="18"/>
                  </a:cubicBezTo>
                  <a:cubicBezTo>
                    <a:pt x="145" y="18"/>
                    <a:pt x="145" y="18"/>
                    <a:pt x="145" y="18"/>
                  </a:cubicBezTo>
                  <a:cubicBezTo>
                    <a:pt x="145" y="17"/>
                    <a:pt x="145" y="17"/>
                    <a:pt x="145" y="17"/>
                  </a:cubicBezTo>
                  <a:cubicBezTo>
                    <a:pt x="150" y="11"/>
                    <a:pt x="150" y="11"/>
                    <a:pt x="150" y="11"/>
                  </a:cubicBezTo>
                  <a:cubicBezTo>
                    <a:pt x="150" y="10"/>
                    <a:pt x="150" y="10"/>
                    <a:pt x="150" y="10"/>
                  </a:cubicBezTo>
                  <a:cubicBezTo>
                    <a:pt x="151" y="10"/>
                    <a:pt x="151" y="10"/>
                    <a:pt x="151" y="10"/>
                  </a:cubicBezTo>
                  <a:cubicBezTo>
                    <a:pt x="156" y="6"/>
                    <a:pt x="156" y="6"/>
                    <a:pt x="156" y="6"/>
                  </a:cubicBezTo>
                  <a:cubicBezTo>
                    <a:pt x="155" y="1"/>
                    <a:pt x="155" y="1"/>
                    <a:pt x="155" y="1"/>
                  </a:cubicBezTo>
                  <a:cubicBezTo>
                    <a:pt x="153" y="1"/>
                    <a:pt x="153" y="1"/>
                    <a:pt x="153" y="1"/>
                  </a:cubicBezTo>
                  <a:cubicBezTo>
                    <a:pt x="148" y="0"/>
                    <a:pt x="148" y="0"/>
                    <a:pt x="148" y="0"/>
                  </a:cubicBezTo>
                  <a:cubicBezTo>
                    <a:pt x="146" y="10"/>
                    <a:pt x="146" y="10"/>
                    <a:pt x="146" y="10"/>
                  </a:cubicBezTo>
                  <a:cubicBezTo>
                    <a:pt x="145" y="9"/>
                    <a:pt x="145" y="9"/>
                    <a:pt x="145" y="9"/>
                  </a:cubicBezTo>
                  <a:cubicBezTo>
                    <a:pt x="134" y="5"/>
                    <a:pt x="134" y="5"/>
                    <a:pt x="134" y="5"/>
                  </a:cubicBezTo>
                  <a:cubicBezTo>
                    <a:pt x="128" y="4"/>
                    <a:pt x="128" y="4"/>
                    <a:pt x="128" y="4"/>
                  </a:cubicBezTo>
                  <a:cubicBezTo>
                    <a:pt x="130" y="14"/>
                    <a:pt x="130" y="14"/>
                    <a:pt x="130" y="14"/>
                  </a:cubicBezTo>
                  <a:cubicBezTo>
                    <a:pt x="121" y="17"/>
                    <a:pt x="121" y="17"/>
                    <a:pt x="121" y="17"/>
                  </a:cubicBezTo>
                  <a:cubicBezTo>
                    <a:pt x="109" y="24"/>
                    <a:pt x="109" y="24"/>
                    <a:pt x="109" y="24"/>
                  </a:cubicBezTo>
                  <a:cubicBezTo>
                    <a:pt x="105" y="29"/>
                    <a:pt x="105" y="29"/>
                    <a:pt x="105" y="29"/>
                  </a:cubicBezTo>
                  <a:cubicBezTo>
                    <a:pt x="105" y="29"/>
                    <a:pt x="105" y="29"/>
                    <a:pt x="105" y="29"/>
                  </a:cubicBezTo>
                  <a:cubicBezTo>
                    <a:pt x="105" y="29"/>
                    <a:pt x="105" y="29"/>
                    <a:pt x="105" y="29"/>
                  </a:cubicBezTo>
                  <a:cubicBezTo>
                    <a:pt x="104" y="29"/>
                    <a:pt x="104" y="29"/>
                    <a:pt x="104" y="29"/>
                  </a:cubicBezTo>
                  <a:cubicBezTo>
                    <a:pt x="97" y="35"/>
                    <a:pt x="97" y="35"/>
                    <a:pt x="97" y="35"/>
                  </a:cubicBezTo>
                  <a:cubicBezTo>
                    <a:pt x="96" y="45"/>
                    <a:pt x="96" y="45"/>
                    <a:pt x="96" y="45"/>
                  </a:cubicBezTo>
                  <a:cubicBezTo>
                    <a:pt x="96" y="46"/>
                    <a:pt x="96" y="46"/>
                    <a:pt x="96" y="46"/>
                  </a:cubicBezTo>
                  <a:cubicBezTo>
                    <a:pt x="93" y="59"/>
                    <a:pt x="93" y="59"/>
                    <a:pt x="93" y="59"/>
                  </a:cubicBezTo>
                  <a:cubicBezTo>
                    <a:pt x="93" y="59"/>
                    <a:pt x="93" y="59"/>
                    <a:pt x="93" y="59"/>
                  </a:cubicBezTo>
                  <a:cubicBezTo>
                    <a:pt x="91" y="66"/>
                    <a:pt x="91" y="66"/>
                    <a:pt x="91" y="66"/>
                  </a:cubicBezTo>
                  <a:cubicBezTo>
                    <a:pt x="91" y="66"/>
                    <a:pt x="91" y="66"/>
                    <a:pt x="91" y="66"/>
                  </a:cubicBezTo>
                  <a:cubicBezTo>
                    <a:pt x="91" y="66"/>
                    <a:pt x="91" y="66"/>
                    <a:pt x="91" y="66"/>
                  </a:cubicBezTo>
                  <a:cubicBezTo>
                    <a:pt x="91" y="66"/>
                    <a:pt x="91" y="66"/>
                    <a:pt x="91" y="66"/>
                  </a:cubicBezTo>
                  <a:cubicBezTo>
                    <a:pt x="87" y="72"/>
                    <a:pt x="87" y="72"/>
                    <a:pt x="87" y="72"/>
                  </a:cubicBezTo>
                  <a:cubicBezTo>
                    <a:pt x="86" y="72"/>
                    <a:pt x="86" y="72"/>
                    <a:pt x="86" y="72"/>
                  </a:cubicBezTo>
                  <a:cubicBezTo>
                    <a:pt x="86" y="73"/>
                    <a:pt x="86" y="73"/>
                    <a:pt x="86" y="73"/>
                  </a:cubicBezTo>
                  <a:cubicBezTo>
                    <a:pt x="86" y="73"/>
                    <a:pt x="86" y="73"/>
                    <a:pt x="86" y="73"/>
                  </a:cubicBezTo>
                  <a:cubicBezTo>
                    <a:pt x="85" y="73"/>
                    <a:pt x="85" y="73"/>
                    <a:pt x="85" y="73"/>
                  </a:cubicBezTo>
                  <a:cubicBezTo>
                    <a:pt x="76" y="74"/>
                    <a:pt x="76" y="74"/>
                    <a:pt x="76" y="74"/>
                  </a:cubicBezTo>
                  <a:cubicBezTo>
                    <a:pt x="76" y="74"/>
                    <a:pt x="76" y="74"/>
                    <a:pt x="76" y="74"/>
                  </a:cubicBezTo>
                  <a:cubicBezTo>
                    <a:pt x="76" y="75"/>
                    <a:pt x="76" y="75"/>
                    <a:pt x="76" y="75"/>
                  </a:cubicBezTo>
                  <a:cubicBezTo>
                    <a:pt x="75" y="74"/>
                    <a:pt x="75" y="74"/>
                    <a:pt x="75" y="74"/>
                  </a:cubicBezTo>
                  <a:cubicBezTo>
                    <a:pt x="75" y="74"/>
                    <a:pt x="75" y="74"/>
                    <a:pt x="75" y="74"/>
                  </a:cubicBezTo>
                  <a:cubicBezTo>
                    <a:pt x="61" y="70"/>
                    <a:pt x="61" y="70"/>
                    <a:pt x="61" y="70"/>
                  </a:cubicBezTo>
                  <a:cubicBezTo>
                    <a:pt x="61" y="69"/>
                    <a:pt x="61" y="69"/>
                    <a:pt x="61" y="69"/>
                  </a:cubicBezTo>
                  <a:lnTo>
                    <a:pt x="54" y="66"/>
                  </a:lnTo>
                  <a:close/>
                </a:path>
              </a:pathLst>
            </a:custGeom>
            <a:solidFill>
              <a:srgbClr val="404040"/>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8" name="Freeform 18"/>
            <p:cNvSpPr>
              <a:spLocks/>
            </p:cNvSpPr>
            <p:nvPr/>
          </p:nvSpPr>
          <p:spPr bwMode="auto">
            <a:xfrm>
              <a:off x="3720967" y="2988196"/>
              <a:ext cx="302788" cy="665033"/>
            </a:xfrm>
            <a:custGeom>
              <a:avLst/>
              <a:gdLst>
                <a:gd name="T0" fmla="*/ 99 w 108"/>
                <a:gd name="T1" fmla="*/ 3 h 237"/>
                <a:gd name="T2" fmla="*/ 93 w 108"/>
                <a:gd name="T3" fmla="*/ 5 h 237"/>
                <a:gd name="T4" fmla="*/ 88 w 108"/>
                <a:gd name="T5" fmla="*/ 11 h 237"/>
                <a:gd name="T6" fmla="*/ 87 w 108"/>
                <a:gd name="T7" fmla="*/ 12 h 237"/>
                <a:gd name="T8" fmla="*/ 67 w 108"/>
                <a:gd name="T9" fmla="*/ 13 h 237"/>
                <a:gd name="T10" fmla="*/ 61 w 108"/>
                <a:gd name="T11" fmla="*/ 19 h 237"/>
                <a:gd name="T12" fmla="*/ 55 w 108"/>
                <a:gd name="T13" fmla="*/ 23 h 237"/>
                <a:gd name="T14" fmla="*/ 46 w 108"/>
                <a:gd name="T15" fmla="*/ 23 h 237"/>
                <a:gd name="T16" fmla="*/ 41 w 108"/>
                <a:gd name="T17" fmla="*/ 37 h 237"/>
                <a:gd name="T18" fmla="*/ 41 w 108"/>
                <a:gd name="T19" fmla="*/ 37 h 237"/>
                <a:gd name="T20" fmla="*/ 33 w 108"/>
                <a:gd name="T21" fmla="*/ 45 h 237"/>
                <a:gd name="T22" fmla="*/ 21 w 108"/>
                <a:gd name="T23" fmla="*/ 59 h 237"/>
                <a:gd name="T24" fmla="*/ 13 w 108"/>
                <a:gd name="T25" fmla="*/ 67 h 237"/>
                <a:gd name="T26" fmla="*/ 13 w 108"/>
                <a:gd name="T27" fmla="*/ 77 h 237"/>
                <a:gd name="T28" fmla="*/ 13 w 108"/>
                <a:gd name="T29" fmla="*/ 85 h 237"/>
                <a:gd name="T30" fmla="*/ 8 w 108"/>
                <a:gd name="T31" fmla="*/ 92 h 237"/>
                <a:gd name="T32" fmla="*/ 8 w 108"/>
                <a:gd name="T33" fmla="*/ 111 h 237"/>
                <a:gd name="T34" fmla="*/ 12 w 108"/>
                <a:gd name="T35" fmla="*/ 122 h 237"/>
                <a:gd name="T36" fmla="*/ 11 w 108"/>
                <a:gd name="T37" fmla="*/ 131 h 237"/>
                <a:gd name="T38" fmla="*/ 3 w 108"/>
                <a:gd name="T39" fmla="*/ 161 h 237"/>
                <a:gd name="T40" fmla="*/ 9 w 108"/>
                <a:gd name="T41" fmla="*/ 185 h 237"/>
                <a:gd name="T42" fmla="*/ 7 w 108"/>
                <a:gd name="T43" fmla="*/ 237 h 237"/>
                <a:gd name="T44" fmla="*/ 17 w 108"/>
                <a:gd name="T45" fmla="*/ 227 h 237"/>
                <a:gd name="T46" fmla="*/ 56 w 108"/>
                <a:gd name="T47" fmla="*/ 207 h 237"/>
                <a:gd name="T48" fmla="*/ 75 w 108"/>
                <a:gd name="T49" fmla="*/ 209 h 237"/>
                <a:gd name="T50" fmla="*/ 91 w 108"/>
                <a:gd name="T51" fmla="*/ 195 h 237"/>
                <a:gd name="T52" fmla="*/ 95 w 108"/>
                <a:gd name="T53" fmla="*/ 185 h 237"/>
                <a:gd name="T54" fmla="*/ 95 w 108"/>
                <a:gd name="T55" fmla="*/ 184 h 237"/>
                <a:gd name="T56" fmla="*/ 97 w 108"/>
                <a:gd name="T57" fmla="*/ 170 h 237"/>
                <a:gd name="T58" fmla="*/ 98 w 108"/>
                <a:gd name="T59" fmla="*/ 161 h 237"/>
                <a:gd name="T60" fmla="*/ 95 w 108"/>
                <a:gd name="T61" fmla="*/ 140 h 237"/>
                <a:gd name="T62" fmla="*/ 96 w 108"/>
                <a:gd name="T63" fmla="*/ 133 h 237"/>
                <a:gd name="T64" fmla="*/ 108 w 108"/>
                <a:gd name="T65" fmla="*/ 107 h 237"/>
                <a:gd name="T66" fmla="*/ 91 w 108"/>
                <a:gd name="T67" fmla="*/ 92 h 237"/>
                <a:gd name="T68" fmla="*/ 88 w 108"/>
                <a:gd name="T69" fmla="*/ 85 h 237"/>
                <a:gd name="T70" fmla="*/ 89 w 108"/>
                <a:gd name="T71" fmla="*/ 73 h 237"/>
                <a:gd name="T72" fmla="*/ 92 w 108"/>
                <a:gd name="T73" fmla="*/ 64 h 237"/>
                <a:gd name="T74" fmla="*/ 104 w 108"/>
                <a:gd name="T75" fmla="*/ 55 h 237"/>
                <a:gd name="T76" fmla="*/ 107 w 108"/>
                <a:gd name="T77" fmla="*/ 33 h 237"/>
                <a:gd name="T78" fmla="*/ 99 w 108"/>
                <a:gd name="T79" fmla="*/ 31 h 237"/>
                <a:gd name="T80" fmla="*/ 91 w 108"/>
                <a:gd name="T81" fmla="*/ 26 h 237"/>
                <a:gd name="T82" fmla="*/ 90 w 108"/>
                <a:gd name="T83" fmla="*/ 1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 h="237">
                  <a:moveTo>
                    <a:pt x="101" y="11"/>
                  </a:moveTo>
                  <a:cubicBezTo>
                    <a:pt x="102" y="9"/>
                    <a:pt x="102" y="9"/>
                    <a:pt x="102" y="9"/>
                  </a:cubicBezTo>
                  <a:cubicBezTo>
                    <a:pt x="99" y="3"/>
                    <a:pt x="99" y="3"/>
                    <a:pt x="99" y="3"/>
                  </a:cubicBezTo>
                  <a:cubicBezTo>
                    <a:pt x="97" y="0"/>
                    <a:pt x="97" y="0"/>
                    <a:pt x="97" y="0"/>
                  </a:cubicBezTo>
                  <a:cubicBezTo>
                    <a:pt x="93" y="5"/>
                    <a:pt x="93" y="5"/>
                    <a:pt x="93" y="5"/>
                  </a:cubicBezTo>
                  <a:cubicBezTo>
                    <a:pt x="93" y="5"/>
                    <a:pt x="93" y="5"/>
                    <a:pt x="93" y="5"/>
                  </a:cubicBezTo>
                  <a:cubicBezTo>
                    <a:pt x="93" y="5"/>
                    <a:pt x="93" y="5"/>
                    <a:pt x="93" y="5"/>
                  </a:cubicBezTo>
                  <a:cubicBezTo>
                    <a:pt x="93" y="5"/>
                    <a:pt x="93" y="5"/>
                    <a:pt x="93" y="5"/>
                  </a:cubicBezTo>
                  <a:cubicBezTo>
                    <a:pt x="88" y="11"/>
                    <a:pt x="88" y="11"/>
                    <a:pt x="88" y="11"/>
                  </a:cubicBezTo>
                  <a:cubicBezTo>
                    <a:pt x="88" y="11"/>
                    <a:pt x="88" y="11"/>
                    <a:pt x="88" y="11"/>
                  </a:cubicBezTo>
                  <a:cubicBezTo>
                    <a:pt x="88" y="12"/>
                    <a:pt x="88" y="12"/>
                    <a:pt x="88" y="12"/>
                  </a:cubicBezTo>
                  <a:cubicBezTo>
                    <a:pt x="87" y="12"/>
                    <a:pt x="87" y="12"/>
                    <a:pt x="87" y="12"/>
                  </a:cubicBezTo>
                  <a:cubicBezTo>
                    <a:pt x="77" y="15"/>
                    <a:pt x="77" y="15"/>
                    <a:pt x="77" y="15"/>
                  </a:cubicBezTo>
                  <a:cubicBezTo>
                    <a:pt x="77" y="15"/>
                    <a:pt x="77" y="15"/>
                    <a:pt x="77" y="15"/>
                  </a:cubicBezTo>
                  <a:cubicBezTo>
                    <a:pt x="67" y="13"/>
                    <a:pt x="67" y="13"/>
                    <a:pt x="67" y="13"/>
                  </a:cubicBezTo>
                  <a:cubicBezTo>
                    <a:pt x="62" y="15"/>
                    <a:pt x="62" y="15"/>
                    <a:pt x="62" y="15"/>
                  </a:cubicBezTo>
                  <a:cubicBezTo>
                    <a:pt x="61" y="19"/>
                    <a:pt x="61" y="19"/>
                    <a:pt x="61" y="19"/>
                  </a:cubicBezTo>
                  <a:cubicBezTo>
                    <a:pt x="61" y="19"/>
                    <a:pt x="61" y="19"/>
                    <a:pt x="61" y="19"/>
                  </a:cubicBezTo>
                  <a:cubicBezTo>
                    <a:pt x="61" y="20"/>
                    <a:pt x="61" y="20"/>
                    <a:pt x="61" y="20"/>
                  </a:cubicBezTo>
                  <a:cubicBezTo>
                    <a:pt x="56" y="23"/>
                    <a:pt x="56" y="23"/>
                    <a:pt x="56" y="23"/>
                  </a:cubicBezTo>
                  <a:cubicBezTo>
                    <a:pt x="55" y="23"/>
                    <a:pt x="55" y="23"/>
                    <a:pt x="55" y="23"/>
                  </a:cubicBezTo>
                  <a:cubicBezTo>
                    <a:pt x="55" y="23"/>
                    <a:pt x="55" y="23"/>
                    <a:pt x="55" y="23"/>
                  </a:cubicBezTo>
                  <a:cubicBezTo>
                    <a:pt x="47" y="22"/>
                    <a:pt x="47" y="22"/>
                    <a:pt x="47" y="22"/>
                  </a:cubicBezTo>
                  <a:cubicBezTo>
                    <a:pt x="46" y="23"/>
                    <a:pt x="46" y="23"/>
                    <a:pt x="46" y="23"/>
                  </a:cubicBezTo>
                  <a:cubicBezTo>
                    <a:pt x="46" y="31"/>
                    <a:pt x="46" y="31"/>
                    <a:pt x="46" y="31"/>
                  </a:cubicBezTo>
                  <a:cubicBezTo>
                    <a:pt x="46" y="31"/>
                    <a:pt x="46" y="31"/>
                    <a:pt x="46" y="31"/>
                  </a:cubicBezTo>
                  <a:cubicBezTo>
                    <a:pt x="41" y="37"/>
                    <a:pt x="41" y="37"/>
                    <a:pt x="41" y="37"/>
                  </a:cubicBezTo>
                  <a:cubicBezTo>
                    <a:pt x="41" y="37"/>
                    <a:pt x="41" y="37"/>
                    <a:pt x="41" y="37"/>
                  </a:cubicBezTo>
                  <a:cubicBezTo>
                    <a:pt x="41" y="37"/>
                    <a:pt x="41" y="37"/>
                    <a:pt x="41" y="37"/>
                  </a:cubicBezTo>
                  <a:cubicBezTo>
                    <a:pt x="41" y="37"/>
                    <a:pt x="41" y="37"/>
                    <a:pt x="41" y="37"/>
                  </a:cubicBezTo>
                  <a:cubicBezTo>
                    <a:pt x="33" y="45"/>
                    <a:pt x="33" y="45"/>
                    <a:pt x="33" y="45"/>
                  </a:cubicBezTo>
                  <a:cubicBezTo>
                    <a:pt x="33" y="45"/>
                    <a:pt x="33" y="45"/>
                    <a:pt x="33" y="45"/>
                  </a:cubicBezTo>
                  <a:cubicBezTo>
                    <a:pt x="33" y="45"/>
                    <a:pt x="33" y="45"/>
                    <a:pt x="33" y="45"/>
                  </a:cubicBezTo>
                  <a:cubicBezTo>
                    <a:pt x="25" y="47"/>
                    <a:pt x="25" y="47"/>
                    <a:pt x="25" y="47"/>
                  </a:cubicBezTo>
                  <a:cubicBezTo>
                    <a:pt x="19" y="53"/>
                    <a:pt x="19" y="53"/>
                    <a:pt x="19" y="53"/>
                  </a:cubicBezTo>
                  <a:cubicBezTo>
                    <a:pt x="21" y="59"/>
                    <a:pt x="21" y="59"/>
                    <a:pt x="21" y="59"/>
                  </a:cubicBezTo>
                  <a:cubicBezTo>
                    <a:pt x="21" y="61"/>
                    <a:pt x="21" y="61"/>
                    <a:pt x="21" y="61"/>
                  </a:cubicBezTo>
                  <a:cubicBezTo>
                    <a:pt x="19" y="61"/>
                    <a:pt x="19" y="61"/>
                    <a:pt x="19" y="61"/>
                  </a:cubicBezTo>
                  <a:cubicBezTo>
                    <a:pt x="13" y="67"/>
                    <a:pt x="13" y="67"/>
                    <a:pt x="13" y="67"/>
                  </a:cubicBezTo>
                  <a:cubicBezTo>
                    <a:pt x="10" y="71"/>
                    <a:pt x="10" y="71"/>
                    <a:pt x="10" y="71"/>
                  </a:cubicBezTo>
                  <a:cubicBezTo>
                    <a:pt x="13" y="76"/>
                    <a:pt x="13" y="76"/>
                    <a:pt x="13" y="76"/>
                  </a:cubicBezTo>
                  <a:cubicBezTo>
                    <a:pt x="13" y="77"/>
                    <a:pt x="13" y="77"/>
                    <a:pt x="13" y="77"/>
                  </a:cubicBezTo>
                  <a:cubicBezTo>
                    <a:pt x="13" y="77"/>
                    <a:pt x="13" y="77"/>
                    <a:pt x="13" y="77"/>
                  </a:cubicBezTo>
                  <a:cubicBezTo>
                    <a:pt x="13" y="85"/>
                    <a:pt x="13" y="85"/>
                    <a:pt x="13" y="85"/>
                  </a:cubicBezTo>
                  <a:cubicBezTo>
                    <a:pt x="13" y="85"/>
                    <a:pt x="13" y="85"/>
                    <a:pt x="13" y="85"/>
                  </a:cubicBezTo>
                  <a:cubicBezTo>
                    <a:pt x="13" y="85"/>
                    <a:pt x="13" y="85"/>
                    <a:pt x="13" y="85"/>
                  </a:cubicBezTo>
                  <a:cubicBezTo>
                    <a:pt x="8" y="91"/>
                    <a:pt x="8" y="91"/>
                    <a:pt x="8" y="91"/>
                  </a:cubicBezTo>
                  <a:cubicBezTo>
                    <a:pt x="8" y="92"/>
                    <a:pt x="8" y="92"/>
                    <a:pt x="8" y="92"/>
                  </a:cubicBezTo>
                  <a:cubicBezTo>
                    <a:pt x="2" y="99"/>
                    <a:pt x="2" y="99"/>
                    <a:pt x="2" y="99"/>
                  </a:cubicBezTo>
                  <a:cubicBezTo>
                    <a:pt x="3" y="107"/>
                    <a:pt x="3" y="107"/>
                    <a:pt x="3" y="107"/>
                  </a:cubicBezTo>
                  <a:cubicBezTo>
                    <a:pt x="8" y="111"/>
                    <a:pt x="8" y="111"/>
                    <a:pt x="8" y="111"/>
                  </a:cubicBezTo>
                  <a:cubicBezTo>
                    <a:pt x="8" y="112"/>
                    <a:pt x="8" y="112"/>
                    <a:pt x="8" y="112"/>
                  </a:cubicBezTo>
                  <a:cubicBezTo>
                    <a:pt x="8" y="112"/>
                    <a:pt x="8" y="112"/>
                    <a:pt x="8" y="112"/>
                  </a:cubicBezTo>
                  <a:cubicBezTo>
                    <a:pt x="11" y="116"/>
                    <a:pt x="12" y="119"/>
                    <a:pt x="12" y="122"/>
                  </a:cubicBezTo>
                  <a:cubicBezTo>
                    <a:pt x="12" y="131"/>
                    <a:pt x="12" y="131"/>
                    <a:pt x="12" y="131"/>
                  </a:cubicBezTo>
                  <a:cubicBezTo>
                    <a:pt x="11" y="131"/>
                    <a:pt x="11" y="131"/>
                    <a:pt x="11" y="131"/>
                  </a:cubicBezTo>
                  <a:cubicBezTo>
                    <a:pt x="11" y="131"/>
                    <a:pt x="11" y="131"/>
                    <a:pt x="11" y="131"/>
                  </a:cubicBezTo>
                  <a:cubicBezTo>
                    <a:pt x="3" y="137"/>
                    <a:pt x="3" y="137"/>
                    <a:pt x="3" y="137"/>
                  </a:cubicBezTo>
                  <a:cubicBezTo>
                    <a:pt x="2" y="149"/>
                    <a:pt x="2" y="149"/>
                    <a:pt x="2" y="149"/>
                  </a:cubicBezTo>
                  <a:cubicBezTo>
                    <a:pt x="3" y="161"/>
                    <a:pt x="3" y="161"/>
                    <a:pt x="3" y="161"/>
                  </a:cubicBezTo>
                  <a:cubicBezTo>
                    <a:pt x="3" y="165"/>
                    <a:pt x="5" y="173"/>
                    <a:pt x="9" y="184"/>
                  </a:cubicBezTo>
                  <a:cubicBezTo>
                    <a:pt x="9" y="184"/>
                    <a:pt x="9" y="184"/>
                    <a:pt x="9" y="184"/>
                  </a:cubicBezTo>
                  <a:cubicBezTo>
                    <a:pt x="9" y="185"/>
                    <a:pt x="9" y="185"/>
                    <a:pt x="9" y="185"/>
                  </a:cubicBezTo>
                  <a:cubicBezTo>
                    <a:pt x="0" y="226"/>
                    <a:pt x="0" y="226"/>
                    <a:pt x="0" y="226"/>
                  </a:cubicBezTo>
                  <a:cubicBezTo>
                    <a:pt x="1" y="234"/>
                    <a:pt x="1" y="234"/>
                    <a:pt x="1" y="234"/>
                  </a:cubicBezTo>
                  <a:cubicBezTo>
                    <a:pt x="7" y="237"/>
                    <a:pt x="7" y="237"/>
                    <a:pt x="7" y="237"/>
                  </a:cubicBezTo>
                  <a:cubicBezTo>
                    <a:pt x="16" y="227"/>
                    <a:pt x="16" y="227"/>
                    <a:pt x="16" y="227"/>
                  </a:cubicBezTo>
                  <a:cubicBezTo>
                    <a:pt x="16" y="227"/>
                    <a:pt x="16" y="227"/>
                    <a:pt x="16" y="227"/>
                  </a:cubicBezTo>
                  <a:cubicBezTo>
                    <a:pt x="17" y="227"/>
                    <a:pt x="17" y="227"/>
                    <a:pt x="17" y="227"/>
                  </a:cubicBezTo>
                  <a:cubicBezTo>
                    <a:pt x="47" y="215"/>
                    <a:pt x="47" y="215"/>
                    <a:pt x="47" y="215"/>
                  </a:cubicBezTo>
                  <a:cubicBezTo>
                    <a:pt x="55" y="208"/>
                    <a:pt x="55" y="208"/>
                    <a:pt x="55" y="208"/>
                  </a:cubicBezTo>
                  <a:cubicBezTo>
                    <a:pt x="56" y="207"/>
                    <a:pt x="56" y="207"/>
                    <a:pt x="56" y="207"/>
                  </a:cubicBezTo>
                  <a:cubicBezTo>
                    <a:pt x="57" y="207"/>
                    <a:pt x="57" y="207"/>
                    <a:pt x="57" y="207"/>
                  </a:cubicBezTo>
                  <a:cubicBezTo>
                    <a:pt x="57" y="207"/>
                    <a:pt x="57" y="207"/>
                    <a:pt x="57" y="207"/>
                  </a:cubicBezTo>
                  <a:cubicBezTo>
                    <a:pt x="75" y="209"/>
                    <a:pt x="75" y="209"/>
                    <a:pt x="75" y="209"/>
                  </a:cubicBezTo>
                  <a:cubicBezTo>
                    <a:pt x="77" y="209"/>
                    <a:pt x="83" y="207"/>
                    <a:pt x="90" y="204"/>
                  </a:cubicBezTo>
                  <a:cubicBezTo>
                    <a:pt x="90" y="195"/>
                    <a:pt x="90" y="195"/>
                    <a:pt x="90" y="195"/>
                  </a:cubicBezTo>
                  <a:cubicBezTo>
                    <a:pt x="91" y="195"/>
                    <a:pt x="91" y="195"/>
                    <a:pt x="91" y="195"/>
                  </a:cubicBezTo>
                  <a:cubicBezTo>
                    <a:pt x="91" y="195"/>
                    <a:pt x="91" y="195"/>
                    <a:pt x="91" y="195"/>
                  </a:cubicBezTo>
                  <a:cubicBezTo>
                    <a:pt x="96" y="191"/>
                    <a:pt x="96" y="191"/>
                    <a:pt x="96" y="191"/>
                  </a:cubicBezTo>
                  <a:cubicBezTo>
                    <a:pt x="95" y="185"/>
                    <a:pt x="95" y="185"/>
                    <a:pt x="95" y="185"/>
                  </a:cubicBezTo>
                  <a:cubicBezTo>
                    <a:pt x="95" y="185"/>
                    <a:pt x="95" y="185"/>
                    <a:pt x="95" y="185"/>
                  </a:cubicBezTo>
                  <a:cubicBezTo>
                    <a:pt x="95" y="185"/>
                    <a:pt x="95" y="185"/>
                    <a:pt x="95" y="185"/>
                  </a:cubicBezTo>
                  <a:cubicBezTo>
                    <a:pt x="95" y="184"/>
                    <a:pt x="95" y="184"/>
                    <a:pt x="95" y="184"/>
                  </a:cubicBezTo>
                  <a:cubicBezTo>
                    <a:pt x="95" y="183"/>
                    <a:pt x="95" y="183"/>
                    <a:pt x="95" y="183"/>
                  </a:cubicBezTo>
                  <a:cubicBezTo>
                    <a:pt x="97" y="182"/>
                    <a:pt x="97" y="180"/>
                    <a:pt x="95" y="179"/>
                  </a:cubicBezTo>
                  <a:cubicBezTo>
                    <a:pt x="94" y="177"/>
                    <a:pt x="95" y="173"/>
                    <a:pt x="97" y="170"/>
                  </a:cubicBezTo>
                  <a:cubicBezTo>
                    <a:pt x="99" y="167"/>
                    <a:pt x="99" y="167"/>
                    <a:pt x="99" y="167"/>
                  </a:cubicBezTo>
                  <a:cubicBezTo>
                    <a:pt x="99" y="167"/>
                    <a:pt x="99" y="167"/>
                    <a:pt x="99" y="167"/>
                  </a:cubicBezTo>
                  <a:cubicBezTo>
                    <a:pt x="98" y="161"/>
                    <a:pt x="98" y="161"/>
                    <a:pt x="98" y="161"/>
                  </a:cubicBezTo>
                  <a:cubicBezTo>
                    <a:pt x="92" y="154"/>
                    <a:pt x="92" y="154"/>
                    <a:pt x="92" y="154"/>
                  </a:cubicBezTo>
                  <a:cubicBezTo>
                    <a:pt x="89" y="152"/>
                    <a:pt x="89" y="149"/>
                    <a:pt x="91" y="147"/>
                  </a:cubicBezTo>
                  <a:cubicBezTo>
                    <a:pt x="91" y="144"/>
                    <a:pt x="93" y="142"/>
                    <a:pt x="95" y="140"/>
                  </a:cubicBezTo>
                  <a:cubicBezTo>
                    <a:pt x="96" y="133"/>
                    <a:pt x="96" y="133"/>
                    <a:pt x="96" y="133"/>
                  </a:cubicBezTo>
                  <a:cubicBezTo>
                    <a:pt x="96" y="133"/>
                    <a:pt x="96" y="133"/>
                    <a:pt x="96" y="133"/>
                  </a:cubicBezTo>
                  <a:cubicBezTo>
                    <a:pt x="96" y="133"/>
                    <a:pt x="96" y="133"/>
                    <a:pt x="96" y="133"/>
                  </a:cubicBezTo>
                  <a:cubicBezTo>
                    <a:pt x="101" y="123"/>
                    <a:pt x="101" y="123"/>
                    <a:pt x="101" y="123"/>
                  </a:cubicBezTo>
                  <a:cubicBezTo>
                    <a:pt x="102" y="119"/>
                    <a:pt x="102" y="119"/>
                    <a:pt x="102" y="119"/>
                  </a:cubicBezTo>
                  <a:cubicBezTo>
                    <a:pt x="108" y="107"/>
                    <a:pt x="108" y="107"/>
                    <a:pt x="108" y="107"/>
                  </a:cubicBezTo>
                  <a:cubicBezTo>
                    <a:pt x="104" y="99"/>
                    <a:pt x="104" y="99"/>
                    <a:pt x="104" y="99"/>
                  </a:cubicBezTo>
                  <a:cubicBezTo>
                    <a:pt x="91" y="92"/>
                    <a:pt x="91" y="92"/>
                    <a:pt x="91" y="92"/>
                  </a:cubicBezTo>
                  <a:cubicBezTo>
                    <a:pt x="91" y="92"/>
                    <a:pt x="91" y="92"/>
                    <a:pt x="91" y="92"/>
                  </a:cubicBezTo>
                  <a:cubicBezTo>
                    <a:pt x="91" y="91"/>
                    <a:pt x="91" y="91"/>
                    <a:pt x="91" y="91"/>
                  </a:cubicBezTo>
                  <a:cubicBezTo>
                    <a:pt x="91" y="91"/>
                    <a:pt x="91" y="91"/>
                    <a:pt x="91" y="91"/>
                  </a:cubicBezTo>
                  <a:cubicBezTo>
                    <a:pt x="88" y="85"/>
                    <a:pt x="88" y="85"/>
                    <a:pt x="88" y="85"/>
                  </a:cubicBezTo>
                  <a:cubicBezTo>
                    <a:pt x="88" y="84"/>
                    <a:pt x="88" y="84"/>
                    <a:pt x="88" y="84"/>
                  </a:cubicBezTo>
                  <a:cubicBezTo>
                    <a:pt x="88" y="83"/>
                    <a:pt x="88" y="83"/>
                    <a:pt x="88" y="83"/>
                  </a:cubicBezTo>
                  <a:cubicBezTo>
                    <a:pt x="89" y="73"/>
                    <a:pt x="89" y="73"/>
                    <a:pt x="89" y="73"/>
                  </a:cubicBezTo>
                  <a:cubicBezTo>
                    <a:pt x="89" y="73"/>
                    <a:pt x="89" y="73"/>
                    <a:pt x="89" y="73"/>
                  </a:cubicBezTo>
                  <a:cubicBezTo>
                    <a:pt x="89" y="72"/>
                    <a:pt x="89" y="72"/>
                    <a:pt x="89" y="72"/>
                  </a:cubicBezTo>
                  <a:cubicBezTo>
                    <a:pt x="92" y="64"/>
                    <a:pt x="92" y="64"/>
                    <a:pt x="92" y="64"/>
                  </a:cubicBezTo>
                  <a:cubicBezTo>
                    <a:pt x="92" y="61"/>
                    <a:pt x="92" y="59"/>
                    <a:pt x="93" y="58"/>
                  </a:cubicBezTo>
                  <a:cubicBezTo>
                    <a:pt x="94" y="57"/>
                    <a:pt x="95" y="56"/>
                    <a:pt x="97" y="56"/>
                  </a:cubicBezTo>
                  <a:cubicBezTo>
                    <a:pt x="104" y="55"/>
                    <a:pt x="104" y="55"/>
                    <a:pt x="104" y="55"/>
                  </a:cubicBezTo>
                  <a:cubicBezTo>
                    <a:pt x="106" y="51"/>
                    <a:pt x="106" y="51"/>
                    <a:pt x="106" y="51"/>
                  </a:cubicBezTo>
                  <a:cubicBezTo>
                    <a:pt x="108" y="37"/>
                    <a:pt x="108" y="37"/>
                    <a:pt x="108" y="37"/>
                  </a:cubicBezTo>
                  <a:cubicBezTo>
                    <a:pt x="107" y="33"/>
                    <a:pt x="107" y="33"/>
                    <a:pt x="107" y="33"/>
                  </a:cubicBezTo>
                  <a:cubicBezTo>
                    <a:pt x="100" y="31"/>
                    <a:pt x="100" y="31"/>
                    <a:pt x="100" y="31"/>
                  </a:cubicBezTo>
                  <a:cubicBezTo>
                    <a:pt x="99" y="31"/>
                    <a:pt x="99" y="31"/>
                    <a:pt x="99" y="31"/>
                  </a:cubicBezTo>
                  <a:cubicBezTo>
                    <a:pt x="99" y="31"/>
                    <a:pt x="99" y="31"/>
                    <a:pt x="99" y="31"/>
                  </a:cubicBezTo>
                  <a:cubicBezTo>
                    <a:pt x="91" y="27"/>
                    <a:pt x="91" y="27"/>
                    <a:pt x="91" y="27"/>
                  </a:cubicBezTo>
                  <a:cubicBezTo>
                    <a:pt x="91" y="27"/>
                    <a:pt x="91" y="27"/>
                    <a:pt x="91" y="27"/>
                  </a:cubicBezTo>
                  <a:cubicBezTo>
                    <a:pt x="91" y="26"/>
                    <a:pt x="91" y="26"/>
                    <a:pt x="91" y="26"/>
                  </a:cubicBezTo>
                  <a:cubicBezTo>
                    <a:pt x="91" y="25"/>
                    <a:pt x="91" y="25"/>
                    <a:pt x="91" y="25"/>
                  </a:cubicBezTo>
                  <a:cubicBezTo>
                    <a:pt x="90" y="16"/>
                    <a:pt x="90" y="16"/>
                    <a:pt x="90" y="16"/>
                  </a:cubicBezTo>
                  <a:cubicBezTo>
                    <a:pt x="90" y="15"/>
                    <a:pt x="90" y="15"/>
                    <a:pt x="90" y="15"/>
                  </a:cubicBezTo>
                  <a:cubicBezTo>
                    <a:pt x="90" y="14"/>
                    <a:pt x="90" y="14"/>
                    <a:pt x="90" y="14"/>
                  </a:cubicBezTo>
                  <a:lnTo>
                    <a:pt x="101" y="11"/>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9" name="Freeform 19"/>
            <p:cNvSpPr>
              <a:spLocks/>
            </p:cNvSpPr>
            <p:nvPr/>
          </p:nvSpPr>
          <p:spPr bwMode="auto">
            <a:xfrm>
              <a:off x="3642243" y="4118420"/>
              <a:ext cx="485561" cy="564286"/>
            </a:xfrm>
            <a:custGeom>
              <a:avLst/>
              <a:gdLst>
                <a:gd name="T0" fmla="*/ 149 w 173"/>
                <a:gd name="T1" fmla="*/ 34 h 201"/>
                <a:gd name="T2" fmla="*/ 146 w 173"/>
                <a:gd name="T3" fmla="*/ 27 h 201"/>
                <a:gd name="T4" fmla="*/ 143 w 173"/>
                <a:gd name="T5" fmla="*/ 12 h 201"/>
                <a:gd name="T6" fmla="*/ 136 w 173"/>
                <a:gd name="T7" fmla="*/ 17 h 201"/>
                <a:gd name="T8" fmla="*/ 125 w 173"/>
                <a:gd name="T9" fmla="*/ 15 h 201"/>
                <a:gd name="T10" fmla="*/ 125 w 173"/>
                <a:gd name="T11" fmla="*/ 7 h 201"/>
                <a:gd name="T12" fmla="*/ 121 w 173"/>
                <a:gd name="T13" fmla="*/ 10 h 201"/>
                <a:gd name="T14" fmla="*/ 109 w 173"/>
                <a:gd name="T15" fmla="*/ 22 h 201"/>
                <a:gd name="T16" fmla="*/ 107 w 173"/>
                <a:gd name="T17" fmla="*/ 22 h 201"/>
                <a:gd name="T18" fmla="*/ 99 w 173"/>
                <a:gd name="T19" fmla="*/ 16 h 201"/>
                <a:gd name="T20" fmla="*/ 92 w 173"/>
                <a:gd name="T21" fmla="*/ 14 h 201"/>
                <a:gd name="T22" fmla="*/ 75 w 173"/>
                <a:gd name="T23" fmla="*/ 8 h 201"/>
                <a:gd name="T24" fmla="*/ 65 w 173"/>
                <a:gd name="T25" fmla="*/ 4 h 201"/>
                <a:gd name="T26" fmla="*/ 47 w 173"/>
                <a:gd name="T27" fmla="*/ 0 h 201"/>
                <a:gd name="T28" fmla="*/ 39 w 173"/>
                <a:gd name="T29" fmla="*/ 16 h 201"/>
                <a:gd name="T30" fmla="*/ 34 w 173"/>
                <a:gd name="T31" fmla="*/ 16 h 201"/>
                <a:gd name="T32" fmla="*/ 14 w 173"/>
                <a:gd name="T33" fmla="*/ 26 h 201"/>
                <a:gd name="T34" fmla="*/ 13 w 173"/>
                <a:gd name="T35" fmla="*/ 73 h 201"/>
                <a:gd name="T36" fmla="*/ 9 w 173"/>
                <a:gd name="T37" fmla="*/ 83 h 201"/>
                <a:gd name="T38" fmla="*/ 1 w 173"/>
                <a:gd name="T39" fmla="*/ 109 h 201"/>
                <a:gd name="T40" fmla="*/ 7 w 173"/>
                <a:gd name="T41" fmla="*/ 112 h 201"/>
                <a:gd name="T42" fmla="*/ 17 w 173"/>
                <a:gd name="T43" fmla="*/ 126 h 201"/>
                <a:gd name="T44" fmla="*/ 13 w 173"/>
                <a:gd name="T45" fmla="*/ 132 h 201"/>
                <a:gd name="T46" fmla="*/ 24 w 173"/>
                <a:gd name="T47" fmla="*/ 158 h 201"/>
                <a:gd name="T48" fmla="*/ 38 w 173"/>
                <a:gd name="T49" fmla="*/ 151 h 201"/>
                <a:gd name="T50" fmla="*/ 46 w 173"/>
                <a:gd name="T51" fmla="*/ 152 h 201"/>
                <a:gd name="T52" fmla="*/ 52 w 173"/>
                <a:gd name="T53" fmla="*/ 140 h 201"/>
                <a:gd name="T54" fmla="*/ 68 w 173"/>
                <a:gd name="T55" fmla="*/ 135 h 201"/>
                <a:gd name="T56" fmla="*/ 77 w 173"/>
                <a:gd name="T57" fmla="*/ 151 h 201"/>
                <a:gd name="T58" fmla="*/ 81 w 173"/>
                <a:gd name="T59" fmla="*/ 165 h 201"/>
                <a:gd name="T60" fmla="*/ 71 w 173"/>
                <a:gd name="T61" fmla="*/ 185 h 201"/>
                <a:gd name="T62" fmla="*/ 84 w 173"/>
                <a:gd name="T63" fmla="*/ 187 h 201"/>
                <a:gd name="T64" fmla="*/ 89 w 173"/>
                <a:gd name="T65" fmla="*/ 200 h 201"/>
                <a:gd name="T66" fmla="*/ 102 w 173"/>
                <a:gd name="T67" fmla="*/ 196 h 201"/>
                <a:gd name="T68" fmla="*/ 108 w 173"/>
                <a:gd name="T69" fmla="*/ 178 h 201"/>
                <a:gd name="T70" fmla="*/ 135 w 173"/>
                <a:gd name="T71" fmla="*/ 189 h 201"/>
                <a:gd name="T72" fmla="*/ 127 w 173"/>
                <a:gd name="T73" fmla="*/ 172 h 201"/>
                <a:gd name="T74" fmla="*/ 128 w 173"/>
                <a:gd name="T75" fmla="*/ 170 h 201"/>
                <a:gd name="T76" fmla="*/ 166 w 173"/>
                <a:gd name="T77" fmla="*/ 166 h 201"/>
                <a:gd name="T78" fmla="*/ 167 w 173"/>
                <a:gd name="T79" fmla="*/ 165 h 201"/>
                <a:gd name="T80" fmla="*/ 167 w 173"/>
                <a:gd name="T81" fmla="*/ 163 h 201"/>
                <a:gd name="T82" fmla="*/ 165 w 173"/>
                <a:gd name="T83" fmla="*/ 142 h 201"/>
                <a:gd name="T84" fmla="*/ 170 w 173"/>
                <a:gd name="T85" fmla="*/ 134 h 201"/>
                <a:gd name="T86" fmla="*/ 163 w 173"/>
                <a:gd name="T87" fmla="*/ 126 h 201"/>
                <a:gd name="T88" fmla="*/ 158 w 173"/>
                <a:gd name="T89" fmla="*/ 98 h 201"/>
                <a:gd name="T90" fmla="*/ 151 w 173"/>
                <a:gd name="T91" fmla="*/ 102 h 201"/>
                <a:gd name="T92" fmla="*/ 149 w 173"/>
                <a:gd name="T93" fmla="*/ 84 h 201"/>
                <a:gd name="T94" fmla="*/ 163 w 173"/>
                <a:gd name="T95" fmla="*/ 50 h 201"/>
                <a:gd name="T96" fmla="*/ 150 w 173"/>
                <a:gd name="T97" fmla="*/ 3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3" h="201">
                  <a:moveTo>
                    <a:pt x="150" y="34"/>
                  </a:moveTo>
                  <a:cubicBezTo>
                    <a:pt x="150" y="34"/>
                    <a:pt x="150" y="34"/>
                    <a:pt x="150" y="34"/>
                  </a:cubicBezTo>
                  <a:cubicBezTo>
                    <a:pt x="149" y="34"/>
                    <a:pt x="149" y="34"/>
                    <a:pt x="149" y="34"/>
                  </a:cubicBezTo>
                  <a:cubicBezTo>
                    <a:pt x="149" y="33"/>
                    <a:pt x="149" y="33"/>
                    <a:pt x="149" y="33"/>
                  </a:cubicBezTo>
                  <a:cubicBezTo>
                    <a:pt x="146" y="27"/>
                    <a:pt x="146" y="27"/>
                    <a:pt x="146" y="27"/>
                  </a:cubicBezTo>
                  <a:cubicBezTo>
                    <a:pt x="146" y="27"/>
                    <a:pt x="146" y="27"/>
                    <a:pt x="146" y="27"/>
                  </a:cubicBezTo>
                  <a:cubicBezTo>
                    <a:pt x="146" y="26"/>
                    <a:pt x="146" y="26"/>
                    <a:pt x="146" y="26"/>
                  </a:cubicBezTo>
                  <a:cubicBezTo>
                    <a:pt x="147" y="16"/>
                    <a:pt x="147" y="16"/>
                    <a:pt x="147" y="16"/>
                  </a:cubicBezTo>
                  <a:cubicBezTo>
                    <a:pt x="147" y="15"/>
                    <a:pt x="145" y="14"/>
                    <a:pt x="143" y="12"/>
                  </a:cubicBezTo>
                  <a:cubicBezTo>
                    <a:pt x="141" y="12"/>
                    <a:pt x="141" y="12"/>
                    <a:pt x="141" y="12"/>
                  </a:cubicBezTo>
                  <a:cubicBezTo>
                    <a:pt x="137" y="17"/>
                    <a:pt x="137" y="17"/>
                    <a:pt x="137" y="17"/>
                  </a:cubicBezTo>
                  <a:cubicBezTo>
                    <a:pt x="136" y="17"/>
                    <a:pt x="136" y="17"/>
                    <a:pt x="136" y="17"/>
                  </a:cubicBezTo>
                  <a:cubicBezTo>
                    <a:pt x="136" y="17"/>
                    <a:pt x="136" y="17"/>
                    <a:pt x="136" y="17"/>
                  </a:cubicBezTo>
                  <a:cubicBezTo>
                    <a:pt x="126" y="22"/>
                    <a:pt x="126" y="22"/>
                    <a:pt x="126" y="22"/>
                  </a:cubicBezTo>
                  <a:cubicBezTo>
                    <a:pt x="125" y="15"/>
                    <a:pt x="125" y="15"/>
                    <a:pt x="125" y="15"/>
                  </a:cubicBezTo>
                  <a:cubicBezTo>
                    <a:pt x="125" y="14"/>
                    <a:pt x="125" y="14"/>
                    <a:pt x="125" y="14"/>
                  </a:cubicBezTo>
                  <a:cubicBezTo>
                    <a:pt x="125" y="11"/>
                    <a:pt x="125" y="11"/>
                    <a:pt x="125" y="11"/>
                  </a:cubicBezTo>
                  <a:cubicBezTo>
                    <a:pt x="125" y="7"/>
                    <a:pt x="125" y="7"/>
                    <a:pt x="125" y="7"/>
                  </a:cubicBezTo>
                  <a:cubicBezTo>
                    <a:pt x="123" y="7"/>
                    <a:pt x="123" y="7"/>
                    <a:pt x="123" y="7"/>
                  </a:cubicBezTo>
                  <a:cubicBezTo>
                    <a:pt x="122" y="10"/>
                    <a:pt x="122" y="10"/>
                    <a:pt x="122" y="10"/>
                  </a:cubicBezTo>
                  <a:cubicBezTo>
                    <a:pt x="121" y="10"/>
                    <a:pt x="121" y="10"/>
                    <a:pt x="121" y="10"/>
                  </a:cubicBezTo>
                  <a:cubicBezTo>
                    <a:pt x="121" y="10"/>
                    <a:pt x="121" y="10"/>
                    <a:pt x="121" y="10"/>
                  </a:cubicBezTo>
                  <a:cubicBezTo>
                    <a:pt x="109" y="21"/>
                    <a:pt x="109" y="21"/>
                    <a:pt x="109" y="21"/>
                  </a:cubicBezTo>
                  <a:cubicBezTo>
                    <a:pt x="109" y="22"/>
                    <a:pt x="109" y="22"/>
                    <a:pt x="109" y="22"/>
                  </a:cubicBezTo>
                  <a:cubicBezTo>
                    <a:pt x="108" y="22"/>
                    <a:pt x="108" y="22"/>
                    <a:pt x="108" y="22"/>
                  </a:cubicBezTo>
                  <a:cubicBezTo>
                    <a:pt x="107" y="22"/>
                    <a:pt x="107" y="22"/>
                    <a:pt x="107" y="22"/>
                  </a:cubicBezTo>
                  <a:cubicBezTo>
                    <a:pt x="107" y="22"/>
                    <a:pt x="107" y="22"/>
                    <a:pt x="107" y="22"/>
                  </a:cubicBezTo>
                  <a:cubicBezTo>
                    <a:pt x="103" y="20"/>
                    <a:pt x="103" y="20"/>
                    <a:pt x="103" y="20"/>
                  </a:cubicBezTo>
                  <a:cubicBezTo>
                    <a:pt x="103" y="20"/>
                    <a:pt x="103" y="20"/>
                    <a:pt x="103" y="20"/>
                  </a:cubicBezTo>
                  <a:cubicBezTo>
                    <a:pt x="99" y="16"/>
                    <a:pt x="99" y="16"/>
                    <a:pt x="99" y="16"/>
                  </a:cubicBezTo>
                  <a:cubicBezTo>
                    <a:pt x="92" y="14"/>
                    <a:pt x="92" y="14"/>
                    <a:pt x="92" y="14"/>
                  </a:cubicBezTo>
                  <a:cubicBezTo>
                    <a:pt x="92" y="14"/>
                    <a:pt x="92" y="14"/>
                    <a:pt x="92" y="14"/>
                  </a:cubicBezTo>
                  <a:cubicBezTo>
                    <a:pt x="92" y="14"/>
                    <a:pt x="92" y="14"/>
                    <a:pt x="92" y="14"/>
                  </a:cubicBezTo>
                  <a:cubicBezTo>
                    <a:pt x="88" y="11"/>
                    <a:pt x="88" y="11"/>
                    <a:pt x="88" y="11"/>
                  </a:cubicBezTo>
                  <a:cubicBezTo>
                    <a:pt x="75" y="8"/>
                    <a:pt x="75" y="8"/>
                    <a:pt x="75" y="8"/>
                  </a:cubicBezTo>
                  <a:cubicBezTo>
                    <a:pt x="75" y="8"/>
                    <a:pt x="75" y="8"/>
                    <a:pt x="75" y="8"/>
                  </a:cubicBezTo>
                  <a:cubicBezTo>
                    <a:pt x="74" y="8"/>
                    <a:pt x="74" y="8"/>
                    <a:pt x="74" y="8"/>
                  </a:cubicBezTo>
                  <a:cubicBezTo>
                    <a:pt x="65" y="4"/>
                    <a:pt x="65" y="4"/>
                    <a:pt x="65" y="4"/>
                  </a:cubicBezTo>
                  <a:cubicBezTo>
                    <a:pt x="65" y="4"/>
                    <a:pt x="65" y="4"/>
                    <a:pt x="65" y="4"/>
                  </a:cubicBezTo>
                  <a:cubicBezTo>
                    <a:pt x="59" y="1"/>
                    <a:pt x="59" y="1"/>
                    <a:pt x="59" y="1"/>
                  </a:cubicBezTo>
                  <a:cubicBezTo>
                    <a:pt x="50" y="0"/>
                    <a:pt x="50" y="0"/>
                    <a:pt x="50" y="0"/>
                  </a:cubicBezTo>
                  <a:cubicBezTo>
                    <a:pt x="47" y="0"/>
                    <a:pt x="47" y="0"/>
                    <a:pt x="47" y="0"/>
                  </a:cubicBezTo>
                  <a:cubicBezTo>
                    <a:pt x="49" y="15"/>
                    <a:pt x="49" y="15"/>
                    <a:pt x="49" y="15"/>
                  </a:cubicBezTo>
                  <a:cubicBezTo>
                    <a:pt x="48" y="15"/>
                    <a:pt x="48" y="15"/>
                    <a:pt x="48" y="15"/>
                  </a:cubicBezTo>
                  <a:cubicBezTo>
                    <a:pt x="39" y="16"/>
                    <a:pt x="39" y="16"/>
                    <a:pt x="39" y="16"/>
                  </a:cubicBezTo>
                  <a:cubicBezTo>
                    <a:pt x="35" y="16"/>
                    <a:pt x="35" y="16"/>
                    <a:pt x="35" y="16"/>
                  </a:cubicBezTo>
                  <a:cubicBezTo>
                    <a:pt x="34" y="16"/>
                    <a:pt x="34" y="16"/>
                    <a:pt x="34" y="16"/>
                  </a:cubicBezTo>
                  <a:cubicBezTo>
                    <a:pt x="34" y="16"/>
                    <a:pt x="34" y="16"/>
                    <a:pt x="34" y="16"/>
                  </a:cubicBezTo>
                  <a:cubicBezTo>
                    <a:pt x="29" y="13"/>
                    <a:pt x="29" y="13"/>
                    <a:pt x="29" y="13"/>
                  </a:cubicBezTo>
                  <a:cubicBezTo>
                    <a:pt x="21" y="16"/>
                    <a:pt x="21" y="16"/>
                    <a:pt x="21" y="16"/>
                  </a:cubicBezTo>
                  <a:cubicBezTo>
                    <a:pt x="14" y="26"/>
                    <a:pt x="14" y="26"/>
                    <a:pt x="14" y="26"/>
                  </a:cubicBezTo>
                  <a:cubicBezTo>
                    <a:pt x="8" y="43"/>
                    <a:pt x="8" y="43"/>
                    <a:pt x="8" y="43"/>
                  </a:cubicBezTo>
                  <a:cubicBezTo>
                    <a:pt x="10" y="62"/>
                    <a:pt x="10" y="62"/>
                    <a:pt x="10" y="62"/>
                  </a:cubicBezTo>
                  <a:cubicBezTo>
                    <a:pt x="13" y="73"/>
                    <a:pt x="13" y="73"/>
                    <a:pt x="13" y="73"/>
                  </a:cubicBezTo>
                  <a:cubicBezTo>
                    <a:pt x="13" y="74"/>
                    <a:pt x="13" y="74"/>
                    <a:pt x="13" y="75"/>
                  </a:cubicBezTo>
                  <a:cubicBezTo>
                    <a:pt x="11" y="75"/>
                    <a:pt x="11" y="75"/>
                    <a:pt x="11" y="75"/>
                  </a:cubicBezTo>
                  <a:cubicBezTo>
                    <a:pt x="9" y="76"/>
                    <a:pt x="9" y="79"/>
                    <a:pt x="9" y="83"/>
                  </a:cubicBezTo>
                  <a:cubicBezTo>
                    <a:pt x="13" y="100"/>
                    <a:pt x="13" y="100"/>
                    <a:pt x="13" y="100"/>
                  </a:cubicBezTo>
                  <a:cubicBezTo>
                    <a:pt x="12" y="100"/>
                    <a:pt x="12" y="100"/>
                    <a:pt x="12" y="100"/>
                  </a:cubicBezTo>
                  <a:cubicBezTo>
                    <a:pt x="5" y="104"/>
                    <a:pt x="1" y="108"/>
                    <a:pt x="1" y="109"/>
                  </a:cubicBezTo>
                  <a:cubicBezTo>
                    <a:pt x="0" y="115"/>
                    <a:pt x="0" y="115"/>
                    <a:pt x="0" y="115"/>
                  </a:cubicBezTo>
                  <a:cubicBezTo>
                    <a:pt x="7" y="112"/>
                    <a:pt x="7" y="112"/>
                    <a:pt x="7" y="112"/>
                  </a:cubicBezTo>
                  <a:cubicBezTo>
                    <a:pt x="7" y="112"/>
                    <a:pt x="7" y="112"/>
                    <a:pt x="7" y="112"/>
                  </a:cubicBezTo>
                  <a:cubicBezTo>
                    <a:pt x="7" y="112"/>
                    <a:pt x="7" y="112"/>
                    <a:pt x="7" y="112"/>
                  </a:cubicBezTo>
                  <a:cubicBezTo>
                    <a:pt x="12" y="112"/>
                    <a:pt x="15" y="113"/>
                    <a:pt x="15" y="117"/>
                  </a:cubicBezTo>
                  <a:cubicBezTo>
                    <a:pt x="17" y="126"/>
                    <a:pt x="17" y="126"/>
                    <a:pt x="17" y="126"/>
                  </a:cubicBezTo>
                  <a:cubicBezTo>
                    <a:pt x="16" y="127"/>
                    <a:pt x="16" y="127"/>
                    <a:pt x="16" y="127"/>
                  </a:cubicBezTo>
                  <a:cubicBezTo>
                    <a:pt x="15" y="128"/>
                    <a:pt x="15" y="128"/>
                    <a:pt x="15" y="128"/>
                  </a:cubicBezTo>
                  <a:cubicBezTo>
                    <a:pt x="14" y="129"/>
                    <a:pt x="13" y="130"/>
                    <a:pt x="13" y="132"/>
                  </a:cubicBezTo>
                  <a:cubicBezTo>
                    <a:pt x="12" y="141"/>
                    <a:pt x="12" y="141"/>
                    <a:pt x="12" y="141"/>
                  </a:cubicBezTo>
                  <a:cubicBezTo>
                    <a:pt x="13" y="144"/>
                    <a:pt x="14" y="147"/>
                    <a:pt x="15" y="148"/>
                  </a:cubicBezTo>
                  <a:cubicBezTo>
                    <a:pt x="24" y="158"/>
                    <a:pt x="24" y="158"/>
                    <a:pt x="24" y="158"/>
                  </a:cubicBezTo>
                  <a:cubicBezTo>
                    <a:pt x="31" y="152"/>
                    <a:pt x="31" y="152"/>
                    <a:pt x="31" y="152"/>
                  </a:cubicBezTo>
                  <a:cubicBezTo>
                    <a:pt x="37" y="151"/>
                    <a:pt x="37" y="151"/>
                    <a:pt x="37" y="151"/>
                  </a:cubicBezTo>
                  <a:cubicBezTo>
                    <a:pt x="38" y="151"/>
                    <a:pt x="38" y="151"/>
                    <a:pt x="38" y="151"/>
                  </a:cubicBezTo>
                  <a:cubicBezTo>
                    <a:pt x="38" y="152"/>
                    <a:pt x="38" y="152"/>
                    <a:pt x="38" y="152"/>
                  </a:cubicBezTo>
                  <a:cubicBezTo>
                    <a:pt x="42" y="153"/>
                    <a:pt x="42" y="153"/>
                    <a:pt x="42" y="153"/>
                  </a:cubicBezTo>
                  <a:cubicBezTo>
                    <a:pt x="43" y="153"/>
                    <a:pt x="45" y="153"/>
                    <a:pt x="46" y="152"/>
                  </a:cubicBezTo>
                  <a:cubicBezTo>
                    <a:pt x="49" y="146"/>
                    <a:pt x="49" y="146"/>
                    <a:pt x="49" y="146"/>
                  </a:cubicBezTo>
                  <a:cubicBezTo>
                    <a:pt x="49" y="143"/>
                    <a:pt x="49" y="143"/>
                    <a:pt x="49" y="143"/>
                  </a:cubicBezTo>
                  <a:cubicBezTo>
                    <a:pt x="49" y="142"/>
                    <a:pt x="51" y="141"/>
                    <a:pt x="52" y="140"/>
                  </a:cubicBezTo>
                  <a:cubicBezTo>
                    <a:pt x="62" y="140"/>
                    <a:pt x="62" y="140"/>
                    <a:pt x="62" y="140"/>
                  </a:cubicBezTo>
                  <a:cubicBezTo>
                    <a:pt x="63" y="141"/>
                    <a:pt x="65" y="141"/>
                    <a:pt x="65" y="140"/>
                  </a:cubicBezTo>
                  <a:cubicBezTo>
                    <a:pt x="66" y="137"/>
                    <a:pt x="67" y="136"/>
                    <a:pt x="68" y="135"/>
                  </a:cubicBezTo>
                  <a:cubicBezTo>
                    <a:pt x="69" y="135"/>
                    <a:pt x="71" y="136"/>
                    <a:pt x="73" y="137"/>
                  </a:cubicBezTo>
                  <a:cubicBezTo>
                    <a:pt x="75" y="139"/>
                    <a:pt x="77" y="141"/>
                    <a:pt x="77" y="144"/>
                  </a:cubicBezTo>
                  <a:cubicBezTo>
                    <a:pt x="77" y="151"/>
                    <a:pt x="77" y="151"/>
                    <a:pt x="77" y="151"/>
                  </a:cubicBezTo>
                  <a:cubicBezTo>
                    <a:pt x="78" y="152"/>
                    <a:pt x="78" y="152"/>
                    <a:pt x="78" y="152"/>
                  </a:cubicBezTo>
                  <a:cubicBezTo>
                    <a:pt x="81" y="154"/>
                    <a:pt x="82" y="156"/>
                    <a:pt x="82" y="158"/>
                  </a:cubicBezTo>
                  <a:cubicBezTo>
                    <a:pt x="81" y="165"/>
                    <a:pt x="81" y="165"/>
                    <a:pt x="81" y="165"/>
                  </a:cubicBezTo>
                  <a:cubicBezTo>
                    <a:pt x="79" y="169"/>
                    <a:pt x="78" y="172"/>
                    <a:pt x="77" y="173"/>
                  </a:cubicBezTo>
                  <a:cubicBezTo>
                    <a:pt x="77" y="172"/>
                    <a:pt x="77" y="172"/>
                    <a:pt x="77" y="172"/>
                  </a:cubicBezTo>
                  <a:cubicBezTo>
                    <a:pt x="71" y="185"/>
                    <a:pt x="71" y="185"/>
                    <a:pt x="71" y="185"/>
                  </a:cubicBezTo>
                  <a:cubicBezTo>
                    <a:pt x="73" y="186"/>
                    <a:pt x="73" y="186"/>
                    <a:pt x="73" y="186"/>
                  </a:cubicBezTo>
                  <a:cubicBezTo>
                    <a:pt x="82" y="186"/>
                    <a:pt x="82" y="186"/>
                    <a:pt x="82" y="186"/>
                  </a:cubicBezTo>
                  <a:cubicBezTo>
                    <a:pt x="84" y="187"/>
                    <a:pt x="84" y="187"/>
                    <a:pt x="84" y="187"/>
                  </a:cubicBezTo>
                  <a:cubicBezTo>
                    <a:pt x="83" y="189"/>
                    <a:pt x="83" y="189"/>
                    <a:pt x="83" y="189"/>
                  </a:cubicBezTo>
                  <a:cubicBezTo>
                    <a:pt x="82" y="193"/>
                    <a:pt x="82" y="196"/>
                    <a:pt x="82" y="198"/>
                  </a:cubicBezTo>
                  <a:cubicBezTo>
                    <a:pt x="85" y="200"/>
                    <a:pt x="87" y="201"/>
                    <a:pt x="89" y="200"/>
                  </a:cubicBezTo>
                  <a:cubicBezTo>
                    <a:pt x="94" y="197"/>
                    <a:pt x="94" y="197"/>
                    <a:pt x="94" y="197"/>
                  </a:cubicBezTo>
                  <a:cubicBezTo>
                    <a:pt x="97" y="196"/>
                    <a:pt x="97" y="196"/>
                    <a:pt x="97" y="196"/>
                  </a:cubicBezTo>
                  <a:cubicBezTo>
                    <a:pt x="102" y="196"/>
                    <a:pt x="102" y="196"/>
                    <a:pt x="102" y="196"/>
                  </a:cubicBezTo>
                  <a:cubicBezTo>
                    <a:pt x="107" y="190"/>
                    <a:pt x="107" y="190"/>
                    <a:pt x="107" y="190"/>
                  </a:cubicBezTo>
                  <a:cubicBezTo>
                    <a:pt x="107" y="184"/>
                    <a:pt x="107" y="184"/>
                    <a:pt x="107" y="184"/>
                  </a:cubicBezTo>
                  <a:cubicBezTo>
                    <a:pt x="107" y="181"/>
                    <a:pt x="107" y="180"/>
                    <a:pt x="108" y="178"/>
                  </a:cubicBezTo>
                  <a:cubicBezTo>
                    <a:pt x="110" y="177"/>
                    <a:pt x="113" y="177"/>
                    <a:pt x="118" y="180"/>
                  </a:cubicBezTo>
                  <a:cubicBezTo>
                    <a:pt x="127" y="186"/>
                    <a:pt x="127" y="186"/>
                    <a:pt x="127" y="186"/>
                  </a:cubicBezTo>
                  <a:cubicBezTo>
                    <a:pt x="131" y="188"/>
                    <a:pt x="133" y="189"/>
                    <a:pt x="135" y="189"/>
                  </a:cubicBezTo>
                  <a:cubicBezTo>
                    <a:pt x="135" y="189"/>
                    <a:pt x="135" y="189"/>
                    <a:pt x="135" y="189"/>
                  </a:cubicBezTo>
                  <a:cubicBezTo>
                    <a:pt x="135" y="187"/>
                    <a:pt x="135" y="184"/>
                    <a:pt x="133" y="180"/>
                  </a:cubicBezTo>
                  <a:cubicBezTo>
                    <a:pt x="127" y="172"/>
                    <a:pt x="127" y="172"/>
                    <a:pt x="127" y="172"/>
                  </a:cubicBezTo>
                  <a:cubicBezTo>
                    <a:pt x="127" y="171"/>
                    <a:pt x="127" y="171"/>
                    <a:pt x="127" y="171"/>
                  </a:cubicBezTo>
                  <a:cubicBezTo>
                    <a:pt x="128" y="171"/>
                    <a:pt x="128" y="171"/>
                    <a:pt x="128" y="171"/>
                  </a:cubicBezTo>
                  <a:cubicBezTo>
                    <a:pt x="128" y="170"/>
                    <a:pt x="128" y="170"/>
                    <a:pt x="128" y="170"/>
                  </a:cubicBezTo>
                  <a:cubicBezTo>
                    <a:pt x="133" y="163"/>
                    <a:pt x="139" y="161"/>
                    <a:pt x="145" y="163"/>
                  </a:cubicBezTo>
                  <a:cubicBezTo>
                    <a:pt x="160" y="170"/>
                    <a:pt x="160" y="170"/>
                    <a:pt x="160" y="170"/>
                  </a:cubicBezTo>
                  <a:cubicBezTo>
                    <a:pt x="166" y="166"/>
                    <a:pt x="166" y="166"/>
                    <a:pt x="166" y="166"/>
                  </a:cubicBezTo>
                  <a:cubicBezTo>
                    <a:pt x="167" y="166"/>
                    <a:pt x="167" y="166"/>
                    <a:pt x="167" y="166"/>
                  </a:cubicBezTo>
                  <a:cubicBezTo>
                    <a:pt x="167" y="166"/>
                    <a:pt x="167" y="166"/>
                    <a:pt x="167" y="166"/>
                  </a:cubicBezTo>
                  <a:cubicBezTo>
                    <a:pt x="167" y="165"/>
                    <a:pt x="167" y="165"/>
                    <a:pt x="167" y="165"/>
                  </a:cubicBezTo>
                  <a:cubicBezTo>
                    <a:pt x="166" y="164"/>
                    <a:pt x="166" y="164"/>
                    <a:pt x="166" y="164"/>
                  </a:cubicBezTo>
                  <a:cubicBezTo>
                    <a:pt x="166" y="164"/>
                    <a:pt x="166" y="164"/>
                    <a:pt x="166" y="164"/>
                  </a:cubicBezTo>
                  <a:cubicBezTo>
                    <a:pt x="167" y="163"/>
                    <a:pt x="167" y="163"/>
                    <a:pt x="167" y="163"/>
                  </a:cubicBezTo>
                  <a:cubicBezTo>
                    <a:pt x="171" y="155"/>
                    <a:pt x="173" y="149"/>
                    <a:pt x="171" y="146"/>
                  </a:cubicBezTo>
                  <a:cubicBezTo>
                    <a:pt x="170" y="143"/>
                    <a:pt x="168" y="142"/>
                    <a:pt x="167" y="142"/>
                  </a:cubicBezTo>
                  <a:cubicBezTo>
                    <a:pt x="165" y="142"/>
                    <a:pt x="165" y="142"/>
                    <a:pt x="165" y="142"/>
                  </a:cubicBezTo>
                  <a:cubicBezTo>
                    <a:pt x="165" y="138"/>
                    <a:pt x="165" y="138"/>
                    <a:pt x="165" y="138"/>
                  </a:cubicBezTo>
                  <a:cubicBezTo>
                    <a:pt x="165" y="138"/>
                    <a:pt x="165" y="138"/>
                    <a:pt x="165" y="138"/>
                  </a:cubicBezTo>
                  <a:cubicBezTo>
                    <a:pt x="168" y="137"/>
                    <a:pt x="170" y="136"/>
                    <a:pt x="170" y="134"/>
                  </a:cubicBezTo>
                  <a:cubicBezTo>
                    <a:pt x="169" y="132"/>
                    <a:pt x="169" y="132"/>
                    <a:pt x="169" y="132"/>
                  </a:cubicBezTo>
                  <a:cubicBezTo>
                    <a:pt x="163" y="126"/>
                    <a:pt x="163" y="126"/>
                    <a:pt x="163" y="126"/>
                  </a:cubicBezTo>
                  <a:cubicBezTo>
                    <a:pt x="163" y="126"/>
                    <a:pt x="163" y="126"/>
                    <a:pt x="163" y="126"/>
                  </a:cubicBezTo>
                  <a:cubicBezTo>
                    <a:pt x="163" y="126"/>
                    <a:pt x="163" y="126"/>
                    <a:pt x="163" y="126"/>
                  </a:cubicBezTo>
                  <a:cubicBezTo>
                    <a:pt x="159" y="117"/>
                    <a:pt x="159" y="117"/>
                    <a:pt x="159" y="117"/>
                  </a:cubicBezTo>
                  <a:cubicBezTo>
                    <a:pt x="158" y="110"/>
                    <a:pt x="157" y="104"/>
                    <a:pt x="158" y="98"/>
                  </a:cubicBezTo>
                  <a:cubicBezTo>
                    <a:pt x="158" y="94"/>
                    <a:pt x="158" y="94"/>
                    <a:pt x="158" y="94"/>
                  </a:cubicBezTo>
                  <a:cubicBezTo>
                    <a:pt x="154" y="98"/>
                    <a:pt x="154" y="98"/>
                    <a:pt x="154" y="98"/>
                  </a:cubicBezTo>
                  <a:cubicBezTo>
                    <a:pt x="151" y="102"/>
                    <a:pt x="151" y="102"/>
                    <a:pt x="151" y="102"/>
                  </a:cubicBezTo>
                  <a:cubicBezTo>
                    <a:pt x="149" y="85"/>
                    <a:pt x="149" y="85"/>
                    <a:pt x="149" y="85"/>
                  </a:cubicBezTo>
                  <a:cubicBezTo>
                    <a:pt x="149" y="85"/>
                    <a:pt x="149" y="85"/>
                    <a:pt x="149" y="85"/>
                  </a:cubicBezTo>
                  <a:cubicBezTo>
                    <a:pt x="149" y="84"/>
                    <a:pt x="149" y="84"/>
                    <a:pt x="149" y="84"/>
                  </a:cubicBezTo>
                  <a:cubicBezTo>
                    <a:pt x="150" y="84"/>
                    <a:pt x="150" y="84"/>
                    <a:pt x="150" y="84"/>
                  </a:cubicBezTo>
                  <a:cubicBezTo>
                    <a:pt x="159" y="72"/>
                    <a:pt x="165" y="64"/>
                    <a:pt x="167" y="62"/>
                  </a:cubicBezTo>
                  <a:cubicBezTo>
                    <a:pt x="163" y="50"/>
                    <a:pt x="163" y="50"/>
                    <a:pt x="163" y="50"/>
                  </a:cubicBezTo>
                  <a:cubicBezTo>
                    <a:pt x="161" y="44"/>
                    <a:pt x="161" y="40"/>
                    <a:pt x="161" y="39"/>
                  </a:cubicBezTo>
                  <a:cubicBezTo>
                    <a:pt x="153" y="36"/>
                    <a:pt x="153" y="36"/>
                    <a:pt x="153" y="36"/>
                  </a:cubicBezTo>
                  <a:lnTo>
                    <a:pt x="150" y="34"/>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0" name="Freeform 20"/>
            <p:cNvSpPr>
              <a:spLocks/>
            </p:cNvSpPr>
            <p:nvPr/>
          </p:nvSpPr>
          <p:spPr bwMode="auto">
            <a:xfrm>
              <a:off x="3586089" y="3799116"/>
              <a:ext cx="684851" cy="426104"/>
            </a:xfrm>
            <a:custGeom>
              <a:avLst/>
              <a:gdLst>
                <a:gd name="T0" fmla="*/ 32 w 244"/>
                <a:gd name="T1" fmla="*/ 4 h 152"/>
                <a:gd name="T2" fmla="*/ 43 w 244"/>
                <a:gd name="T3" fmla="*/ 12 h 152"/>
                <a:gd name="T4" fmla="*/ 49 w 244"/>
                <a:gd name="T5" fmla="*/ 20 h 152"/>
                <a:gd name="T6" fmla="*/ 44 w 244"/>
                <a:gd name="T7" fmla="*/ 26 h 152"/>
                <a:gd name="T8" fmla="*/ 30 w 244"/>
                <a:gd name="T9" fmla="*/ 29 h 152"/>
                <a:gd name="T10" fmla="*/ 32 w 244"/>
                <a:gd name="T11" fmla="*/ 37 h 152"/>
                <a:gd name="T12" fmla="*/ 35 w 244"/>
                <a:gd name="T13" fmla="*/ 54 h 152"/>
                <a:gd name="T14" fmla="*/ 45 w 244"/>
                <a:gd name="T15" fmla="*/ 56 h 152"/>
                <a:gd name="T16" fmla="*/ 45 w 244"/>
                <a:gd name="T17" fmla="*/ 57 h 152"/>
                <a:gd name="T18" fmla="*/ 51 w 244"/>
                <a:gd name="T19" fmla="*/ 65 h 152"/>
                <a:gd name="T20" fmla="*/ 53 w 244"/>
                <a:gd name="T21" fmla="*/ 72 h 152"/>
                <a:gd name="T22" fmla="*/ 40 w 244"/>
                <a:gd name="T23" fmla="*/ 92 h 152"/>
                <a:gd name="T24" fmla="*/ 1 w 244"/>
                <a:gd name="T25" fmla="*/ 101 h 152"/>
                <a:gd name="T26" fmla="*/ 4 w 244"/>
                <a:gd name="T27" fmla="*/ 116 h 152"/>
                <a:gd name="T28" fmla="*/ 19 w 244"/>
                <a:gd name="T29" fmla="*/ 142 h 152"/>
                <a:gd name="T30" fmla="*/ 19 w 244"/>
                <a:gd name="T31" fmla="*/ 143 h 152"/>
                <a:gd name="T32" fmla="*/ 25 w 244"/>
                <a:gd name="T33" fmla="*/ 150 h 152"/>
                <a:gd name="T34" fmla="*/ 30 w 244"/>
                <a:gd name="T35" fmla="*/ 138 h 152"/>
                <a:gd name="T36" fmla="*/ 39 w 244"/>
                <a:gd name="T37" fmla="*/ 127 h 152"/>
                <a:gd name="T38" fmla="*/ 56 w 244"/>
                <a:gd name="T39" fmla="*/ 126 h 152"/>
                <a:gd name="T40" fmla="*/ 63 w 244"/>
                <a:gd name="T41" fmla="*/ 111 h 152"/>
                <a:gd name="T42" fmla="*/ 79 w 244"/>
                <a:gd name="T43" fmla="*/ 110 h 152"/>
                <a:gd name="T44" fmla="*/ 109 w 244"/>
                <a:gd name="T45" fmla="*/ 121 h 152"/>
                <a:gd name="T46" fmla="*/ 110 w 244"/>
                <a:gd name="T47" fmla="*/ 121 h 152"/>
                <a:gd name="T48" fmla="*/ 121 w 244"/>
                <a:gd name="T49" fmla="*/ 127 h 152"/>
                <a:gd name="T50" fmla="*/ 121 w 244"/>
                <a:gd name="T51" fmla="*/ 127 h 152"/>
                <a:gd name="T52" fmla="*/ 131 w 244"/>
                <a:gd name="T53" fmla="*/ 127 h 152"/>
                <a:gd name="T54" fmla="*/ 142 w 244"/>
                <a:gd name="T55" fmla="*/ 115 h 152"/>
                <a:gd name="T56" fmla="*/ 148 w 244"/>
                <a:gd name="T57" fmla="*/ 119 h 152"/>
                <a:gd name="T58" fmla="*/ 149 w 244"/>
                <a:gd name="T59" fmla="*/ 129 h 152"/>
                <a:gd name="T60" fmla="*/ 159 w 244"/>
                <a:gd name="T61" fmla="*/ 122 h 152"/>
                <a:gd name="T62" fmla="*/ 165 w 244"/>
                <a:gd name="T63" fmla="*/ 122 h 152"/>
                <a:gd name="T64" fmla="*/ 170 w 244"/>
                <a:gd name="T65" fmla="*/ 140 h 152"/>
                <a:gd name="T66" fmla="*/ 193 w 244"/>
                <a:gd name="T67" fmla="*/ 129 h 152"/>
                <a:gd name="T68" fmla="*/ 215 w 244"/>
                <a:gd name="T69" fmla="*/ 120 h 152"/>
                <a:gd name="T70" fmla="*/ 237 w 244"/>
                <a:gd name="T71" fmla="*/ 114 h 152"/>
                <a:gd name="T72" fmla="*/ 242 w 244"/>
                <a:gd name="T73" fmla="*/ 110 h 152"/>
                <a:gd name="T74" fmla="*/ 229 w 244"/>
                <a:gd name="T75" fmla="*/ 76 h 152"/>
                <a:gd name="T76" fmla="*/ 235 w 244"/>
                <a:gd name="T77" fmla="*/ 66 h 152"/>
                <a:gd name="T78" fmla="*/ 221 w 244"/>
                <a:gd name="T79" fmla="*/ 62 h 152"/>
                <a:gd name="T80" fmla="*/ 215 w 244"/>
                <a:gd name="T81" fmla="*/ 54 h 152"/>
                <a:gd name="T82" fmla="*/ 214 w 244"/>
                <a:gd name="T83" fmla="*/ 53 h 152"/>
                <a:gd name="T84" fmla="*/ 186 w 244"/>
                <a:gd name="T85" fmla="*/ 47 h 152"/>
                <a:gd name="T86" fmla="*/ 162 w 244"/>
                <a:gd name="T87" fmla="*/ 46 h 152"/>
                <a:gd name="T88" fmla="*/ 107 w 244"/>
                <a:gd name="T89" fmla="*/ 24 h 152"/>
                <a:gd name="T90" fmla="*/ 71 w 244"/>
                <a:gd name="T91" fmla="*/ 0 h 152"/>
                <a:gd name="T92" fmla="*/ 37 w 244"/>
                <a:gd name="T93" fmla="*/ 2 h 152"/>
                <a:gd name="T94" fmla="*/ 31 w 244"/>
                <a:gd name="T9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4" h="152">
                  <a:moveTo>
                    <a:pt x="31" y="0"/>
                  </a:moveTo>
                  <a:cubicBezTo>
                    <a:pt x="30" y="2"/>
                    <a:pt x="30" y="2"/>
                    <a:pt x="30" y="2"/>
                  </a:cubicBezTo>
                  <a:cubicBezTo>
                    <a:pt x="32" y="4"/>
                    <a:pt x="32" y="4"/>
                    <a:pt x="32" y="4"/>
                  </a:cubicBezTo>
                  <a:cubicBezTo>
                    <a:pt x="43" y="11"/>
                    <a:pt x="43" y="11"/>
                    <a:pt x="43" y="11"/>
                  </a:cubicBezTo>
                  <a:cubicBezTo>
                    <a:pt x="43" y="11"/>
                    <a:pt x="43" y="11"/>
                    <a:pt x="43" y="11"/>
                  </a:cubicBezTo>
                  <a:cubicBezTo>
                    <a:pt x="43" y="12"/>
                    <a:pt x="43" y="12"/>
                    <a:pt x="43" y="12"/>
                  </a:cubicBezTo>
                  <a:cubicBezTo>
                    <a:pt x="43" y="12"/>
                    <a:pt x="43" y="12"/>
                    <a:pt x="43" y="12"/>
                  </a:cubicBezTo>
                  <a:cubicBezTo>
                    <a:pt x="49" y="19"/>
                    <a:pt x="49" y="19"/>
                    <a:pt x="49" y="19"/>
                  </a:cubicBezTo>
                  <a:cubicBezTo>
                    <a:pt x="49" y="20"/>
                    <a:pt x="49" y="20"/>
                    <a:pt x="49" y="20"/>
                  </a:cubicBezTo>
                  <a:cubicBezTo>
                    <a:pt x="45" y="24"/>
                    <a:pt x="45" y="24"/>
                    <a:pt x="45" y="24"/>
                  </a:cubicBezTo>
                  <a:cubicBezTo>
                    <a:pt x="44" y="25"/>
                    <a:pt x="44" y="25"/>
                    <a:pt x="44" y="25"/>
                  </a:cubicBezTo>
                  <a:cubicBezTo>
                    <a:pt x="44" y="26"/>
                    <a:pt x="44" y="26"/>
                    <a:pt x="44" y="26"/>
                  </a:cubicBezTo>
                  <a:cubicBezTo>
                    <a:pt x="37" y="26"/>
                    <a:pt x="37" y="26"/>
                    <a:pt x="37" y="26"/>
                  </a:cubicBezTo>
                  <a:cubicBezTo>
                    <a:pt x="33" y="26"/>
                    <a:pt x="33" y="26"/>
                    <a:pt x="33" y="26"/>
                  </a:cubicBezTo>
                  <a:cubicBezTo>
                    <a:pt x="30" y="29"/>
                    <a:pt x="30" y="29"/>
                    <a:pt x="30" y="29"/>
                  </a:cubicBezTo>
                  <a:cubicBezTo>
                    <a:pt x="31" y="32"/>
                    <a:pt x="31" y="32"/>
                    <a:pt x="31" y="32"/>
                  </a:cubicBezTo>
                  <a:cubicBezTo>
                    <a:pt x="31" y="33"/>
                    <a:pt x="31" y="33"/>
                    <a:pt x="31" y="33"/>
                  </a:cubicBezTo>
                  <a:cubicBezTo>
                    <a:pt x="32" y="37"/>
                    <a:pt x="32" y="37"/>
                    <a:pt x="32" y="37"/>
                  </a:cubicBezTo>
                  <a:cubicBezTo>
                    <a:pt x="35" y="42"/>
                    <a:pt x="35" y="42"/>
                    <a:pt x="35" y="42"/>
                  </a:cubicBezTo>
                  <a:cubicBezTo>
                    <a:pt x="35" y="42"/>
                    <a:pt x="35" y="42"/>
                    <a:pt x="35" y="42"/>
                  </a:cubicBezTo>
                  <a:cubicBezTo>
                    <a:pt x="35" y="54"/>
                    <a:pt x="35" y="54"/>
                    <a:pt x="35" y="54"/>
                  </a:cubicBezTo>
                  <a:cubicBezTo>
                    <a:pt x="39" y="55"/>
                    <a:pt x="39" y="55"/>
                    <a:pt x="39" y="55"/>
                  </a:cubicBezTo>
                  <a:cubicBezTo>
                    <a:pt x="44" y="56"/>
                    <a:pt x="44" y="56"/>
                    <a:pt x="44" y="56"/>
                  </a:cubicBezTo>
                  <a:cubicBezTo>
                    <a:pt x="45" y="56"/>
                    <a:pt x="45" y="56"/>
                    <a:pt x="45" y="56"/>
                  </a:cubicBezTo>
                  <a:cubicBezTo>
                    <a:pt x="45" y="56"/>
                    <a:pt x="45" y="56"/>
                    <a:pt x="45" y="56"/>
                  </a:cubicBezTo>
                  <a:cubicBezTo>
                    <a:pt x="45" y="57"/>
                    <a:pt x="45" y="57"/>
                    <a:pt x="45" y="57"/>
                  </a:cubicBezTo>
                  <a:cubicBezTo>
                    <a:pt x="45" y="57"/>
                    <a:pt x="45" y="57"/>
                    <a:pt x="45" y="57"/>
                  </a:cubicBezTo>
                  <a:cubicBezTo>
                    <a:pt x="51" y="64"/>
                    <a:pt x="51" y="64"/>
                    <a:pt x="51" y="64"/>
                  </a:cubicBezTo>
                  <a:cubicBezTo>
                    <a:pt x="51" y="65"/>
                    <a:pt x="51" y="65"/>
                    <a:pt x="51" y="65"/>
                  </a:cubicBezTo>
                  <a:cubicBezTo>
                    <a:pt x="51" y="65"/>
                    <a:pt x="51" y="65"/>
                    <a:pt x="51" y="65"/>
                  </a:cubicBezTo>
                  <a:cubicBezTo>
                    <a:pt x="53" y="72"/>
                    <a:pt x="53" y="72"/>
                    <a:pt x="53" y="72"/>
                  </a:cubicBezTo>
                  <a:cubicBezTo>
                    <a:pt x="53" y="72"/>
                    <a:pt x="53" y="72"/>
                    <a:pt x="53" y="72"/>
                  </a:cubicBezTo>
                  <a:cubicBezTo>
                    <a:pt x="53" y="72"/>
                    <a:pt x="53" y="72"/>
                    <a:pt x="53" y="72"/>
                  </a:cubicBezTo>
                  <a:cubicBezTo>
                    <a:pt x="53" y="77"/>
                    <a:pt x="53" y="77"/>
                    <a:pt x="53" y="77"/>
                  </a:cubicBezTo>
                  <a:cubicBezTo>
                    <a:pt x="53" y="80"/>
                    <a:pt x="52" y="82"/>
                    <a:pt x="51" y="84"/>
                  </a:cubicBezTo>
                  <a:cubicBezTo>
                    <a:pt x="49" y="87"/>
                    <a:pt x="46" y="89"/>
                    <a:pt x="40" y="92"/>
                  </a:cubicBezTo>
                  <a:cubicBezTo>
                    <a:pt x="27" y="100"/>
                    <a:pt x="27" y="100"/>
                    <a:pt x="27" y="100"/>
                  </a:cubicBezTo>
                  <a:cubicBezTo>
                    <a:pt x="26" y="100"/>
                    <a:pt x="26" y="100"/>
                    <a:pt x="26" y="100"/>
                  </a:cubicBezTo>
                  <a:cubicBezTo>
                    <a:pt x="1" y="101"/>
                    <a:pt x="1" y="101"/>
                    <a:pt x="1" y="101"/>
                  </a:cubicBezTo>
                  <a:cubicBezTo>
                    <a:pt x="0" y="107"/>
                    <a:pt x="0" y="107"/>
                    <a:pt x="0" y="107"/>
                  </a:cubicBezTo>
                  <a:cubicBezTo>
                    <a:pt x="4" y="115"/>
                    <a:pt x="4" y="115"/>
                    <a:pt x="4" y="115"/>
                  </a:cubicBezTo>
                  <a:cubicBezTo>
                    <a:pt x="4" y="116"/>
                    <a:pt x="4" y="116"/>
                    <a:pt x="4" y="116"/>
                  </a:cubicBezTo>
                  <a:cubicBezTo>
                    <a:pt x="4" y="116"/>
                    <a:pt x="4" y="116"/>
                    <a:pt x="4" y="116"/>
                  </a:cubicBezTo>
                  <a:cubicBezTo>
                    <a:pt x="5" y="126"/>
                    <a:pt x="5" y="126"/>
                    <a:pt x="5" y="126"/>
                  </a:cubicBezTo>
                  <a:cubicBezTo>
                    <a:pt x="19" y="142"/>
                    <a:pt x="19" y="142"/>
                    <a:pt x="19" y="142"/>
                  </a:cubicBezTo>
                  <a:cubicBezTo>
                    <a:pt x="19" y="142"/>
                    <a:pt x="19" y="142"/>
                    <a:pt x="19" y="142"/>
                  </a:cubicBezTo>
                  <a:cubicBezTo>
                    <a:pt x="19" y="142"/>
                    <a:pt x="19" y="142"/>
                    <a:pt x="19" y="142"/>
                  </a:cubicBezTo>
                  <a:cubicBezTo>
                    <a:pt x="19" y="143"/>
                    <a:pt x="19" y="143"/>
                    <a:pt x="19" y="143"/>
                  </a:cubicBezTo>
                  <a:cubicBezTo>
                    <a:pt x="25" y="152"/>
                    <a:pt x="25" y="152"/>
                    <a:pt x="25" y="152"/>
                  </a:cubicBezTo>
                  <a:cubicBezTo>
                    <a:pt x="25" y="151"/>
                    <a:pt x="25" y="151"/>
                    <a:pt x="25" y="151"/>
                  </a:cubicBezTo>
                  <a:cubicBezTo>
                    <a:pt x="25" y="150"/>
                    <a:pt x="25" y="150"/>
                    <a:pt x="25" y="150"/>
                  </a:cubicBezTo>
                  <a:cubicBezTo>
                    <a:pt x="30" y="138"/>
                    <a:pt x="30" y="138"/>
                    <a:pt x="30" y="138"/>
                  </a:cubicBezTo>
                  <a:cubicBezTo>
                    <a:pt x="30" y="138"/>
                    <a:pt x="30" y="138"/>
                    <a:pt x="30" y="138"/>
                  </a:cubicBezTo>
                  <a:cubicBezTo>
                    <a:pt x="30" y="138"/>
                    <a:pt x="30" y="138"/>
                    <a:pt x="30" y="138"/>
                  </a:cubicBezTo>
                  <a:cubicBezTo>
                    <a:pt x="30" y="138"/>
                    <a:pt x="30" y="138"/>
                    <a:pt x="30" y="138"/>
                  </a:cubicBezTo>
                  <a:cubicBezTo>
                    <a:pt x="38" y="127"/>
                    <a:pt x="38" y="127"/>
                    <a:pt x="38" y="127"/>
                  </a:cubicBezTo>
                  <a:cubicBezTo>
                    <a:pt x="39" y="127"/>
                    <a:pt x="39" y="127"/>
                    <a:pt x="39" y="127"/>
                  </a:cubicBezTo>
                  <a:cubicBezTo>
                    <a:pt x="49" y="122"/>
                    <a:pt x="49" y="122"/>
                    <a:pt x="49" y="122"/>
                  </a:cubicBezTo>
                  <a:cubicBezTo>
                    <a:pt x="49" y="122"/>
                    <a:pt x="49" y="122"/>
                    <a:pt x="49" y="122"/>
                  </a:cubicBezTo>
                  <a:cubicBezTo>
                    <a:pt x="56" y="126"/>
                    <a:pt x="56" y="126"/>
                    <a:pt x="56" y="126"/>
                  </a:cubicBezTo>
                  <a:cubicBezTo>
                    <a:pt x="64" y="125"/>
                    <a:pt x="64" y="125"/>
                    <a:pt x="64" y="125"/>
                  </a:cubicBezTo>
                  <a:cubicBezTo>
                    <a:pt x="61" y="111"/>
                    <a:pt x="61" y="111"/>
                    <a:pt x="61" y="111"/>
                  </a:cubicBezTo>
                  <a:cubicBezTo>
                    <a:pt x="63" y="111"/>
                    <a:pt x="63" y="111"/>
                    <a:pt x="63" y="111"/>
                  </a:cubicBezTo>
                  <a:cubicBezTo>
                    <a:pt x="71" y="110"/>
                    <a:pt x="71" y="110"/>
                    <a:pt x="71" y="110"/>
                  </a:cubicBezTo>
                  <a:cubicBezTo>
                    <a:pt x="79" y="110"/>
                    <a:pt x="79" y="110"/>
                    <a:pt x="79" y="110"/>
                  </a:cubicBezTo>
                  <a:cubicBezTo>
                    <a:pt x="79" y="110"/>
                    <a:pt x="79" y="110"/>
                    <a:pt x="79" y="110"/>
                  </a:cubicBezTo>
                  <a:cubicBezTo>
                    <a:pt x="79" y="111"/>
                    <a:pt x="79" y="111"/>
                    <a:pt x="79" y="111"/>
                  </a:cubicBezTo>
                  <a:cubicBezTo>
                    <a:pt x="95" y="118"/>
                    <a:pt x="95" y="118"/>
                    <a:pt x="95" y="118"/>
                  </a:cubicBezTo>
                  <a:cubicBezTo>
                    <a:pt x="109" y="121"/>
                    <a:pt x="109" y="121"/>
                    <a:pt x="109" y="121"/>
                  </a:cubicBezTo>
                  <a:cubicBezTo>
                    <a:pt x="109" y="121"/>
                    <a:pt x="109" y="121"/>
                    <a:pt x="109" y="121"/>
                  </a:cubicBezTo>
                  <a:cubicBezTo>
                    <a:pt x="109" y="121"/>
                    <a:pt x="109" y="121"/>
                    <a:pt x="109" y="121"/>
                  </a:cubicBezTo>
                  <a:cubicBezTo>
                    <a:pt x="110" y="121"/>
                    <a:pt x="110" y="121"/>
                    <a:pt x="110" y="121"/>
                  </a:cubicBezTo>
                  <a:cubicBezTo>
                    <a:pt x="114" y="124"/>
                    <a:pt x="114" y="124"/>
                    <a:pt x="114" y="124"/>
                  </a:cubicBezTo>
                  <a:cubicBezTo>
                    <a:pt x="121" y="126"/>
                    <a:pt x="121" y="126"/>
                    <a:pt x="121" y="126"/>
                  </a:cubicBezTo>
                  <a:cubicBezTo>
                    <a:pt x="121" y="127"/>
                    <a:pt x="121" y="127"/>
                    <a:pt x="121" y="127"/>
                  </a:cubicBezTo>
                  <a:cubicBezTo>
                    <a:pt x="121" y="127"/>
                    <a:pt x="121" y="127"/>
                    <a:pt x="121" y="127"/>
                  </a:cubicBezTo>
                  <a:cubicBezTo>
                    <a:pt x="121" y="127"/>
                    <a:pt x="121" y="127"/>
                    <a:pt x="121" y="127"/>
                  </a:cubicBezTo>
                  <a:cubicBezTo>
                    <a:pt x="121" y="127"/>
                    <a:pt x="121" y="127"/>
                    <a:pt x="121" y="127"/>
                  </a:cubicBezTo>
                  <a:cubicBezTo>
                    <a:pt x="125" y="130"/>
                    <a:pt x="125" y="130"/>
                    <a:pt x="125" y="130"/>
                  </a:cubicBezTo>
                  <a:cubicBezTo>
                    <a:pt x="127" y="131"/>
                    <a:pt x="127" y="131"/>
                    <a:pt x="127" y="131"/>
                  </a:cubicBezTo>
                  <a:cubicBezTo>
                    <a:pt x="131" y="127"/>
                    <a:pt x="131" y="127"/>
                    <a:pt x="131" y="127"/>
                  </a:cubicBezTo>
                  <a:cubicBezTo>
                    <a:pt x="131" y="127"/>
                    <a:pt x="131" y="127"/>
                    <a:pt x="131" y="127"/>
                  </a:cubicBezTo>
                  <a:cubicBezTo>
                    <a:pt x="138" y="122"/>
                    <a:pt x="138" y="122"/>
                    <a:pt x="138" y="122"/>
                  </a:cubicBezTo>
                  <a:cubicBezTo>
                    <a:pt x="142" y="115"/>
                    <a:pt x="142" y="115"/>
                    <a:pt x="142" y="115"/>
                  </a:cubicBezTo>
                  <a:cubicBezTo>
                    <a:pt x="148" y="118"/>
                    <a:pt x="148" y="118"/>
                    <a:pt x="148" y="118"/>
                  </a:cubicBezTo>
                  <a:cubicBezTo>
                    <a:pt x="148" y="119"/>
                    <a:pt x="148" y="119"/>
                    <a:pt x="148" y="119"/>
                  </a:cubicBezTo>
                  <a:cubicBezTo>
                    <a:pt x="148" y="119"/>
                    <a:pt x="148" y="119"/>
                    <a:pt x="148" y="119"/>
                  </a:cubicBezTo>
                  <a:cubicBezTo>
                    <a:pt x="150" y="124"/>
                    <a:pt x="150" y="124"/>
                    <a:pt x="150" y="124"/>
                  </a:cubicBezTo>
                  <a:cubicBezTo>
                    <a:pt x="150" y="126"/>
                    <a:pt x="150" y="126"/>
                    <a:pt x="150" y="126"/>
                  </a:cubicBezTo>
                  <a:cubicBezTo>
                    <a:pt x="149" y="129"/>
                    <a:pt x="149" y="129"/>
                    <a:pt x="149" y="129"/>
                  </a:cubicBezTo>
                  <a:cubicBezTo>
                    <a:pt x="149" y="130"/>
                    <a:pt x="149" y="130"/>
                    <a:pt x="149" y="130"/>
                  </a:cubicBezTo>
                  <a:cubicBezTo>
                    <a:pt x="153" y="128"/>
                    <a:pt x="153" y="128"/>
                    <a:pt x="153" y="128"/>
                  </a:cubicBezTo>
                  <a:cubicBezTo>
                    <a:pt x="159" y="122"/>
                    <a:pt x="159" y="122"/>
                    <a:pt x="159" y="122"/>
                  </a:cubicBezTo>
                  <a:cubicBezTo>
                    <a:pt x="164" y="122"/>
                    <a:pt x="164" y="122"/>
                    <a:pt x="164" y="122"/>
                  </a:cubicBezTo>
                  <a:cubicBezTo>
                    <a:pt x="164" y="122"/>
                    <a:pt x="164" y="122"/>
                    <a:pt x="164" y="122"/>
                  </a:cubicBezTo>
                  <a:cubicBezTo>
                    <a:pt x="165" y="122"/>
                    <a:pt x="165" y="122"/>
                    <a:pt x="165" y="122"/>
                  </a:cubicBezTo>
                  <a:cubicBezTo>
                    <a:pt x="168" y="125"/>
                    <a:pt x="168" y="125"/>
                    <a:pt x="168" y="125"/>
                  </a:cubicBezTo>
                  <a:cubicBezTo>
                    <a:pt x="171" y="127"/>
                    <a:pt x="171" y="129"/>
                    <a:pt x="171" y="131"/>
                  </a:cubicBezTo>
                  <a:cubicBezTo>
                    <a:pt x="170" y="140"/>
                    <a:pt x="170" y="140"/>
                    <a:pt x="170" y="140"/>
                  </a:cubicBezTo>
                  <a:cubicBezTo>
                    <a:pt x="173" y="144"/>
                    <a:pt x="173" y="144"/>
                    <a:pt x="173" y="144"/>
                  </a:cubicBezTo>
                  <a:cubicBezTo>
                    <a:pt x="173" y="145"/>
                    <a:pt x="173" y="145"/>
                    <a:pt x="173" y="145"/>
                  </a:cubicBezTo>
                  <a:cubicBezTo>
                    <a:pt x="183" y="134"/>
                    <a:pt x="189" y="129"/>
                    <a:pt x="193" y="129"/>
                  </a:cubicBezTo>
                  <a:cubicBezTo>
                    <a:pt x="204" y="129"/>
                    <a:pt x="204" y="129"/>
                    <a:pt x="204" y="129"/>
                  </a:cubicBezTo>
                  <a:cubicBezTo>
                    <a:pt x="207" y="124"/>
                    <a:pt x="207" y="124"/>
                    <a:pt x="207" y="124"/>
                  </a:cubicBezTo>
                  <a:cubicBezTo>
                    <a:pt x="215" y="120"/>
                    <a:pt x="215" y="120"/>
                    <a:pt x="215" y="120"/>
                  </a:cubicBezTo>
                  <a:cubicBezTo>
                    <a:pt x="215" y="120"/>
                    <a:pt x="215" y="120"/>
                    <a:pt x="215" y="120"/>
                  </a:cubicBezTo>
                  <a:cubicBezTo>
                    <a:pt x="226" y="119"/>
                    <a:pt x="226" y="119"/>
                    <a:pt x="226" y="119"/>
                  </a:cubicBezTo>
                  <a:cubicBezTo>
                    <a:pt x="237" y="114"/>
                    <a:pt x="237" y="114"/>
                    <a:pt x="237" y="114"/>
                  </a:cubicBezTo>
                  <a:cubicBezTo>
                    <a:pt x="237" y="113"/>
                    <a:pt x="237" y="113"/>
                    <a:pt x="237" y="113"/>
                  </a:cubicBezTo>
                  <a:cubicBezTo>
                    <a:pt x="243" y="113"/>
                    <a:pt x="243" y="113"/>
                    <a:pt x="243" y="113"/>
                  </a:cubicBezTo>
                  <a:cubicBezTo>
                    <a:pt x="242" y="110"/>
                    <a:pt x="242" y="110"/>
                    <a:pt x="242" y="110"/>
                  </a:cubicBezTo>
                  <a:cubicBezTo>
                    <a:pt x="243" y="109"/>
                    <a:pt x="243" y="109"/>
                    <a:pt x="243" y="109"/>
                  </a:cubicBezTo>
                  <a:cubicBezTo>
                    <a:pt x="244" y="108"/>
                    <a:pt x="244" y="108"/>
                    <a:pt x="244" y="108"/>
                  </a:cubicBezTo>
                  <a:cubicBezTo>
                    <a:pt x="229" y="76"/>
                    <a:pt x="229" y="76"/>
                    <a:pt x="229" y="76"/>
                  </a:cubicBezTo>
                  <a:cubicBezTo>
                    <a:pt x="229" y="75"/>
                    <a:pt x="229" y="75"/>
                    <a:pt x="229" y="75"/>
                  </a:cubicBezTo>
                  <a:cubicBezTo>
                    <a:pt x="229" y="75"/>
                    <a:pt x="229" y="75"/>
                    <a:pt x="229" y="75"/>
                  </a:cubicBezTo>
                  <a:cubicBezTo>
                    <a:pt x="235" y="66"/>
                    <a:pt x="235" y="66"/>
                    <a:pt x="235" y="66"/>
                  </a:cubicBezTo>
                  <a:cubicBezTo>
                    <a:pt x="233" y="64"/>
                    <a:pt x="233" y="64"/>
                    <a:pt x="233" y="64"/>
                  </a:cubicBezTo>
                  <a:cubicBezTo>
                    <a:pt x="223" y="62"/>
                    <a:pt x="223" y="62"/>
                    <a:pt x="223" y="62"/>
                  </a:cubicBezTo>
                  <a:cubicBezTo>
                    <a:pt x="221" y="62"/>
                    <a:pt x="221" y="62"/>
                    <a:pt x="221" y="62"/>
                  </a:cubicBezTo>
                  <a:cubicBezTo>
                    <a:pt x="221" y="62"/>
                    <a:pt x="221" y="62"/>
                    <a:pt x="221" y="62"/>
                  </a:cubicBezTo>
                  <a:cubicBezTo>
                    <a:pt x="221" y="61"/>
                    <a:pt x="221" y="61"/>
                    <a:pt x="221" y="61"/>
                  </a:cubicBezTo>
                  <a:cubicBezTo>
                    <a:pt x="215" y="54"/>
                    <a:pt x="215" y="54"/>
                    <a:pt x="215" y="54"/>
                  </a:cubicBezTo>
                  <a:cubicBezTo>
                    <a:pt x="215" y="52"/>
                    <a:pt x="215" y="52"/>
                    <a:pt x="215" y="52"/>
                  </a:cubicBezTo>
                  <a:cubicBezTo>
                    <a:pt x="215" y="53"/>
                    <a:pt x="215" y="53"/>
                    <a:pt x="215" y="53"/>
                  </a:cubicBezTo>
                  <a:cubicBezTo>
                    <a:pt x="214" y="53"/>
                    <a:pt x="214" y="53"/>
                    <a:pt x="214" y="53"/>
                  </a:cubicBezTo>
                  <a:cubicBezTo>
                    <a:pt x="208" y="49"/>
                    <a:pt x="208" y="49"/>
                    <a:pt x="208" y="49"/>
                  </a:cubicBezTo>
                  <a:cubicBezTo>
                    <a:pt x="205" y="53"/>
                    <a:pt x="203" y="55"/>
                    <a:pt x="199" y="56"/>
                  </a:cubicBezTo>
                  <a:cubicBezTo>
                    <a:pt x="197" y="57"/>
                    <a:pt x="192" y="54"/>
                    <a:pt x="186" y="47"/>
                  </a:cubicBezTo>
                  <a:cubicBezTo>
                    <a:pt x="183" y="43"/>
                    <a:pt x="183" y="43"/>
                    <a:pt x="183" y="43"/>
                  </a:cubicBezTo>
                  <a:cubicBezTo>
                    <a:pt x="183" y="42"/>
                    <a:pt x="180" y="43"/>
                    <a:pt x="175" y="44"/>
                  </a:cubicBezTo>
                  <a:cubicBezTo>
                    <a:pt x="169" y="47"/>
                    <a:pt x="164" y="47"/>
                    <a:pt x="162" y="46"/>
                  </a:cubicBezTo>
                  <a:cubicBezTo>
                    <a:pt x="160" y="44"/>
                    <a:pt x="159" y="40"/>
                    <a:pt x="160" y="35"/>
                  </a:cubicBezTo>
                  <a:cubicBezTo>
                    <a:pt x="161" y="30"/>
                    <a:pt x="160" y="28"/>
                    <a:pt x="159" y="27"/>
                  </a:cubicBezTo>
                  <a:cubicBezTo>
                    <a:pt x="107" y="24"/>
                    <a:pt x="107" y="24"/>
                    <a:pt x="107" y="24"/>
                  </a:cubicBezTo>
                  <a:cubicBezTo>
                    <a:pt x="103" y="22"/>
                    <a:pt x="99" y="20"/>
                    <a:pt x="97" y="18"/>
                  </a:cubicBezTo>
                  <a:cubicBezTo>
                    <a:pt x="89" y="16"/>
                    <a:pt x="89" y="16"/>
                    <a:pt x="89" y="16"/>
                  </a:cubicBezTo>
                  <a:cubicBezTo>
                    <a:pt x="85" y="15"/>
                    <a:pt x="79" y="10"/>
                    <a:pt x="71" y="0"/>
                  </a:cubicBezTo>
                  <a:cubicBezTo>
                    <a:pt x="66" y="4"/>
                    <a:pt x="66" y="4"/>
                    <a:pt x="66" y="4"/>
                  </a:cubicBezTo>
                  <a:cubicBezTo>
                    <a:pt x="58" y="2"/>
                    <a:pt x="58" y="2"/>
                    <a:pt x="58" y="2"/>
                  </a:cubicBezTo>
                  <a:cubicBezTo>
                    <a:pt x="37" y="2"/>
                    <a:pt x="37" y="2"/>
                    <a:pt x="37" y="2"/>
                  </a:cubicBezTo>
                  <a:cubicBezTo>
                    <a:pt x="37" y="2"/>
                    <a:pt x="37" y="2"/>
                    <a:pt x="37" y="2"/>
                  </a:cubicBezTo>
                  <a:cubicBezTo>
                    <a:pt x="37" y="2"/>
                    <a:pt x="37" y="2"/>
                    <a:pt x="37" y="2"/>
                  </a:cubicBezTo>
                  <a:lnTo>
                    <a:pt x="31" y="0"/>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1" name="Freeform 21"/>
            <p:cNvSpPr>
              <a:spLocks/>
            </p:cNvSpPr>
            <p:nvPr/>
          </p:nvSpPr>
          <p:spPr bwMode="auto">
            <a:xfrm>
              <a:off x="3738034" y="4584162"/>
              <a:ext cx="709624" cy="567039"/>
            </a:xfrm>
            <a:custGeom>
              <a:avLst/>
              <a:gdLst>
                <a:gd name="T0" fmla="*/ 244 w 253"/>
                <a:gd name="T1" fmla="*/ 65 h 202"/>
                <a:gd name="T2" fmla="*/ 253 w 253"/>
                <a:gd name="T3" fmla="*/ 63 h 202"/>
                <a:gd name="T4" fmla="*/ 235 w 253"/>
                <a:gd name="T5" fmla="*/ 45 h 202"/>
                <a:gd name="T6" fmla="*/ 223 w 253"/>
                <a:gd name="T7" fmla="*/ 22 h 202"/>
                <a:gd name="T8" fmla="*/ 201 w 253"/>
                <a:gd name="T9" fmla="*/ 27 h 202"/>
                <a:gd name="T10" fmla="*/ 200 w 253"/>
                <a:gd name="T11" fmla="*/ 29 h 202"/>
                <a:gd name="T12" fmla="*/ 182 w 253"/>
                <a:gd name="T13" fmla="*/ 25 h 202"/>
                <a:gd name="T14" fmla="*/ 150 w 253"/>
                <a:gd name="T15" fmla="*/ 40 h 202"/>
                <a:gd name="T16" fmla="*/ 150 w 253"/>
                <a:gd name="T17" fmla="*/ 19 h 202"/>
                <a:gd name="T18" fmla="*/ 149 w 253"/>
                <a:gd name="T19" fmla="*/ 10 h 202"/>
                <a:gd name="T20" fmla="*/ 138 w 253"/>
                <a:gd name="T21" fmla="*/ 10 h 202"/>
                <a:gd name="T22" fmla="*/ 126 w 253"/>
                <a:gd name="T23" fmla="*/ 9 h 202"/>
                <a:gd name="T24" fmla="*/ 109 w 253"/>
                <a:gd name="T25" fmla="*/ 1 h 202"/>
                <a:gd name="T26" fmla="*/ 105 w 253"/>
                <a:gd name="T27" fmla="*/ 25 h 202"/>
                <a:gd name="T28" fmla="*/ 82 w 253"/>
                <a:gd name="T29" fmla="*/ 18 h 202"/>
                <a:gd name="T30" fmla="*/ 77 w 253"/>
                <a:gd name="T31" fmla="*/ 16 h 202"/>
                <a:gd name="T32" fmla="*/ 71 w 253"/>
                <a:gd name="T33" fmla="*/ 33 h 202"/>
                <a:gd name="T34" fmla="*/ 75 w 253"/>
                <a:gd name="T35" fmla="*/ 48 h 202"/>
                <a:gd name="T36" fmla="*/ 67 w 253"/>
                <a:gd name="T37" fmla="*/ 61 h 202"/>
                <a:gd name="T38" fmla="*/ 52 w 253"/>
                <a:gd name="T39" fmla="*/ 102 h 202"/>
                <a:gd name="T40" fmla="*/ 29 w 253"/>
                <a:gd name="T41" fmla="*/ 118 h 202"/>
                <a:gd name="T42" fmla="*/ 31 w 253"/>
                <a:gd name="T43" fmla="*/ 125 h 202"/>
                <a:gd name="T44" fmla="*/ 19 w 253"/>
                <a:gd name="T45" fmla="*/ 143 h 202"/>
                <a:gd name="T46" fmla="*/ 5 w 253"/>
                <a:gd name="T47" fmla="*/ 147 h 202"/>
                <a:gd name="T48" fmla="*/ 2 w 253"/>
                <a:gd name="T49" fmla="*/ 184 h 202"/>
                <a:gd name="T50" fmla="*/ 7 w 253"/>
                <a:gd name="T51" fmla="*/ 196 h 202"/>
                <a:gd name="T52" fmla="*/ 21 w 253"/>
                <a:gd name="T53" fmla="*/ 201 h 202"/>
                <a:gd name="T54" fmla="*/ 22 w 253"/>
                <a:gd name="T55" fmla="*/ 199 h 202"/>
                <a:gd name="T56" fmla="*/ 17 w 253"/>
                <a:gd name="T57" fmla="*/ 187 h 202"/>
                <a:gd name="T58" fmla="*/ 12 w 253"/>
                <a:gd name="T59" fmla="*/ 182 h 202"/>
                <a:gd name="T60" fmla="*/ 18 w 253"/>
                <a:gd name="T61" fmla="*/ 174 h 202"/>
                <a:gd name="T62" fmla="*/ 32 w 253"/>
                <a:gd name="T63" fmla="*/ 163 h 202"/>
                <a:gd name="T64" fmla="*/ 64 w 253"/>
                <a:gd name="T65" fmla="*/ 142 h 202"/>
                <a:gd name="T66" fmla="*/ 70 w 253"/>
                <a:gd name="T67" fmla="*/ 145 h 202"/>
                <a:gd name="T68" fmla="*/ 75 w 253"/>
                <a:gd name="T69" fmla="*/ 142 h 202"/>
                <a:gd name="T70" fmla="*/ 96 w 253"/>
                <a:gd name="T71" fmla="*/ 137 h 202"/>
                <a:gd name="T72" fmla="*/ 97 w 253"/>
                <a:gd name="T73" fmla="*/ 136 h 202"/>
                <a:gd name="T74" fmla="*/ 119 w 253"/>
                <a:gd name="T75" fmla="*/ 128 h 202"/>
                <a:gd name="T76" fmla="*/ 123 w 253"/>
                <a:gd name="T77" fmla="*/ 96 h 202"/>
                <a:gd name="T78" fmla="*/ 130 w 253"/>
                <a:gd name="T79" fmla="*/ 95 h 202"/>
                <a:gd name="T80" fmla="*/ 132 w 253"/>
                <a:gd name="T81" fmla="*/ 96 h 202"/>
                <a:gd name="T82" fmla="*/ 159 w 253"/>
                <a:gd name="T83" fmla="*/ 113 h 202"/>
                <a:gd name="T84" fmla="*/ 155 w 253"/>
                <a:gd name="T85" fmla="*/ 103 h 202"/>
                <a:gd name="T86" fmla="*/ 166 w 253"/>
                <a:gd name="T87" fmla="*/ 99 h 202"/>
                <a:gd name="T88" fmla="*/ 173 w 253"/>
                <a:gd name="T89" fmla="*/ 96 h 202"/>
                <a:gd name="T90" fmla="*/ 193 w 253"/>
                <a:gd name="T91" fmla="*/ 102 h 202"/>
                <a:gd name="T92" fmla="*/ 206 w 253"/>
                <a:gd name="T93" fmla="*/ 93 h 202"/>
                <a:gd name="T94" fmla="*/ 207 w 253"/>
                <a:gd name="T95" fmla="*/ 94 h 202"/>
                <a:gd name="T96" fmla="*/ 238 w 253"/>
                <a:gd name="T97" fmla="*/ 69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3" h="202">
                  <a:moveTo>
                    <a:pt x="238" y="69"/>
                  </a:moveTo>
                  <a:cubicBezTo>
                    <a:pt x="241" y="69"/>
                    <a:pt x="243" y="67"/>
                    <a:pt x="244" y="65"/>
                  </a:cubicBezTo>
                  <a:cubicBezTo>
                    <a:pt x="244" y="65"/>
                    <a:pt x="244" y="65"/>
                    <a:pt x="244" y="65"/>
                  </a:cubicBezTo>
                  <a:cubicBezTo>
                    <a:pt x="245" y="64"/>
                    <a:pt x="245" y="64"/>
                    <a:pt x="245" y="64"/>
                  </a:cubicBezTo>
                  <a:cubicBezTo>
                    <a:pt x="246" y="64"/>
                    <a:pt x="246" y="64"/>
                    <a:pt x="246" y="64"/>
                  </a:cubicBezTo>
                  <a:cubicBezTo>
                    <a:pt x="253" y="63"/>
                    <a:pt x="253" y="63"/>
                    <a:pt x="253" y="63"/>
                  </a:cubicBezTo>
                  <a:cubicBezTo>
                    <a:pt x="253" y="58"/>
                    <a:pt x="253" y="58"/>
                    <a:pt x="253" y="58"/>
                  </a:cubicBezTo>
                  <a:cubicBezTo>
                    <a:pt x="251" y="58"/>
                    <a:pt x="249" y="57"/>
                    <a:pt x="247" y="56"/>
                  </a:cubicBezTo>
                  <a:cubicBezTo>
                    <a:pt x="235" y="45"/>
                    <a:pt x="235" y="45"/>
                    <a:pt x="235" y="45"/>
                  </a:cubicBezTo>
                  <a:cubicBezTo>
                    <a:pt x="235" y="44"/>
                    <a:pt x="235" y="44"/>
                    <a:pt x="235" y="44"/>
                  </a:cubicBezTo>
                  <a:cubicBezTo>
                    <a:pt x="230" y="29"/>
                    <a:pt x="230" y="29"/>
                    <a:pt x="230" y="29"/>
                  </a:cubicBezTo>
                  <a:cubicBezTo>
                    <a:pt x="223" y="22"/>
                    <a:pt x="223" y="22"/>
                    <a:pt x="223" y="22"/>
                  </a:cubicBezTo>
                  <a:cubicBezTo>
                    <a:pt x="214" y="22"/>
                    <a:pt x="207" y="22"/>
                    <a:pt x="203" y="22"/>
                  </a:cubicBezTo>
                  <a:cubicBezTo>
                    <a:pt x="201" y="22"/>
                    <a:pt x="201" y="22"/>
                    <a:pt x="201" y="22"/>
                  </a:cubicBezTo>
                  <a:cubicBezTo>
                    <a:pt x="201" y="27"/>
                    <a:pt x="201" y="27"/>
                    <a:pt x="201" y="27"/>
                  </a:cubicBezTo>
                  <a:cubicBezTo>
                    <a:pt x="201" y="28"/>
                    <a:pt x="201" y="28"/>
                    <a:pt x="201" y="28"/>
                  </a:cubicBezTo>
                  <a:cubicBezTo>
                    <a:pt x="201" y="29"/>
                    <a:pt x="201" y="29"/>
                    <a:pt x="201" y="29"/>
                  </a:cubicBezTo>
                  <a:cubicBezTo>
                    <a:pt x="200" y="29"/>
                    <a:pt x="200" y="29"/>
                    <a:pt x="200" y="29"/>
                  </a:cubicBezTo>
                  <a:cubicBezTo>
                    <a:pt x="194" y="32"/>
                    <a:pt x="194" y="32"/>
                    <a:pt x="194" y="32"/>
                  </a:cubicBezTo>
                  <a:cubicBezTo>
                    <a:pt x="193" y="31"/>
                    <a:pt x="193" y="31"/>
                    <a:pt x="193" y="31"/>
                  </a:cubicBezTo>
                  <a:cubicBezTo>
                    <a:pt x="187" y="26"/>
                    <a:pt x="184" y="24"/>
                    <a:pt x="182" y="25"/>
                  </a:cubicBezTo>
                  <a:cubicBezTo>
                    <a:pt x="168" y="32"/>
                    <a:pt x="160" y="35"/>
                    <a:pt x="158" y="34"/>
                  </a:cubicBezTo>
                  <a:cubicBezTo>
                    <a:pt x="156" y="34"/>
                    <a:pt x="154" y="36"/>
                    <a:pt x="151" y="38"/>
                  </a:cubicBezTo>
                  <a:cubicBezTo>
                    <a:pt x="150" y="40"/>
                    <a:pt x="150" y="40"/>
                    <a:pt x="150" y="40"/>
                  </a:cubicBezTo>
                  <a:cubicBezTo>
                    <a:pt x="149" y="38"/>
                    <a:pt x="149" y="38"/>
                    <a:pt x="149" y="38"/>
                  </a:cubicBezTo>
                  <a:cubicBezTo>
                    <a:pt x="145" y="35"/>
                    <a:pt x="143" y="32"/>
                    <a:pt x="143" y="29"/>
                  </a:cubicBezTo>
                  <a:cubicBezTo>
                    <a:pt x="143" y="28"/>
                    <a:pt x="145" y="24"/>
                    <a:pt x="150" y="19"/>
                  </a:cubicBezTo>
                  <a:cubicBezTo>
                    <a:pt x="156" y="13"/>
                    <a:pt x="159" y="9"/>
                    <a:pt x="159" y="8"/>
                  </a:cubicBezTo>
                  <a:cubicBezTo>
                    <a:pt x="157" y="6"/>
                    <a:pt x="157" y="6"/>
                    <a:pt x="157" y="6"/>
                  </a:cubicBezTo>
                  <a:cubicBezTo>
                    <a:pt x="156" y="6"/>
                    <a:pt x="153" y="7"/>
                    <a:pt x="149" y="10"/>
                  </a:cubicBezTo>
                  <a:cubicBezTo>
                    <a:pt x="145" y="13"/>
                    <a:pt x="142" y="14"/>
                    <a:pt x="141" y="14"/>
                  </a:cubicBezTo>
                  <a:cubicBezTo>
                    <a:pt x="140" y="14"/>
                    <a:pt x="139" y="13"/>
                    <a:pt x="139" y="11"/>
                  </a:cubicBezTo>
                  <a:cubicBezTo>
                    <a:pt x="138" y="10"/>
                    <a:pt x="138" y="10"/>
                    <a:pt x="138" y="10"/>
                  </a:cubicBezTo>
                  <a:cubicBezTo>
                    <a:pt x="135" y="4"/>
                    <a:pt x="135" y="4"/>
                    <a:pt x="135" y="4"/>
                  </a:cubicBezTo>
                  <a:cubicBezTo>
                    <a:pt x="127" y="8"/>
                    <a:pt x="127" y="8"/>
                    <a:pt x="127" y="8"/>
                  </a:cubicBezTo>
                  <a:cubicBezTo>
                    <a:pt x="126" y="9"/>
                    <a:pt x="126" y="9"/>
                    <a:pt x="126" y="9"/>
                  </a:cubicBezTo>
                  <a:cubicBezTo>
                    <a:pt x="126" y="8"/>
                    <a:pt x="126" y="8"/>
                    <a:pt x="126" y="8"/>
                  </a:cubicBezTo>
                  <a:cubicBezTo>
                    <a:pt x="125" y="8"/>
                    <a:pt x="125" y="8"/>
                    <a:pt x="125" y="8"/>
                  </a:cubicBezTo>
                  <a:cubicBezTo>
                    <a:pt x="120" y="5"/>
                    <a:pt x="115" y="3"/>
                    <a:pt x="109" y="1"/>
                  </a:cubicBezTo>
                  <a:cubicBezTo>
                    <a:pt x="106" y="0"/>
                    <a:pt x="102" y="2"/>
                    <a:pt x="99" y="6"/>
                  </a:cubicBezTo>
                  <a:cubicBezTo>
                    <a:pt x="102" y="12"/>
                    <a:pt x="102" y="12"/>
                    <a:pt x="102" y="12"/>
                  </a:cubicBezTo>
                  <a:cubicBezTo>
                    <a:pt x="105" y="18"/>
                    <a:pt x="106" y="22"/>
                    <a:pt x="105" y="25"/>
                  </a:cubicBezTo>
                  <a:cubicBezTo>
                    <a:pt x="104" y="26"/>
                    <a:pt x="103" y="27"/>
                    <a:pt x="101" y="27"/>
                  </a:cubicBezTo>
                  <a:cubicBezTo>
                    <a:pt x="99" y="28"/>
                    <a:pt x="95" y="27"/>
                    <a:pt x="91" y="24"/>
                  </a:cubicBezTo>
                  <a:cubicBezTo>
                    <a:pt x="87" y="21"/>
                    <a:pt x="85" y="19"/>
                    <a:pt x="82" y="18"/>
                  </a:cubicBezTo>
                  <a:cubicBezTo>
                    <a:pt x="77" y="16"/>
                    <a:pt x="77" y="16"/>
                    <a:pt x="77" y="16"/>
                  </a:cubicBezTo>
                  <a:cubicBezTo>
                    <a:pt x="77" y="16"/>
                    <a:pt x="77" y="16"/>
                    <a:pt x="77" y="16"/>
                  </a:cubicBezTo>
                  <a:cubicBezTo>
                    <a:pt x="77" y="16"/>
                    <a:pt x="77" y="16"/>
                    <a:pt x="77" y="16"/>
                  </a:cubicBezTo>
                  <a:cubicBezTo>
                    <a:pt x="78" y="17"/>
                    <a:pt x="78" y="17"/>
                    <a:pt x="78" y="17"/>
                  </a:cubicBezTo>
                  <a:cubicBezTo>
                    <a:pt x="78" y="26"/>
                    <a:pt x="78" y="26"/>
                    <a:pt x="78" y="26"/>
                  </a:cubicBezTo>
                  <a:cubicBezTo>
                    <a:pt x="71" y="33"/>
                    <a:pt x="71" y="33"/>
                    <a:pt x="71" y="33"/>
                  </a:cubicBezTo>
                  <a:cubicBezTo>
                    <a:pt x="71" y="40"/>
                    <a:pt x="71" y="40"/>
                    <a:pt x="71" y="40"/>
                  </a:cubicBezTo>
                  <a:cubicBezTo>
                    <a:pt x="74" y="47"/>
                    <a:pt x="74" y="47"/>
                    <a:pt x="74" y="47"/>
                  </a:cubicBezTo>
                  <a:cubicBezTo>
                    <a:pt x="75" y="48"/>
                    <a:pt x="75" y="48"/>
                    <a:pt x="75" y="48"/>
                  </a:cubicBezTo>
                  <a:cubicBezTo>
                    <a:pt x="70" y="54"/>
                    <a:pt x="70" y="54"/>
                    <a:pt x="70" y="54"/>
                  </a:cubicBezTo>
                  <a:cubicBezTo>
                    <a:pt x="67" y="61"/>
                    <a:pt x="67" y="61"/>
                    <a:pt x="67" y="61"/>
                  </a:cubicBezTo>
                  <a:cubicBezTo>
                    <a:pt x="67" y="61"/>
                    <a:pt x="67" y="61"/>
                    <a:pt x="67" y="61"/>
                  </a:cubicBezTo>
                  <a:cubicBezTo>
                    <a:pt x="61" y="67"/>
                    <a:pt x="61" y="67"/>
                    <a:pt x="61" y="67"/>
                  </a:cubicBezTo>
                  <a:cubicBezTo>
                    <a:pt x="51" y="90"/>
                    <a:pt x="51" y="90"/>
                    <a:pt x="51" y="90"/>
                  </a:cubicBezTo>
                  <a:cubicBezTo>
                    <a:pt x="52" y="102"/>
                    <a:pt x="52" y="102"/>
                    <a:pt x="52" y="102"/>
                  </a:cubicBezTo>
                  <a:cubicBezTo>
                    <a:pt x="51" y="103"/>
                    <a:pt x="51" y="103"/>
                    <a:pt x="51" y="103"/>
                  </a:cubicBezTo>
                  <a:cubicBezTo>
                    <a:pt x="30" y="115"/>
                    <a:pt x="30" y="115"/>
                    <a:pt x="30" y="115"/>
                  </a:cubicBezTo>
                  <a:cubicBezTo>
                    <a:pt x="29" y="118"/>
                    <a:pt x="29" y="118"/>
                    <a:pt x="29" y="118"/>
                  </a:cubicBezTo>
                  <a:cubicBezTo>
                    <a:pt x="31" y="124"/>
                    <a:pt x="31" y="124"/>
                    <a:pt x="31" y="124"/>
                  </a:cubicBezTo>
                  <a:cubicBezTo>
                    <a:pt x="31" y="124"/>
                    <a:pt x="31" y="124"/>
                    <a:pt x="31" y="124"/>
                  </a:cubicBezTo>
                  <a:cubicBezTo>
                    <a:pt x="31" y="125"/>
                    <a:pt x="31" y="125"/>
                    <a:pt x="31" y="125"/>
                  </a:cubicBezTo>
                  <a:cubicBezTo>
                    <a:pt x="29" y="133"/>
                    <a:pt x="29" y="133"/>
                    <a:pt x="29" y="133"/>
                  </a:cubicBezTo>
                  <a:cubicBezTo>
                    <a:pt x="21" y="132"/>
                    <a:pt x="21" y="132"/>
                    <a:pt x="21" y="132"/>
                  </a:cubicBezTo>
                  <a:cubicBezTo>
                    <a:pt x="19" y="143"/>
                    <a:pt x="19" y="143"/>
                    <a:pt x="19" y="143"/>
                  </a:cubicBezTo>
                  <a:cubicBezTo>
                    <a:pt x="7" y="143"/>
                    <a:pt x="7" y="143"/>
                    <a:pt x="7" y="143"/>
                  </a:cubicBezTo>
                  <a:cubicBezTo>
                    <a:pt x="5" y="147"/>
                    <a:pt x="5" y="147"/>
                    <a:pt x="5" y="147"/>
                  </a:cubicBezTo>
                  <a:cubicBezTo>
                    <a:pt x="5" y="147"/>
                    <a:pt x="5" y="147"/>
                    <a:pt x="5" y="147"/>
                  </a:cubicBezTo>
                  <a:cubicBezTo>
                    <a:pt x="2" y="154"/>
                    <a:pt x="2" y="154"/>
                    <a:pt x="2" y="154"/>
                  </a:cubicBezTo>
                  <a:cubicBezTo>
                    <a:pt x="0" y="179"/>
                    <a:pt x="0" y="179"/>
                    <a:pt x="0" y="179"/>
                  </a:cubicBezTo>
                  <a:cubicBezTo>
                    <a:pt x="2" y="184"/>
                    <a:pt x="2" y="184"/>
                    <a:pt x="2" y="184"/>
                  </a:cubicBezTo>
                  <a:cubicBezTo>
                    <a:pt x="3" y="185"/>
                    <a:pt x="3" y="185"/>
                    <a:pt x="3" y="185"/>
                  </a:cubicBezTo>
                  <a:cubicBezTo>
                    <a:pt x="3" y="190"/>
                    <a:pt x="3" y="190"/>
                    <a:pt x="3" y="190"/>
                  </a:cubicBezTo>
                  <a:cubicBezTo>
                    <a:pt x="7" y="196"/>
                    <a:pt x="7" y="196"/>
                    <a:pt x="7" y="196"/>
                  </a:cubicBezTo>
                  <a:cubicBezTo>
                    <a:pt x="8" y="197"/>
                    <a:pt x="8" y="197"/>
                    <a:pt x="8" y="197"/>
                  </a:cubicBezTo>
                  <a:cubicBezTo>
                    <a:pt x="8" y="202"/>
                    <a:pt x="8" y="202"/>
                    <a:pt x="8" y="202"/>
                  </a:cubicBezTo>
                  <a:cubicBezTo>
                    <a:pt x="21" y="201"/>
                    <a:pt x="21" y="201"/>
                    <a:pt x="21" y="201"/>
                  </a:cubicBezTo>
                  <a:cubicBezTo>
                    <a:pt x="21" y="200"/>
                    <a:pt x="21" y="200"/>
                    <a:pt x="21" y="200"/>
                  </a:cubicBezTo>
                  <a:cubicBezTo>
                    <a:pt x="21" y="199"/>
                    <a:pt x="21" y="199"/>
                    <a:pt x="21" y="199"/>
                  </a:cubicBezTo>
                  <a:cubicBezTo>
                    <a:pt x="22" y="199"/>
                    <a:pt x="22" y="199"/>
                    <a:pt x="22" y="199"/>
                  </a:cubicBezTo>
                  <a:cubicBezTo>
                    <a:pt x="22" y="199"/>
                    <a:pt x="22" y="199"/>
                    <a:pt x="22" y="199"/>
                  </a:cubicBezTo>
                  <a:cubicBezTo>
                    <a:pt x="25" y="194"/>
                    <a:pt x="25" y="194"/>
                    <a:pt x="25" y="194"/>
                  </a:cubicBezTo>
                  <a:cubicBezTo>
                    <a:pt x="17" y="187"/>
                    <a:pt x="17" y="187"/>
                    <a:pt x="17" y="187"/>
                  </a:cubicBezTo>
                  <a:cubicBezTo>
                    <a:pt x="17" y="186"/>
                    <a:pt x="17" y="186"/>
                    <a:pt x="17" y="186"/>
                  </a:cubicBezTo>
                  <a:cubicBezTo>
                    <a:pt x="12" y="182"/>
                    <a:pt x="12" y="182"/>
                    <a:pt x="12" y="182"/>
                  </a:cubicBezTo>
                  <a:cubicBezTo>
                    <a:pt x="12" y="182"/>
                    <a:pt x="12" y="182"/>
                    <a:pt x="12" y="182"/>
                  </a:cubicBezTo>
                  <a:cubicBezTo>
                    <a:pt x="11" y="182"/>
                    <a:pt x="11" y="182"/>
                    <a:pt x="11" y="182"/>
                  </a:cubicBezTo>
                  <a:cubicBezTo>
                    <a:pt x="11" y="174"/>
                    <a:pt x="11" y="174"/>
                    <a:pt x="11" y="174"/>
                  </a:cubicBezTo>
                  <a:cubicBezTo>
                    <a:pt x="18" y="174"/>
                    <a:pt x="18" y="174"/>
                    <a:pt x="18" y="174"/>
                  </a:cubicBezTo>
                  <a:cubicBezTo>
                    <a:pt x="19" y="171"/>
                    <a:pt x="19" y="171"/>
                    <a:pt x="19" y="171"/>
                  </a:cubicBezTo>
                  <a:cubicBezTo>
                    <a:pt x="16" y="163"/>
                    <a:pt x="16" y="163"/>
                    <a:pt x="16" y="163"/>
                  </a:cubicBezTo>
                  <a:cubicBezTo>
                    <a:pt x="32" y="163"/>
                    <a:pt x="32" y="163"/>
                    <a:pt x="32" y="163"/>
                  </a:cubicBezTo>
                  <a:cubicBezTo>
                    <a:pt x="59" y="150"/>
                    <a:pt x="59" y="150"/>
                    <a:pt x="59" y="150"/>
                  </a:cubicBezTo>
                  <a:cubicBezTo>
                    <a:pt x="63" y="144"/>
                    <a:pt x="63" y="144"/>
                    <a:pt x="63" y="144"/>
                  </a:cubicBezTo>
                  <a:cubicBezTo>
                    <a:pt x="64" y="142"/>
                    <a:pt x="64" y="142"/>
                    <a:pt x="64" y="142"/>
                  </a:cubicBezTo>
                  <a:cubicBezTo>
                    <a:pt x="69" y="144"/>
                    <a:pt x="69" y="144"/>
                    <a:pt x="69" y="144"/>
                  </a:cubicBezTo>
                  <a:cubicBezTo>
                    <a:pt x="70" y="144"/>
                    <a:pt x="70" y="144"/>
                    <a:pt x="70" y="144"/>
                  </a:cubicBezTo>
                  <a:cubicBezTo>
                    <a:pt x="70" y="145"/>
                    <a:pt x="70" y="145"/>
                    <a:pt x="70" y="145"/>
                  </a:cubicBezTo>
                  <a:cubicBezTo>
                    <a:pt x="73" y="148"/>
                    <a:pt x="73" y="148"/>
                    <a:pt x="73" y="148"/>
                  </a:cubicBezTo>
                  <a:cubicBezTo>
                    <a:pt x="75" y="148"/>
                    <a:pt x="75" y="148"/>
                    <a:pt x="75" y="148"/>
                  </a:cubicBezTo>
                  <a:cubicBezTo>
                    <a:pt x="75" y="142"/>
                    <a:pt x="75" y="142"/>
                    <a:pt x="75" y="142"/>
                  </a:cubicBezTo>
                  <a:cubicBezTo>
                    <a:pt x="84" y="142"/>
                    <a:pt x="84" y="142"/>
                    <a:pt x="84" y="142"/>
                  </a:cubicBezTo>
                  <a:cubicBezTo>
                    <a:pt x="93" y="143"/>
                    <a:pt x="93" y="143"/>
                    <a:pt x="93" y="143"/>
                  </a:cubicBezTo>
                  <a:cubicBezTo>
                    <a:pt x="96" y="137"/>
                    <a:pt x="96" y="137"/>
                    <a:pt x="96" y="137"/>
                  </a:cubicBezTo>
                  <a:cubicBezTo>
                    <a:pt x="97" y="137"/>
                    <a:pt x="97" y="137"/>
                    <a:pt x="97" y="137"/>
                  </a:cubicBezTo>
                  <a:cubicBezTo>
                    <a:pt x="97" y="136"/>
                    <a:pt x="97" y="136"/>
                    <a:pt x="97" y="136"/>
                  </a:cubicBezTo>
                  <a:cubicBezTo>
                    <a:pt x="97" y="136"/>
                    <a:pt x="97" y="136"/>
                    <a:pt x="97" y="136"/>
                  </a:cubicBezTo>
                  <a:cubicBezTo>
                    <a:pt x="107" y="133"/>
                    <a:pt x="107" y="133"/>
                    <a:pt x="107" y="133"/>
                  </a:cubicBezTo>
                  <a:cubicBezTo>
                    <a:pt x="109" y="119"/>
                    <a:pt x="109" y="119"/>
                    <a:pt x="109" y="119"/>
                  </a:cubicBezTo>
                  <a:cubicBezTo>
                    <a:pt x="119" y="128"/>
                    <a:pt x="119" y="128"/>
                    <a:pt x="119" y="128"/>
                  </a:cubicBezTo>
                  <a:cubicBezTo>
                    <a:pt x="123" y="129"/>
                    <a:pt x="123" y="129"/>
                    <a:pt x="123" y="129"/>
                  </a:cubicBezTo>
                  <a:cubicBezTo>
                    <a:pt x="125" y="126"/>
                    <a:pt x="125" y="126"/>
                    <a:pt x="125" y="126"/>
                  </a:cubicBezTo>
                  <a:cubicBezTo>
                    <a:pt x="123" y="96"/>
                    <a:pt x="123" y="96"/>
                    <a:pt x="123" y="96"/>
                  </a:cubicBezTo>
                  <a:cubicBezTo>
                    <a:pt x="123" y="95"/>
                    <a:pt x="123" y="95"/>
                    <a:pt x="123" y="95"/>
                  </a:cubicBezTo>
                  <a:cubicBezTo>
                    <a:pt x="123" y="94"/>
                    <a:pt x="123" y="94"/>
                    <a:pt x="123" y="94"/>
                  </a:cubicBezTo>
                  <a:cubicBezTo>
                    <a:pt x="130" y="95"/>
                    <a:pt x="130" y="95"/>
                    <a:pt x="130" y="95"/>
                  </a:cubicBezTo>
                  <a:cubicBezTo>
                    <a:pt x="131" y="95"/>
                    <a:pt x="131" y="95"/>
                    <a:pt x="131" y="95"/>
                  </a:cubicBezTo>
                  <a:cubicBezTo>
                    <a:pt x="131" y="95"/>
                    <a:pt x="131" y="95"/>
                    <a:pt x="131" y="95"/>
                  </a:cubicBezTo>
                  <a:cubicBezTo>
                    <a:pt x="132" y="96"/>
                    <a:pt x="132" y="96"/>
                    <a:pt x="132" y="96"/>
                  </a:cubicBezTo>
                  <a:cubicBezTo>
                    <a:pt x="143" y="115"/>
                    <a:pt x="143" y="115"/>
                    <a:pt x="143" y="115"/>
                  </a:cubicBezTo>
                  <a:cubicBezTo>
                    <a:pt x="156" y="114"/>
                    <a:pt x="156" y="114"/>
                    <a:pt x="156" y="114"/>
                  </a:cubicBezTo>
                  <a:cubicBezTo>
                    <a:pt x="159" y="113"/>
                    <a:pt x="159" y="113"/>
                    <a:pt x="159" y="113"/>
                  </a:cubicBezTo>
                  <a:cubicBezTo>
                    <a:pt x="161" y="108"/>
                    <a:pt x="161" y="108"/>
                    <a:pt x="161" y="108"/>
                  </a:cubicBezTo>
                  <a:cubicBezTo>
                    <a:pt x="157" y="105"/>
                    <a:pt x="157" y="105"/>
                    <a:pt x="157" y="105"/>
                  </a:cubicBezTo>
                  <a:cubicBezTo>
                    <a:pt x="155" y="103"/>
                    <a:pt x="155" y="103"/>
                    <a:pt x="155" y="103"/>
                  </a:cubicBezTo>
                  <a:cubicBezTo>
                    <a:pt x="165" y="100"/>
                    <a:pt x="165" y="100"/>
                    <a:pt x="165" y="100"/>
                  </a:cubicBezTo>
                  <a:cubicBezTo>
                    <a:pt x="165" y="100"/>
                    <a:pt x="165" y="100"/>
                    <a:pt x="165" y="100"/>
                  </a:cubicBezTo>
                  <a:cubicBezTo>
                    <a:pt x="166" y="99"/>
                    <a:pt x="166" y="99"/>
                    <a:pt x="166" y="99"/>
                  </a:cubicBezTo>
                  <a:cubicBezTo>
                    <a:pt x="169" y="103"/>
                    <a:pt x="169" y="103"/>
                    <a:pt x="169" y="103"/>
                  </a:cubicBezTo>
                  <a:cubicBezTo>
                    <a:pt x="173" y="102"/>
                    <a:pt x="173" y="102"/>
                    <a:pt x="173" y="102"/>
                  </a:cubicBezTo>
                  <a:cubicBezTo>
                    <a:pt x="173" y="96"/>
                    <a:pt x="173" y="96"/>
                    <a:pt x="173" y="96"/>
                  </a:cubicBezTo>
                  <a:cubicBezTo>
                    <a:pt x="175" y="95"/>
                    <a:pt x="175" y="95"/>
                    <a:pt x="175" y="95"/>
                  </a:cubicBezTo>
                  <a:cubicBezTo>
                    <a:pt x="181" y="95"/>
                    <a:pt x="181" y="95"/>
                    <a:pt x="181" y="95"/>
                  </a:cubicBezTo>
                  <a:cubicBezTo>
                    <a:pt x="186" y="96"/>
                    <a:pt x="190" y="98"/>
                    <a:pt x="193" y="102"/>
                  </a:cubicBezTo>
                  <a:cubicBezTo>
                    <a:pt x="193" y="103"/>
                    <a:pt x="193" y="103"/>
                    <a:pt x="193" y="103"/>
                  </a:cubicBezTo>
                  <a:cubicBezTo>
                    <a:pt x="196" y="94"/>
                    <a:pt x="196" y="94"/>
                    <a:pt x="196" y="94"/>
                  </a:cubicBezTo>
                  <a:cubicBezTo>
                    <a:pt x="198" y="91"/>
                    <a:pt x="201" y="91"/>
                    <a:pt x="206" y="93"/>
                  </a:cubicBezTo>
                  <a:cubicBezTo>
                    <a:pt x="207" y="93"/>
                    <a:pt x="207" y="93"/>
                    <a:pt x="207" y="93"/>
                  </a:cubicBezTo>
                  <a:cubicBezTo>
                    <a:pt x="207" y="94"/>
                    <a:pt x="207" y="94"/>
                    <a:pt x="207" y="94"/>
                  </a:cubicBezTo>
                  <a:cubicBezTo>
                    <a:pt x="207" y="94"/>
                    <a:pt x="207" y="94"/>
                    <a:pt x="207" y="94"/>
                  </a:cubicBezTo>
                  <a:cubicBezTo>
                    <a:pt x="207" y="94"/>
                    <a:pt x="208" y="95"/>
                    <a:pt x="209" y="95"/>
                  </a:cubicBezTo>
                  <a:cubicBezTo>
                    <a:pt x="211" y="94"/>
                    <a:pt x="218" y="89"/>
                    <a:pt x="229" y="80"/>
                  </a:cubicBezTo>
                  <a:cubicBezTo>
                    <a:pt x="229" y="74"/>
                    <a:pt x="233" y="71"/>
                    <a:pt x="238" y="69"/>
                  </a:cubicBezTo>
                  <a:close/>
                </a:path>
              </a:pathLst>
            </a:custGeom>
            <a:solidFill>
              <a:srgbClr val="404040"/>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2" name="Freeform 22"/>
            <p:cNvSpPr>
              <a:spLocks/>
            </p:cNvSpPr>
            <p:nvPr/>
          </p:nvSpPr>
          <p:spPr bwMode="auto">
            <a:xfrm>
              <a:off x="4071651" y="4099152"/>
              <a:ext cx="429408" cy="580801"/>
            </a:xfrm>
            <a:custGeom>
              <a:avLst/>
              <a:gdLst>
                <a:gd name="T0" fmla="*/ 120 w 153"/>
                <a:gd name="T1" fmla="*/ 7 h 207"/>
                <a:gd name="T2" fmla="*/ 106 w 153"/>
                <a:gd name="T3" fmla="*/ 2 h 207"/>
                <a:gd name="T4" fmla="*/ 88 w 153"/>
                <a:gd name="T5" fmla="*/ 15 h 207"/>
                <a:gd name="T6" fmla="*/ 77 w 153"/>
                <a:gd name="T7" fmla="*/ 10 h 207"/>
                <a:gd name="T8" fmla="*/ 76 w 153"/>
                <a:gd name="T9" fmla="*/ 11 h 207"/>
                <a:gd name="T10" fmla="*/ 54 w 153"/>
                <a:gd name="T11" fmla="*/ 16 h 207"/>
                <a:gd name="T12" fmla="*/ 43 w 153"/>
                <a:gd name="T13" fmla="*/ 17 h 207"/>
                <a:gd name="T14" fmla="*/ 34 w 153"/>
                <a:gd name="T15" fmla="*/ 26 h 207"/>
                <a:gd name="T16" fmla="*/ 20 w 153"/>
                <a:gd name="T17" fmla="*/ 27 h 207"/>
                <a:gd name="T18" fmla="*/ 11 w 153"/>
                <a:gd name="T19" fmla="*/ 44 h 207"/>
                <a:gd name="T20" fmla="*/ 12 w 153"/>
                <a:gd name="T21" fmla="*/ 46 h 207"/>
                <a:gd name="T22" fmla="*/ 18 w 153"/>
                <a:gd name="T23" fmla="*/ 68 h 207"/>
                <a:gd name="T24" fmla="*/ 18 w 153"/>
                <a:gd name="T25" fmla="*/ 71 h 207"/>
                <a:gd name="T26" fmla="*/ 17 w 153"/>
                <a:gd name="T27" fmla="*/ 71 h 207"/>
                <a:gd name="T28" fmla="*/ 0 w 153"/>
                <a:gd name="T29" fmla="*/ 93 h 207"/>
                <a:gd name="T30" fmla="*/ 7 w 153"/>
                <a:gd name="T31" fmla="*/ 97 h 207"/>
                <a:gd name="T32" fmla="*/ 13 w 153"/>
                <a:gd name="T33" fmla="*/ 130 h 207"/>
                <a:gd name="T34" fmla="*/ 21 w 153"/>
                <a:gd name="T35" fmla="*/ 142 h 207"/>
                <a:gd name="T36" fmla="*/ 22 w 153"/>
                <a:gd name="T37" fmla="*/ 151 h 207"/>
                <a:gd name="T38" fmla="*/ 23 w 153"/>
                <a:gd name="T39" fmla="*/ 180 h 207"/>
                <a:gd name="T40" fmla="*/ 27 w 153"/>
                <a:gd name="T41" fmla="*/ 180 h 207"/>
                <a:gd name="T42" fmla="*/ 44 w 153"/>
                <a:gd name="T43" fmla="*/ 180 h 207"/>
                <a:gd name="T44" fmla="*/ 28 w 153"/>
                <a:gd name="T45" fmla="*/ 202 h 207"/>
                <a:gd name="T46" fmla="*/ 40 w 153"/>
                <a:gd name="T47" fmla="*/ 203 h 207"/>
                <a:gd name="T48" fmla="*/ 76 w 153"/>
                <a:gd name="T49" fmla="*/ 200 h 207"/>
                <a:gd name="T50" fmla="*/ 78 w 153"/>
                <a:gd name="T51" fmla="*/ 194 h 207"/>
                <a:gd name="T52" fmla="*/ 78 w 153"/>
                <a:gd name="T53" fmla="*/ 190 h 207"/>
                <a:gd name="T54" fmla="*/ 76 w 153"/>
                <a:gd name="T55" fmla="*/ 178 h 207"/>
                <a:gd name="T56" fmla="*/ 84 w 153"/>
                <a:gd name="T57" fmla="*/ 172 h 207"/>
                <a:gd name="T58" fmla="*/ 82 w 153"/>
                <a:gd name="T59" fmla="*/ 167 h 207"/>
                <a:gd name="T60" fmla="*/ 82 w 153"/>
                <a:gd name="T61" fmla="*/ 167 h 207"/>
                <a:gd name="T62" fmla="*/ 86 w 153"/>
                <a:gd name="T63" fmla="*/ 153 h 207"/>
                <a:gd name="T64" fmla="*/ 90 w 153"/>
                <a:gd name="T65" fmla="*/ 149 h 207"/>
                <a:gd name="T66" fmla="*/ 94 w 153"/>
                <a:gd name="T67" fmla="*/ 145 h 207"/>
                <a:gd name="T68" fmla="*/ 101 w 153"/>
                <a:gd name="T69" fmla="*/ 129 h 207"/>
                <a:gd name="T70" fmla="*/ 104 w 153"/>
                <a:gd name="T71" fmla="*/ 127 h 207"/>
                <a:gd name="T72" fmla="*/ 100 w 153"/>
                <a:gd name="T73" fmla="*/ 110 h 207"/>
                <a:gd name="T74" fmla="*/ 112 w 153"/>
                <a:gd name="T75" fmla="*/ 99 h 207"/>
                <a:gd name="T76" fmla="*/ 111 w 153"/>
                <a:gd name="T77" fmla="*/ 84 h 207"/>
                <a:gd name="T78" fmla="*/ 126 w 153"/>
                <a:gd name="T79" fmla="*/ 67 h 207"/>
                <a:gd name="T80" fmla="*/ 132 w 153"/>
                <a:gd name="T81" fmla="*/ 70 h 207"/>
                <a:gd name="T82" fmla="*/ 142 w 153"/>
                <a:gd name="T83" fmla="*/ 63 h 207"/>
                <a:gd name="T84" fmla="*/ 142 w 153"/>
                <a:gd name="T85" fmla="*/ 63 h 207"/>
                <a:gd name="T86" fmla="*/ 149 w 153"/>
                <a:gd name="T87" fmla="*/ 59 h 207"/>
                <a:gd name="T88" fmla="*/ 148 w 153"/>
                <a:gd name="T89" fmla="*/ 52 h 207"/>
                <a:gd name="T90" fmla="*/ 151 w 153"/>
                <a:gd name="T91" fmla="*/ 51 h 207"/>
                <a:gd name="T92" fmla="*/ 153 w 153"/>
                <a:gd name="T93" fmla="*/ 48 h 207"/>
                <a:gd name="T94" fmla="*/ 139 w 153"/>
                <a:gd name="T95" fmla="*/ 25 h 207"/>
                <a:gd name="T96" fmla="*/ 133 w 153"/>
                <a:gd name="T97" fmla="*/ 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 h="207">
                  <a:moveTo>
                    <a:pt x="120" y="8"/>
                  </a:moveTo>
                  <a:cubicBezTo>
                    <a:pt x="120" y="7"/>
                    <a:pt x="120" y="7"/>
                    <a:pt x="120" y="7"/>
                  </a:cubicBezTo>
                  <a:cubicBezTo>
                    <a:pt x="111" y="0"/>
                    <a:pt x="111" y="0"/>
                    <a:pt x="111" y="0"/>
                  </a:cubicBezTo>
                  <a:cubicBezTo>
                    <a:pt x="106" y="2"/>
                    <a:pt x="106" y="2"/>
                    <a:pt x="106" y="2"/>
                  </a:cubicBezTo>
                  <a:cubicBezTo>
                    <a:pt x="103" y="9"/>
                    <a:pt x="99" y="14"/>
                    <a:pt x="93" y="16"/>
                  </a:cubicBezTo>
                  <a:cubicBezTo>
                    <a:pt x="92" y="17"/>
                    <a:pt x="90" y="16"/>
                    <a:pt x="88" y="15"/>
                  </a:cubicBezTo>
                  <a:cubicBezTo>
                    <a:pt x="87" y="13"/>
                    <a:pt x="88" y="9"/>
                    <a:pt x="90" y="2"/>
                  </a:cubicBezTo>
                  <a:cubicBezTo>
                    <a:pt x="77" y="10"/>
                    <a:pt x="77" y="10"/>
                    <a:pt x="77" y="10"/>
                  </a:cubicBezTo>
                  <a:cubicBezTo>
                    <a:pt x="77" y="11"/>
                    <a:pt x="77" y="11"/>
                    <a:pt x="77" y="11"/>
                  </a:cubicBezTo>
                  <a:cubicBezTo>
                    <a:pt x="76" y="11"/>
                    <a:pt x="76" y="11"/>
                    <a:pt x="76" y="11"/>
                  </a:cubicBezTo>
                  <a:cubicBezTo>
                    <a:pt x="65" y="11"/>
                    <a:pt x="65" y="11"/>
                    <a:pt x="65" y="11"/>
                  </a:cubicBezTo>
                  <a:cubicBezTo>
                    <a:pt x="54" y="16"/>
                    <a:pt x="54" y="16"/>
                    <a:pt x="54" y="16"/>
                  </a:cubicBezTo>
                  <a:cubicBezTo>
                    <a:pt x="54" y="17"/>
                    <a:pt x="54" y="17"/>
                    <a:pt x="54" y="17"/>
                  </a:cubicBezTo>
                  <a:cubicBezTo>
                    <a:pt x="43" y="17"/>
                    <a:pt x="43" y="17"/>
                    <a:pt x="43" y="17"/>
                  </a:cubicBezTo>
                  <a:cubicBezTo>
                    <a:pt x="37" y="21"/>
                    <a:pt x="37" y="21"/>
                    <a:pt x="37" y="21"/>
                  </a:cubicBezTo>
                  <a:cubicBezTo>
                    <a:pt x="34" y="26"/>
                    <a:pt x="34" y="26"/>
                    <a:pt x="34" y="26"/>
                  </a:cubicBezTo>
                  <a:cubicBezTo>
                    <a:pt x="34" y="27"/>
                    <a:pt x="34" y="27"/>
                    <a:pt x="34" y="27"/>
                  </a:cubicBezTo>
                  <a:cubicBezTo>
                    <a:pt x="20" y="27"/>
                    <a:pt x="20" y="27"/>
                    <a:pt x="20" y="27"/>
                  </a:cubicBezTo>
                  <a:cubicBezTo>
                    <a:pt x="18" y="27"/>
                    <a:pt x="13" y="31"/>
                    <a:pt x="4" y="39"/>
                  </a:cubicBezTo>
                  <a:cubicBezTo>
                    <a:pt x="8" y="41"/>
                    <a:pt x="10" y="43"/>
                    <a:pt x="11" y="44"/>
                  </a:cubicBezTo>
                  <a:cubicBezTo>
                    <a:pt x="12" y="46"/>
                    <a:pt x="12" y="46"/>
                    <a:pt x="12" y="46"/>
                  </a:cubicBezTo>
                  <a:cubicBezTo>
                    <a:pt x="12" y="46"/>
                    <a:pt x="12" y="46"/>
                    <a:pt x="12" y="46"/>
                  </a:cubicBezTo>
                  <a:cubicBezTo>
                    <a:pt x="18" y="68"/>
                    <a:pt x="18" y="68"/>
                    <a:pt x="18" y="68"/>
                  </a:cubicBezTo>
                  <a:cubicBezTo>
                    <a:pt x="18" y="68"/>
                    <a:pt x="18" y="68"/>
                    <a:pt x="18" y="68"/>
                  </a:cubicBezTo>
                  <a:cubicBezTo>
                    <a:pt x="18" y="69"/>
                    <a:pt x="18" y="69"/>
                    <a:pt x="18" y="69"/>
                  </a:cubicBezTo>
                  <a:cubicBezTo>
                    <a:pt x="18" y="71"/>
                    <a:pt x="18" y="71"/>
                    <a:pt x="18" y="71"/>
                  </a:cubicBezTo>
                  <a:cubicBezTo>
                    <a:pt x="18" y="71"/>
                    <a:pt x="18" y="71"/>
                    <a:pt x="18" y="71"/>
                  </a:cubicBezTo>
                  <a:cubicBezTo>
                    <a:pt x="17" y="71"/>
                    <a:pt x="17" y="71"/>
                    <a:pt x="17" y="71"/>
                  </a:cubicBezTo>
                  <a:cubicBezTo>
                    <a:pt x="16" y="71"/>
                    <a:pt x="16" y="71"/>
                    <a:pt x="16" y="71"/>
                  </a:cubicBezTo>
                  <a:cubicBezTo>
                    <a:pt x="0" y="93"/>
                    <a:pt x="0" y="93"/>
                    <a:pt x="0" y="93"/>
                  </a:cubicBezTo>
                  <a:cubicBezTo>
                    <a:pt x="1" y="99"/>
                    <a:pt x="1" y="99"/>
                    <a:pt x="1" y="99"/>
                  </a:cubicBezTo>
                  <a:cubicBezTo>
                    <a:pt x="4" y="97"/>
                    <a:pt x="6" y="97"/>
                    <a:pt x="7" y="97"/>
                  </a:cubicBezTo>
                  <a:cubicBezTo>
                    <a:pt x="9" y="98"/>
                    <a:pt x="10" y="101"/>
                    <a:pt x="9" y="106"/>
                  </a:cubicBezTo>
                  <a:cubicBezTo>
                    <a:pt x="8" y="114"/>
                    <a:pt x="10" y="122"/>
                    <a:pt x="13" y="130"/>
                  </a:cubicBezTo>
                  <a:cubicBezTo>
                    <a:pt x="19" y="136"/>
                    <a:pt x="19" y="136"/>
                    <a:pt x="19" y="136"/>
                  </a:cubicBezTo>
                  <a:cubicBezTo>
                    <a:pt x="21" y="138"/>
                    <a:pt x="22" y="140"/>
                    <a:pt x="21" y="142"/>
                  </a:cubicBezTo>
                  <a:cubicBezTo>
                    <a:pt x="18" y="146"/>
                    <a:pt x="18" y="146"/>
                    <a:pt x="18" y="146"/>
                  </a:cubicBezTo>
                  <a:cubicBezTo>
                    <a:pt x="22" y="151"/>
                    <a:pt x="22" y="151"/>
                    <a:pt x="22" y="151"/>
                  </a:cubicBezTo>
                  <a:cubicBezTo>
                    <a:pt x="24" y="155"/>
                    <a:pt x="22" y="162"/>
                    <a:pt x="18" y="171"/>
                  </a:cubicBezTo>
                  <a:cubicBezTo>
                    <a:pt x="23" y="180"/>
                    <a:pt x="23" y="180"/>
                    <a:pt x="23" y="180"/>
                  </a:cubicBezTo>
                  <a:cubicBezTo>
                    <a:pt x="24" y="182"/>
                    <a:pt x="24" y="182"/>
                    <a:pt x="24" y="182"/>
                  </a:cubicBezTo>
                  <a:cubicBezTo>
                    <a:pt x="27" y="180"/>
                    <a:pt x="27" y="180"/>
                    <a:pt x="27" y="180"/>
                  </a:cubicBezTo>
                  <a:cubicBezTo>
                    <a:pt x="32" y="175"/>
                    <a:pt x="36" y="174"/>
                    <a:pt x="40" y="175"/>
                  </a:cubicBezTo>
                  <a:cubicBezTo>
                    <a:pt x="42" y="176"/>
                    <a:pt x="44" y="178"/>
                    <a:pt x="44" y="180"/>
                  </a:cubicBezTo>
                  <a:cubicBezTo>
                    <a:pt x="44" y="183"/>
                    <a:pt x="41" y="188"/>
                    <a:pt x="34" y="195"/>
                  </a:cubicBezTo>
                  <a:cubicBezTo>
                    <a:pt x="28" y="202"/>
                    <a:pt x="28" y="202"/>
                    <a:pt x="28" y="202"/>
                  </a:cubicBezTo>
                  <a:cubicBezTo>
                    <a:pt x="31" y="207"/>
                    <a:pt x="31" y="207"/>
                    <a:pt x="31" y="207"/>
                  </a:cubicBezTo>
                  <a:cubicBezTo>
                    <a:pt x="35" y="203"/>
                    <a:pt x="38" y="202"/>
                    <a:pt x="40" y="203"/>
                  </a:cubicBezTo>
                  <a:cubicBezTo>
                    <a:pt x="43" y="203"/>
                    <a:pt x="50" y="200"/>
                    <a:pt x="61" y="194"/>
                  </a:cubicBezTo>
                  <a:cubicBezTo>
                    <a:pt x="65" y="192"/>
                    <a:pt x="70" y="194"/>
                    <a:pt x="76" y="200"/>
                  </a:cubicBezTo>
                  <a:cubicBezTo>
                    <a:pt x="78" y="199"/>
                    <a:pt x="78" y="199"/>
                    <a:pt x="78" y="199"/>
                  </a:cubicBezTo>
                  <a:cubicBezTo>
                    <a:pt x="78" y="194"/>
                    <a:pt x="78" y="194"/>
                    <a:pt x="78" y="194"/>
                  </a:cubicBezTo>
                  <a:cubicBezTo>
                    <a:pt x="76" y="193"/>
                    <a:pt x="76" y="193"/>
                    <a:pt x="76" y="193"/>
                  </a:cubicBezTo>
                  <a:cubicBezTo>
                    <a:pt x="76" y="192"/>
                    <a:pt x="76" y="191"/>
                    <a:pt x="78" y="190"/>
                  </a:cubicBezTo>
                  <a:cubicBezTo>
                    <a:pt x="76" y="182"/>
                    <a:pt x="76" y="182"/>
                    <a:pt x="76" y="182"/>
                  </a:cubicBezTo>
                  <a:cubicBezTo>
                    <a:pt x="75" y="181"/>
                    <a:pt x="75" y="179"/>
                    <a:pt x="76" y="178"/>
                  </a:cubicBezTo>
                  <a:cubicBezTo>
                    <a:pt x="77" y="177"/>
                    <a:pt x="78" y="176"/>
                    <a:pt x="80" y="175"/>
                  </a:cubicBezTo>
                  <a:cubicBezTo>
                    <a:pt x="84" y="172"/>
                    <a:pt x="84" y="172"/>
                    <a:pt x="84" y="172"/>
                  </a:cubicBezTo>
                  <a:cubicBezTo>
                    <a:pt x="82" y="167"/>
                    <a:pt x="82" y="167"/>
                    <a:pt x="82" y="167"/>
                  </a:cubicBezTo>
                  <a:cubicBezTo>
                    <a:pt x="82" y="167"/>
                    <a:pt x="82" y="167"/>
                    <a:pt x="82" y="167"/>
                  </a:cubicBezTo>
                  <a:cubicBezTo>
                    <a:pt x="82" y="167"/>
                    <a:pt x="82" y="167"/>
                    <a:pt x="82" y="167"/>
                  </a:cubicBezTo>
                  <a:cubicBezTo>
                    <a:pt x="82" y="167"/>
                    <a:pt x="82" y="167"/>
                    <a:pt x="82" y="167"/>
                  </a:cubicBezTo>
                  <a:cubicBezTo>
                    <a:pt x="84" y="164"/>
                    <a:pt x="84" y="162"/>
                    <a:pt x="83" y="161"/>
                  </a:cubicBezTo>
                  <a:cubicBezTo>
                    <a:pt x="82" y="158"/>
                    <a:pt x="83" y="156"/>
                    <a:pt x="86" y="153"/>
                  </a:cubicBezTo>
                  <a:cubicBezTo>
                    <a:pt x="90" y="149"/>
                    <a:pt x="90" y="149"/>
                    <a:pt x="90" y="149"/>
                  </a:cubicBezTo>
                  <a:cubicBezTo>
                    <a:pt x="90" y="149"/>
                    <a:pt x="90" y="149"/>
                    <a:pt x="90" y="149"/>
                  </a:cubicBezTo>
                  <a:cubicBezTo>
                    <a:pt x="88" y="147"/>
                    <a:pt x="88" y="147"/>
                    <a:pt x="88" y="147"/>
                  </a:cubicBezTo>
                  <a:cubicBezTo>
                    <a:pt x="94" y="145"/>
                    <a:pt x="94" y="145"/>
                    <a:pt x="94" y="145"/>
                  </a:cubicBezTo>
                  <a:cubicBezTo>
                    <a:pt x="94" y="139"/>
                    <a:pt x="94" y="139"/>
                    <a:pt x="94" y="139"/>
                  </a:cubicBezTo>
                  <a:cubicBezTo>
                    <a:pt x="94" y="136"/>
                    <a:pt x="96" y="133"/>
                    <a:pt x="101" y="129"/>
                  </a:cubicBezTo>
                  <a:cubicBezTo>
                    <a:pt x="104" y="127"/>
                    <a:pt x="104" y="127"/>
                    <a:pt x="104" y="127"/>
                  </a:cubicBezTo>
                  <a:cubicBezTo>
                    <a:pt x="104" y="127"/>
                    <a:pt x="104" y="127"/>
                    <a:pt x="104" y="127"/>
                  </a:cubicBezTo>
                  <a:cubicBezTo>
                    <a:pt x="98" y="120"/>
                    <a:pt x="98" y="120"/>
                    <a:pt x="98" y="120"/>
                  </a:cubicBezTo>
                  <a:cubicBezTo>
                    <a:pt x="96" y="117"/>
                    <a:pt x="96" y="114"/>
                    <a:pt x="100" y="110"/>
                  </a:cubicBezTo>
                  <a:cubicBezTo>
                    <a:pt x="100" y="109"/>
                    <a:pt x="100" y="109"/>
                    <a:pt x="100" y="109"/>
                  </a:cubicBezTo>
                  <a:cubicBezTo>
                    <a:pt x="112" y="99"/>
                    <a:pt x="112" y="99"/>
                    <a:pt x="112" y="99"/>
                  </a:cubicBezTo>
                  <a:cubicBezTo>
                    <a:pt x="113" y="96"/>
                    <a:pt x="113" y="96"/>
                    <a:pt x="113" y="96"/>
                  </a:cubicBezTo>
                  <a:cubicBezTo>
                    <a:pt x="110" y="95"/>
                    <a:pt x="110" y="91"/>
                    <a:pt x="111" y="84"/>
                  </a:cubicBezTo>
                  <a:cubicBezTo>
                    <a:pt x="112" y="73"/>
                    <a:pt x="117" y="68"/>
                    <a:pt x="126" y="67"/>
                  </a:cubicBezTo>
                  <a:cubicBezTo>
                    <a:pt x="126" y="67"/>
                    <a:pt x="126" y="67"/>
                    <a:pt x="126" y="67"/>
                  </a:cubicBezTo>
                  <a:cubicBezTo>
                    <a:pt x="126" y="67"/>
                    <a:pt x="126" y="67"/>
                    <a:pt x="126" y="67"/>
                  </a:cubicBezTo>
                  <a:cubicBezTo>
                    <a:pt x="132" y="70"/>
                    <a:pt x="132" y="70"/>
                    <a:pt x="132" y="70"/>
                  </a:cubicBezTo>
                  <a:cubicBezTo>
                    <a:pt x="137" y="70"/>
                    <a:pt x="137" y="70"/>
                    <a:pt x="137" y="70"/>
                  </a:cubicBezTo>
                  <a:cubicBezTo>
                    <a:pt x="142" y="63"/>
                    <a:pt x="142" y="63"/>
                    <a:pt x="142" y="63"/>
                  </a:cubicBezTo>
                  <a:cubicBezTo>
                    <a:pt x="142" y="63"/>
                    <a:pt x="142" y="63"/>
                    <a:pt x="142" y="63"/>
                  </a:cubicBezTo>
                  <a:cubicBezTo>
                    <a:pt x="142" y="63"/>
                    <a:pt x="142" y="63"/>
                    <a:pt x="142" y="63"/>
                  </a:cubicBezTo>
                  <a:cubicBezTo>
                    <a:pt x="143" y="63"/>
                    <a:pt x="143" y="63"/>
                    <a:pt x="143" y="63"/>
                  </a:cubicBezTo>
                  <a:cubicBezTo>
                    <a:pt x="149" y="59"/>
                    <a:pt x="149" y="59"/>
                    <a:pt x="149" y="59"/>
                  </a:cubicBezTo>
                  <a:cubicBezTo>
                    <a:pt x="148" y="53"/>
                    <a:pt x="148" y="53"/>
                    <a:pt x="148" y="53"/>
                  </a:cubicBezTo>
                  <a:cubicBezTo>
                    <a:pt x="148" y="52"/>
                    <a:pt x="148" y="52"/>
                    <a:pt x="148" y="52"/>
                  </a:cubicBezTo>
                  <a:cubicBezTo>
                    <a:pt x="149" y="51"/>
                    <a:pt x="149" y="51"/>
                    <a:pt x="149" y="51"/>
                  </a:cubicBezTo>
                  <a:cubicBezTo>
                    <a:pt x="151" y="51"/>
                    <a:pt x="151" y="51"/>
                    <a:pt x="151" y="51"/>
                  </a:cubicBezTo>
                  <a:cubicBezTo>
                    <a:pt x="153" y="48"/>
                    <a:pt x="153" y="48"/>
                    <a:pt x="153" y="48"/>
                  </a:cubicBezTo>
                  <a:cubicBezTo>
                    <a:pt x="153" y="48"/>
                    <a:pt x="153" y="48"/>
                    <a:pt x="153" y="48"/>
                  </a:cubicBezTo>
                  <a:cubicBezTo>
                    <a:pt x="149" y="41"/>
                    <a:pt x="149" y="41"/>
                    <a:pt x="149" y="41"/>
                  </a:cubicBezTo>
                  <a:cubicBezTo>
                    <a:pt x="145" y="36"/>
                    <a:pt x="142" y="31"/>
                    <a:pt x="139" y="25"/>
                  </a:cubicBezTo>
                  <a:cubicBezTo>
                    <a:pt x="137" y="22"/>
                    <a:pt x="138" y="18"/>
                    <a:pt x="140" y="13"/>
                  </a:cubicBezTo>
                  <a:cubicBezTo>
                    <a:pt x="133" y="9"/>
                    <a:pt x="133" y="9"/>
                    <a:pt x="133" y="9"/>
                  </a:cubicBezTo>
                  <a:lnTo>
                    <a:pt x="120" y="8"/>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3" name="Freeform 23"/>
            <p:cNvSpPr>
              <a:spLocks/>
            </p:cNvSpPr>
            <p:nvPr/>
          </p:nvSpPr>
          <p:spPr bwMode="auto">
            <a:xfrm>
              <a:off x="4296264" y="4250545"/>
              <a:ext cx="392523" cy="485560"/>
            </a:xfrm>
            <a:custGeom>
              <a:avLst/>
              <a:gdLst>
                <a:gd name="T0" fmla="*/ 72 w 140"/>
                <a:gd name="T1" fmla="*/ 8 h 173"/>
                <a:gd name="T2" fmla="*/ 60 w 140"/>
                <a:gd name="T3" fmla="*/ 19 h 173"/>
                <a:gd name="T4" fmla="*/ 59 w 140"/>
                <a:gd name="T5" fmla="*/ 20 h 173"/>
                <a:gd name="T6" fmla="*/ 50 w 140"/>
                <a:gd name="T7" fmla="*/ 20 h 173"/>
                <a:gd name="T8" fmla="*/ 35 w 140"/>
                <a:gd name="T9" fmla="*/ 31 h 173"/>
                <a:gd name="T10" fmla="*/ 40 w 140"/>
                <a:gd name="T11" fmla="*/ 33 h 173"/>
                <a:gd name="T12" fmla="*/ 36 w 140"/>
                <a:gd name="T13" fmla="*/ 47 h 173"/>
                <a:gd name="T14" fmla="*/ 23 w 140"/>
                <a:gd name="T15" fmla="*/ 59 h 173"/>
                <a:gd name="T16" fmla="*/ 24 w 140"/>
                <a:gd name="T17" fmla="*/ 67 h 173"/>
                <a:gd name="T18" fmla="*/ 26 w 140"/>
                <a:gd name="T19" fmla="*/ 76 h 173"/>
                <a:gd name="T20" fmla="*/ 18 w 140"/>
                <a:gd name="T21" fmla="*/ 92 h 173"/>
                <a:gd name="T22" fmla="*/ 18 w 140"/>
                <a:gd name="T23" fmla="*/ 94 h 173"/>
                <a:gd name="T24" fmla="*/ 12 w 140"/>
                <a:gd name="T25" fmla="*/ 100 h 173"/>
                <a:gd name="T26" fmla="*/ 7 w 140"/>
                <a:gd name="T27" fmla="*/ 105 h 173"/>
                <a:gd name="T28" fmla="*/ 6 w 140"/>
                <a:gd name="T29" fmla="*/ 121 h 173"/>
                <a:gd name="T30" fmla="*/ 2 w 140"/>
                <a:gd name="T31" fmla="*/ 125 h 173"/>
                <a:gd name="T32" fmla="*/ 0 w 140"/>
                <a:gd name="T33" fmla="*/ 127 h 173"/>
                <a:gd name="T34" fmla="*/ 3 w 140"/>
                <a:gd name="T35" fmla="*/ 137 h 173"/>
                <a:gd name="T36" fmla="*/ 26 w 140"/>
                <a:gd name="T37" fmla="*/ 137 h 173"/>
                <a:gd name="T38" fmla="*/ 35 w 140"/>
                <a:gd name="T39" fmla="*/ 146 h 173"/>
                <a:gd name="T40" fmla="*/ 35 w 140"/>
                <a:gd name="T41" fmla="*/ 146 h 173"/>
                <a:gd name="T42" fmla="*/ 51 w 140"/>
                <a:gd name="T43" fmla="*/ 171 h 173"/>
                <a:gd name="T44" fmla="*/ 56 w 140"/>
                <a:gd name="T45" fmla="*/ 160 h 173"/>
                <a:gd name="T46" fmla="*/ 68 w 140"/>
                <a:gd name="T47" fmla="*/ 169 h 173"/>
                <a:gd name="T48" fmla="*/ 76 w 140"/>
                <a:gd name="T49" fmla="*/ 145 h 173"/>
                <a:gd name="T50" fmla="*/ 78 w 140"/>
                <a:gd name="T51" fmla="*/ 146 h 173"/>
                <a:gd name="T52" fmla="*/ 85 w 140"/>
                <a:gd name="T53" fmla="*/ 140 h 173"/>
                <a:gd name="T54" fmla="*/ 85 w 140"/>
                <a:gd name="T55" fmla="*/ 138 h 173"/>
                <a:gd name="T56" fmla="*/ 96 w 140"/>
                <a:gd name="T57" fmla="*/ 139 h 173"/>
                <a:gd name="T58" fmla="*/ 102 w 140"/>
                <a:gd name="T59" fmla="*/ 111 h 173"/>
                <a:gd name="T60" fmla="*/ 114 w 140"/>
                <a:gd name="T61" fmla="*/ 110 h 173"/>
                <a:gd name="T62" fmla="*/ 108 w 140"/>
                <a:gd name="T63" fmla="*/ 104 h 173"/>
                <a:gd name="T64" fmla="*/ 117 w 140"/>
                <a:gd name="T65" fmla="*/ 97 h 173"/>
                <a:gd name="T66" fmla="*/ 122 w 140"/>
                <a:gd name="T67" fmla="*/ 100 h 173"/>
                <a:gd name="T68" fmla="*/ 119 w 140"/>
                <a:gd name="T69" fmla="*/ 91 h 173"/>
                <a:gd name="T70" fmla="*/ 122 w 140"/>
                <a:gd name="T71" fmla="*/ 89 h 173"/>
                <a:gd name="T72" fmla="*/ 118 w 140"/>
                <a:gd name="T73" fmla="*/ 79 h 173"/>
                <a:gd name="T74" fmla="*/ 119 w 140"/>
                <a:gd name="T75" fmla="*/ 77 h 173"/>
                <a:gd name="T76" fmla="*/ 130 w 140"/>
                <a:gd name="T77" fmla="*/ 67 h 173"/>
                <a:gd name="T78" fmla="*/ 120 w 140"/>
                <a:gd name="T79" fmla="*/ 54 h 173"/>
                <a:gd name="T80" fmla="*/ 133 w 140"/>
                <a:gd name="T81" fmla="*/ 49 h 173"/>
                <a:gd name="T82" fmla="*/ 139 w 140"/>
                <a:gd name="T83" fmla="*/ 42 h 173"/>
                <a:gd name="T84" fmla="*/ 135 w 140"/>
                <a:gd name="T85" fmla="*/ 34 h 173"/>
                <a:gd name="T86" fmla="*/ 134 w 140"/>
                <a:gd name="T87" fmla="*/ 32 h 173"/>
                <a:gd name="T88" fmla="*/ 134 w 140"/>
                <a:gd name="T89" fmla="*/ 29 h 173"/>
                <a:gd name="T90" fmla="*/ 133 w 140"/>
                <a:gd name="T91" fmla="*/ 29 h 173"/>
                <a:gd name="T92" fmla="*/ 117 w 140"/>
                <a:gd name="T93" fmla="*/ 27 h 173"/>
                <a:gd name="T94" fmla="*/ 116 w 140"/>
                <a:gd name="T95" fmla="*/ 27 h 173"/>
                <a:gd name="T96" fmla="*/ 112 w 140"/>
                <a:gd name="T97" fmla="*/ 22 h 173"/>
                <a:gd name="T98" fmla="*/ 93 w 140"/>
                <a:gd name="T99" fmla="*/ 30 h 173"/>
                <a:gd name="T100" fmla="*/ 85 w 140"/>
                <a:gd name="T101" fmla="*/ 15 h 173"/>
                <a:gd name="T102" fmla="*/ 73 w 140"/>
                <a:gd name="T103" fmla="*/ 0 h 173"/>
                <a:gd name="T104" fmla="*/ 73 w 140"/>
                <a:gd name="T105" fmla="*/ 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0" h="173">
                  <a:moveTo>
                    <a:pt x="73" y="7"/>
                  </a:moveTo>
                  <a:cubicBezTo>
                    <a:pt x="72" y="8"/>
                    <a:pt x="72" y="8"/>
                    <a:pt x="72" y="8"/>
                  </a:cubicBezTo>
                  <a:cubicBezTo>
                    <a:pt x="66" y="13"/>
                    <a:pt x="66" y="13"/>
                    <a:pt x="66" y="13"/>
                  </a:cubicBezTo>
                  <a:cubicBezTo>
                    <a:pt x="60" y="19"/>
                    <a:pt x="60" y="19"/>
                    <a:pt x="60" y="19"/>
                  </a:cubicBezTo>
                  <a:cubicBezTo>
                    <a:pt x="59" y="19"/>
                    <a:pt x="59" y="19"/>
                    <a:pt x="59" y="19"/>
                  </a:cubicBezTo>
                  <a:cubicBezTo>
                    <a:pt x="59" y="20"/>
                    <a:pt x="59" y="20"/>
                    <a:pt x="59" y="20"/>
                  </a:cubicBezTo>
                  <a:cubicBezTo>
                    <a:pt x="50" y="20"/>
                    <a:pt x="50" y="20"/>
                    <a:pt x="50" y="20"/>
                  </a:cubicBezTo>
                  <a:cubicBezTo>
                    <a:pt x="50" y="20"/>
                    <a:pt x="50" y="20"/>
                    <a:pt x="50" y="20"/>
                  </a:cubicBezTo>
                  <a:cubicBezTo>
                    <a:pt x="46" y="17"/>
                    <a:pt x="46" y="17"/>
                    <a:pt x="46" y="17"/>
                  </a:cubicBezTo>
                  <a:cubicBezTo>
                    <a:pt x="40" y="19"/>
                    <a:pt x="36" y="23"/>
                    <a:pt x="35" y="31"/>
                  </a:cubicBezTo>
                  <a:cubicBezTo>
                    <a:pt x="35" y="37"/>
                    <a:pt x="35" y="37"/>
                    <a:pt x="35" y="37"/>
                  </a:cubicBezTo>
                  <a:cubicBezTo>
                    <a:pt x="40" y="33"/>
                    <a:pt x="40" y="33"/>
                    <a:pt x="40" y="33"/>
                  </a:cubicBezTo>
                  <a:cubicBezTo>
                    <a:pt x="36" y="46"/>
                    <a:pt x="36" y="46"/>
                    <a:pt x="36" y="46"/>
                  </a:cubicBezTo>
                  <a:cubicBezTo>
                    <a:pt x="36" y="47"/>
                    <a:pt x="36" y="47"/>
                    <a:pt x="36" y="47"/>
                  </a:cubicBezTo>
                  <a:cubicBezTo>
                    <a:pt x="36" y="47"/>
                    <a:pt x="36" y="47"/>
                    <a:pt x="36" y="47"/>
                  </a:cubicBezTo>
                  <a:cubicBezTo>
                    <a:pt x="23" y="59"/>
                    <a:pt x="23" y="59"/>
                    <a:pt x="23" y="59"/>
                  </a:cubicBezTo>
                  <a:cubicBezTo>
                    <a:pt x="21" y="61"/>
                    <a:pt x="20" y="63"/>
                    <a:pt x="21" y="64"/>
                  </a:cubicBezTo>
                  <a:cubicBezTo>
                    <a:pt x="24" y="67"/>
                    <a:pt x="24" y="67"/>
                    <a:pt x="24" y="67"/>
                  </a:cubicBezTo>
                  <a:cubicBezTo>
                    <a:pt x="26" y="69"/>
                    <a:pt x="28" y="71"/>
                    <a:pt x="28" y="73"/>
                  </a:cubicBezTo>
                  <a:cubicBezTo>
                    <a:pt x="28" y="74"/>
                    <a:pt x="27" y="75"/>
                    <a:pt x="26" y="76"/>
                  </a:cubicBezTo>
                  <a:cubicBezTo>
                    <a:pt x="18" y="83"/>
                    <a:pt x="18" y="83"/>
                    <a:pt x="18" y="83"/>
                  </a:cubicBezTo>
                  <a:cubicBezTo>
                    <a:pt x="18" y="85"/>
                    <a:pt x="18" y="89"/>
                    <a:pt x="18" y="92"/>
                  </a:cubicBezTo>
                  <a:cubicBezTo>
                    <a:pt x="18" y="93"/>
                    <a:pt x="18" y="93"/>
                    <a:pt x="18" y="93"/>
                  </a:cubicBezTo>
                  <a:cubicBezTo>
                    <a:pt x="18" y="94"/>
                    <a:pt x="18" y="94"/>
                    <a:pt x="18" y="94"/>
                  </a:cubicBezTo>
                  <a:cubicBezTo>
                    <a:pt x="14" y="95"/>
                    <a:pt x="14" y="95"/>
                    <a:pt x="14" y="95"/>
                  </a:cubicBezTo>
                  <a:cubicBezTo>
                    <a:pt x="14" y="97"/>
                    <a:pt x="14" y="98"/>
                    <a:pt x="12" y="100"/>
                  </a:cubicBezTo>
                  <a:cubicBezTo>
                    <a:pt x="7" y="105"/>
                    <a:pt x="7" y="105"/>
                    <a:pt x="7" y="105"/>
                  </a:cubicBezTo>
                  <a:cubicBezTo>
                    <a:pt x="7" y="105"/>
                    <a:pt x="7" y="105"/>
                    <a:pt x="7" y="105"/>
                  </a:cubicBezTo>
                  <a:cubicBezTo>
                    <a:pt x="8" y="107"/>
                    <a:pt x="8" y="109"/>
                    <a:pt x="6" y="113"/>
                  </a:cubicBezTo>
                  <a:cubicBezTo>
                    <a:pt x="8" y="117"/>
                    <a:pt x="8" y="120"/>
                    <a:pt x="6" y="121"/>
                  </a:cubicBezTo>
                  <a:cubicBezTo>
                    <a:pt x="2" y="125"/>
                    <a:pt x="2" y="125"/>
                    <a:pt x="2" y="125"/>
                  </a:cubicBezTo>
                  <a:cubicBezTo>
                    <a:pt x="2" y="125"/>
                    <a:pt x="2" y="125"/>
                    <a:pt x="2" y="125"/>
                  </a:cubicBezTo>
                  <a:cubicBezTo>
                    <a:pt x="0" y="126"/>
                    <a:pt x="0" y="126"/>
                    <a:pt x="0" y="126"/>
                  </a:cubicBezTo>
                  <a:cubicBezTo>
                    <a:pt x="0" y="127"/>
                    <a:pt x="0" y="127"/>
                    <a:pt x="0" y="127"/>
                  </a:cubicBezTo>
                  <a:cubicBezTo>
                    <a:pt x="2" y="137"/>
                    <a:pt x="2" y="137"/>
                    <a:pt x="2" y="137"/>
                  </a:cubicBezTo>
                  <a:cubicBezTo>
                    <a:pt x="3" y="137"/>
                    <a:pt x="3" y="137"/>
                    <a:pt x="3" y="137"/>
                  </a:cubicBezTo>
                  <a:cubicBezTo>
                    <a:pt x="10" y="136"/>
                    <a:pt x="17" y="136"/>
                    <a:pt x="25" y="137"/>
                  </a:cubicBezTo>
                  <a:cubicBezTo>
                    <a:pt x="26" y="137"/>
                    <a:pt x="26" y="137"/>
                    <a:pt x="26" y="137"/>
                  </a:cubicBezTo>
                  <a:cubicBezTo>
                    <a:pt x="26" y="137"/>
                    <a:pt x="26" y="137"/>
                    <a:pt x="26" y="137"/>
                  </a:cubicBezTo>
                  <a:cubicBezTo>
                    <a:pt x="35" y="146"/>
                    <a:pt x="35" y="146"/>
                    <a:pt x="35" y="146"/>
                  </a:cubicBezTo>
                  <a:cubicBezTo>
                    <a:pt x="35" y="146"/>
                    <a:pt x="35" y="146"/>
                    <a:pt x="35" y="146"/>
                  </a:cubicBezTo>
                  <a:cubicBezTo>
                    <a:pt x="35" y="146"/>
                    <a:pt x="35" y="146"/>
                    <a:pt x="35" y="146"/>
                  </a:cubicBezTo>
                  <a:cubicBezTo>
                    <a:pt x="40" y="161"/>
                    <a:pt x="40" y="161"/>
                    <a:pt x="40" y="161"/>
                  </a:cubicBezTo>
                  <a:cubicBezTo>
                    <a:pt x="51" y="171"/>
                    <a:pt x="51" y="171"/>
                    <a:pt x="51" y="171"/>
                  </a:cubicBezTo>
                  <a:cubicBezTo>
                    <a:pt x="56" y="173"/>
                    <a:pt x="56" y="173"/>
                    <a:pt x="56" y="173"/>
                  </a:cubicBezTo>
                  <a:cubicBezTo>
                    <a:pt x="56" y="160"/>
                    <a:pt x="56" y="160"/>
                    <a:pt x="56" y="160"/>
                  </a:cubicBezTo>
                  <a:cubicBezTo>
                    <a:pt x="66" y="170"/>
                    <a:pt x="66" y="170"/>
                    <a:pt x="66" y="170"/>
                  </a:cubicBezTo>
                  <a:cubicBezTo>
                    <a:pt x="68" y="169"/>
                    <a:pt x="68" y="169"/>
                    <a:pt x="68" y="169"/>
                  </a:cubicBezTo>
                  <a:cubicBezTo>
                    <a:pt x="75" y="154"/>
                    <a:pt x="75" y="154"/>
                    <a:pt x="75" y="154"/>
                  </a:cubicBezTo>
                  <a:cubicBezTo>
                    <a:pt x="76" y="145"/>
                    <a:pt x="76" y="145"/>
                    <a:pt x="76" y="145"/>
                  </a:cubicBezTo>
                  <a:cubicBezTo>
                    <a:pt x="77" y="146"/>
                    <a:pt x="77" y="146"/>
                    <a:pt x="77" y="146"/>
                  </a:cubicBezTo>
                  <a:cubicBezTo>
                    <a:pt x="78" y="146"/>
                    <a:pt x="78" y="146"/>
                    <a:pt x="78" y="146"/>
                  </a:cubicBezTo>
                  <a:cubicBezTo>
                    <a:pt x="86" y="146"/>
                    <a:pt x="86" y="146"/>
                    <a:pt x="86" y="146"/>
                  </a:cubicBezTo>
                  <a:cubicBezTo>
                    <a:pt x="85" y="140"/>
                    <a:pt x="85" y="140"/>
                    <a:pt x="85" y="140"/>
                  </a:cubicBezTo>
                  <a:cubicBezTo>
                    <a:pt x="85" y="139"/>
                    <a:pt x="85" y="139"/>
                    <a:pt x="85" y="139"/>
                  </a:cubicBezTo>
                  <a:cubicBezTo>
                    <a:pt x="85" y="138"/>
                    <a:pt x="85" y="138"/>
                    <a:pt x="85" y="138"/>
                  </a:cubicBezTo>
                  <a:cubicBezTo>
                    <a:pt x="86" y="138"/>
                    <a:pt x="86" y="138"/>
                    <a:pt x="86" y="138"/>
                  </a:cubicBezTo>
                  <a:cubicBezTo>
                    <a:pt x="96" y="139"/>
                    <a:pt x="96" y="139"/>
                    <a:pt x="96" y="139"/>
                  </a:cubicBezTo>
                  <a:cubicBezTo>
                    <a:pt x="102" y="133"/>
                    <a:pt x="104" y="129"/>
                    <a:pt x="104" y="125"/>
                  </a:cubicBezTo>
                  <a:cubicBezTo>
                    <a:pt x="102" y="111"/>
                    <a:pt x="102" y="111"/>
                    <a:pt x="102" y="111"/>
                  </a:cubicBezTo>
                  <a:cubicBezTo>
                    <a:pt x="111" y="114"/>
                    <a:pt x="111" y="114"/>
                    <a:pt x="111" y="114"/>
                  </a:cubicBezTo>
                  <a:cubicBezTo>
                    <a:pt x="114" y="110"/>
                    <a:pt x="114" y="110"/>
                    <a:pt x="114" y="110"/>
                  </a:cubicBezTo>
                  <a:cubicBezTo>
                    <a:pt x="110" y="106"/>
                    <a:pt x="110" y="106"/>
                    <a:pt x="110" y="106"/>
                  </a:cubicBezTo>
                  <a:cubicBezTo>
                    <a:pt x="108" y="104"/>
                    <a:pt x="108" y="104"/>
                    <a:pt x="108" y="104"/>
                  </a:cubicBezTo>
                  <a:cubicBezTo>
                    <a:pt x="116" y="96"/>
                    <a:pt x="116" y="96"/>
                    <a:pt x="116" y="96"/>
                  </a:cubicBezTo>
                  <a:cubicBezTo>
                    <a:pt x="117" y="97"/>
                    <a:pt x="117" y="97"/>
                    <a:pt x="117" y="97"/>
                  </a:cubicBezTo>
                  <a:cubicBezTo>
                    <a:pt x="118" y="97"/>
                    <a:pt x="118" y="97"/>
                    <a:pt x="118" y="97"/>
                  </a:cubicBezTo>
                  <a:cubicBezTo>
                    <a:pt x="122" y="100"/>
                    <a:pt x="122" y="100"/>
                    <a:pt x="122" y="100"/>
                  </a:cubicBezTo>
                  <a:cubicBezTo>
                    <a:pt x="122" y="99"/>
                    <a:pt x="122" y="99"/>
                    <a:pt x="122" y="99"/>
                  </a:cubicBezTo>
                  <a:cubicBezTo>
                    <a:pt x="119" y="91"/>
                    <a:pt x="119" y="91"/>
                    <a:pt x="119" y="91"/>
                  </a:cubicBezTo>
                  <a:cubicBezTo>
                    <a:pt x="120" y="90"/>
                    <a:pt x="120" y="90"/>
                    <a:pt x="120" y="90"/>
                  </a:cubicBezTo>
                  <a:cubicBezTo>
                    <a:pt x="122" y="89"/>
                    <a:pt x="122" y="89"/>
                    <a:pt x="122" y="89"/>
                  </a:cubicBezTo>
                  <a:cubicBezTo>
                    <a:pt x="122" y="86"/>
                    <a:pt x="122" y="86"/>
                    <a:pt x="122" y="86"/>
                  </a:cubicBezTo>
                  <a:cubicBezTo>
                    <a:pt x="118" y="79"/>
                    <a:pt x="118" y="79"/>
                    <a:pt x="118" y="79"/>
                  </a:cubicBezTo>
                  <a:cubicBezTo>
                    <a:pt x="118" y="78"/>
                    <a:pt x="118" y="78"/>
                    <a:pt x="118" y="78"/>
                  </a:cubicBezTo>
                  <a:cubicBezTo>
                    <a:pt x="119" y="77"/>
                    <a:pt x="119" y="77"/>
                    <a:pt x="119" y="77"/>
                  </a:cubicBezTo>
                  <a:cubicBezTo>
                    <a:pt x="130" y="71"/>
                    <a:pt x="130" y="71"/>
                    <a:pt x="130" y="71"/>
                  </a:cubicBezTo>
                  <a:cubicBezTo>
                    <a:pt x="130" y="67"/>
                    <a:pt x="130" y="67"/>
                    <a:pt x="130" y="67"/>
                  </a:cubicBezTo>
                  <a:cubicBezTo>
                    <a:pt x="121" y="62"/>
                    <a:pt x="116" y="58"/>
                    <a:pt x="117" y="56"/>
                  </a:cubicBezTo>
                  <a:cubicBezTo>
                    <a:pt x="118" y="55"/>
                    <a:pt x="118" y="54"/>
                    <a:pt x="120" y="54"/>
                  </a:cubicBezTo>
                  <a:cubicBezTo>
                    <a:pt x="132" y="56"/>
                    <a:pt x="132" y="56"/>
                    <a:pt x="132" y="56"/>
                  </a:cubicBezTo>
                  <a:cubicBezTo>
                    <a:pt x="133" y="49"/>
                    <a:pt x="133" y="49"/>
                    <a:pt x="133" y="49"/>
                  </a:cubicBezTo>
                  <a:cubicBezTo>
                    <a:pt x="133" y="48"/>
                    <a:pt x="133" y="48"/>
                    <a:pt x="133" y="48"/>
                  </a:cubicBezTo>
                  <a:cubicBezTo>
                    <a:pt x="139" y="42"/>
                    <a:pt x="139" y="42"/>
                    <a:pt x="139" y="42"/>
                  </a:cubicBezTo>
                  <a:cubicBezTo>
                    <a:pt x="140" y="38"/>
                    <a:pt x="140" y="38"/>
                    <a:pt x="140" y="38"/>
                  </a:cubicBezTo>
                  <a:cubicBezTo>
                    <a:pt x="138" y="37"/>
                    <a:pt x="136" y="35"/>
                    <a:pt x="135" y="34"/>
                  </a:cubicBezTo>
                  <a:cubicBezTo>
                    <a:pt x="134" y="33"/>
                    <a:pt x="134" y="33"/>
                    <a:pt x="134" y="33"/>
                  </a:cubicBezTo>
                  <a:cubicBezTo>
                    <a:pt x="134" y="32"/>
                    <a:pt x="134" y="32"/>
                    <a:pt x="134" y="32"/>
                  </a:cubicBezTo>
                  <a:cubicBezTo>
                    <a:pt x="135" y="30"/>
                    <a:pt x="135" y="30"/>
                    <a:pt x="135" y="30"/>
                  </a:cubicBezTo>
                  <a:cubicBezTo>
                    <a:pt x="134" y="29"/>
                    <a:pt x="134" y="29"/>
                    <a:pt x="134" y="29"/>
                  </a:cubicBezTo>
                  <a:cubicBezTo>
                    <a:pt x="134" y="29"/>
                    <a:pt x="134" y="29"/>
                    <a:pt x="134" y="29"/>
                  </a:cubicBezTo>
                  <a:cubicBezTo>
                    <a:pt x="133" y="29"/>
                    <a:pt x="133" y="29"/>
                    <a:pt x="133" y="29"/>
                  </a:cubicBezTo>
                  <a:cubicBezTo>
                    <a:pt x="132" y="31"/>
                    <a:pt x="130" y="32"/>
                    <a:pt x="128" y="32"/>
                  </a:cubicBezTo>
                  <a:cubicBezTo>
                    <a:pt x="123" y="32"/>
                    <a:pt x="120" y="30"/>
                    <a:pt x="117" y="27"/>
                  </a:cubicBezTo>
                  <a:cubicBezTo>
                    <a:pt x="117" y="27"/>
                    <a:pt x="117" y="27"/>
                    <a:pt x="117" y="27"/>
                  </a:cubicBezTo>
                  <a:cubicBezTo>
                    <a:pt x="116" y="27"/>
                    <a:pt x="116" y="27"/>
                    <a:pt x="116" y="27"/>
                  </a:cubicBezTo>
                  <a:cubicBezTo>
                    <a:pt x="113" y="21"/>
                    <a:pt x="113" y="21"/>
                    <a:pt x="113" y="21"/>
                  </a:cubicBezTo>
                  <a:cubicBezTo>
                    <a:pt x="112" y="22"/>
                    <a:pt x="112" y="22"/>
                    <a:pt x="112" y="22"/>
                  </a:cubicBezTo>
                  <a:cubicBezTo>
                    <a:pt x="112" y="25"/>
                    <a:pt x="110" y="27"/>
                    <a:pt x="108" y="29"/>
                  </a:cubicBezTo>
                  <a:cubicBezTo>
                    <a:pt x="102" y="31"/>
                    <a:pt x="98" y="32"/>
                    <a:pt x="93" y="30"/>
                  </a:cubicBezTo>
                  <a:cubicBezTo>
                    <a:pt x="90" y="29"/>
                    <a:pt x="88" y="27"/>
                    <a:pt x="86" y="23"/>
                  </a:cubicBezTo>
                  <a:cubicBezTo>
                    <a:pt x="85" y="15"/>
                    <a:pt x="85" y="15"/>
                    <a:pt x="85" y="15"/>
                  </a:cubicBezTo>
                  <a:cubicBezTo>
                    <a:pt x="84" y="7"/>
                    <a:pt x="82" y="3"/>
                    <a:pt x="80" y="2"/>
                  </a:cubicBezTo>
                  <a:cubicBezTo>
                    <a:pt x="78" y="0"/>
                    <a:pt x="75" y="0"/>
                    <a:pt x="73" y="0"/>
                  </a:cubicBezTo>
                  <a:cubicBezTo>
                    <a:pt x="74" y="7"/>
                    <a:pt x="74" y="7"/>
                    <a:pt x="74" y="7"/>
                  </a:cubicBezTo>
                  <a:lnTo>
                    <a:pt x="73" y="7"/>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4" name="Freeform 24"/>
            <p:cNvSpPr>
              <a:spLocks/>
            </p:cNvSpPr>
            <p:nvPr/>
          </p:nvSpPr>
          <p:spPr bwMode="auto">
            <a:xfrm>
              <a:off x="4470230" y="3945005"/>
              <a:ext cx="341876" cy="395275"/>
            </a:xfrm>
            <a:custGeom>
              <a:avLst/>
              <a:gdLst>
                <a:gd name="T0" fmla="*/ 64 w 122"/>
                <a:gd name="T1" fmla="*/ 6 h 141"/>
                <a:gd name="T2" fmla="*/ 42 w 122"/>
                <a:gd name="T3" fmla="*/ 2 h 141"/>
                <a:gd name="T4" fmla="*/ 38 w 122"/>
                <a:gd name="T5" fmla="*/ 27 h 141"/>
                <a:gd name="T6" fmla="*/ 28 w 122"/>
                <a:gd name="T7" fmla="*/ 32 h 141"/>
                <a:gd name="T8" fmla="*/ 22 w 122"/>
                <a:gd name="T9" fmla="*/ 41 h 141"/>
                <a:gd name="T10" fmla="*/ 16 w 122"/>
                <a:gd name="T11" fmla="*/ 54 h 141"/>
                <a:gd name="T12" fmla="*/ 6 w 122"/>
                <a:gd name="T13" fmla="*/ 68 h 141"/>
                <a:gd name="T14" fmla="*/ 1 w 122"/>
                <a:gd name="T15" fmla="*/ 78 h 141"/>
                <a:gd name="T16" fmla="*/ 11 w 122"/>
                <a:gd name="T17" fmla="*/ 93 h 141"/>
                <a:gd name="T18" fmla="*/ 16 w 122"/>
                <a:gd name="T19" fmla="*/ 102 h 141"/>
                <a:gd name="T20" fmla="*/ 16 w 122"/>
                <a:gd name="T21" fmla="*/ 102 h 141"/>
                <a:gd name="T22" fmla="*/ 16 w 122"/>
                <a:gd name="T23" fmla="*/ 104 h 141"/>
                <a:gd name="T24" fmla="*/ 15 w 122"/>
                <a:gd name="T25" fmla="*/ 105 h 141"/>
                <a:gd name="T26" fmla="*/ 27 w 122"/>
                <a:gd name="T27" fmla="*/ 123 h 141"/>
                <a:gd name="T28" fmla="*/ 32 w 122"/>
                <a:gd name="T29" fmla="*/ 135 h 141"/>
                <a:gd name="T30" fmla="*/ 46 w 122"/>
                <a:gd name="T31" fmla="*/ 130 h 141"/>
                <a:gd name="T32" fmla="*/ 46 w 122"/>
                <a:gd name="T33" fmla="*/ 129 h 141"/>
                <a:gd name="T34" fmla="*/ 53 w 122"/>
                <a:gd name="T35" fmla="*/ 125 h 141"/>
                <a:gd name="T36" fmla="*/ 66 w 122"/>
                <a:gd name="T37" fmla="*/ 136 h 141"/>
                <a:gd name="T38" fmla="*/ 68 w 122"/>
                <a:gd name="T39" fmla="*/ 136 h 141"/>
                <a:gd name="T40" fmla="*/ 74 w 122"/>
                <a:gd name="T41" fmla="*/ 134 h 141"/>
                <a:gd name="T42" fmla="*/ 76 w 122"/>
                <a:gd name="T43" fmla="*/ 134 h 141"/>
                <a:gd name="T44" fmla="*/ 84 w 122"/>
                <a:gd name="T45" fmla="*/ 141 h 141"/>
                <a:gd name="T46" fmla="*/ 85 w 122"/>
                <a:gd name="T47" fmla="*/ 124 h 141"/>
                <a:gd name="T48" fmla="*/ 86 w 122"/>
                <a:gd name="T49" fmla="*/ 124 h 141"/>
                <a:gd name="T50" fmla="*/ 88 w 122"/>
                <a:gd name="T51" fmla="*/ 113 h 141"/>
                <a:gd name="T52" fmla="*/ 88 w 122"/>
                <a:gd name="T53" fmla="*/ 111 h 141"/>
                <a:gd name="T54" fmla="*/ 90 w 122"/>
                <a:gd name="T55" fmla="*/ 110 h 141"/>
                <a:gd name="T56" fmla="*/ 100 w 122"/>
                <a:gd name="T57" fmla="*/ 94 h 141"/>
                <a:gd name="T58" fmla="*/ 103 w 122"/>
                <a:gd name="T59" fmla="*/ 95 h 141"/>
                <a:gd name="T60" fmla="*/ 102 w 122"/>
                <a:gd name="T61" fmla="*/ 102 h 141"/>
                <a:gd name="T62" fmla="*/ 114 w 122"/>
                <a:gd name="T63" fmla="*/ 92 h 141"/>
                <a:gd name="T64" fmla="*/ 112 w 122"/>
                <a:gd name="T65" fmla="*/ 87 h 141"/>
                <a:gd name="T66" fmla="*/ 114 w 122"/>
                <a:gd name="T67" fmla="*/ 69 h 141"/>
                <a:gd name="T68" fmla="*/ 108 w 122"/>
                <a:gd name="T69" fmla="*/ 68 h 141"/>
                <a:gd name="T70" fmla="*/ 108 w 122"/>
                <a:gd name="T71" fmla="*/ 67 h 141"/>
                <a:gd name="T72" fmla="*/ 106 w 122"/>
                <a:gd name="T73" fmla="*/ 58 h 141"/>
                <a:gd name="T74" fmla="*/ 122 w 122"/>
                <a:gd name="T75" fmla="*/ 58 h 141"/>
                <a:gd name="T76" fmla="*/ 108 w 122"/>
                <a:gd name="T77" fmla="*/ 44 h 141"/>
                <a:gd name="T78" fmla="*/ 117 w 122"/>
                <a:gd name="T79" fmla="*/ 33 h 141"/>
                <a:gd name="T80" fmla="*/ 111 w 122"/>
                <a:gd name="T81" fmla="*/ 34 h 141"/>
                <a:gd name="T82" fmla="*/ 111 w 122"/>
                <a:gd name="T83" fmla="*/ 33 h 141"/>
                <a:gd name="T84" fmla="*/ 103 w 122"/>
                <a:gd name="T85" fmla="*/ 24 h 141"/>
                <a:gd name="T86" fmla="*/ 80 w 122"/>
                <a:gd name="T87" fmla="*/ 32 h 141"/>
                <a:gd name="T88" fmla="*/ 78 w 122"/>
                <a:gd name="T89" fmla="*/ 32 h 141"/>
                <a:gd name="T90" fmla="*/ 78 w 122"/>
                <a:gd name="T91" fmla="*/ 18 h 141"/>
                <a:gd name="T92" fmla="*/ 82 w 122"/>
                <a:gd name="T9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2" h="141">
                  <a:moveTo>
                    <a:pt x="74" y="2"/>
                  </a:moveTo>
                  <a:cubicBezTo>
                    <a:pt x="70" y="4"/>
                    <a:pt x="66" y="6"/>
                    <a:pt x="64" y="6"/>
                  </a:cubicBezTo>
                  <a:cubicBezTo>
                    <a:pt x="61" y="6"/>
                    <a:pt x="57" y="5"/>
                    <a:pt x="52" y="3"/>
                  </a:cubicBezTo>
                  <a:cubicBezTo>
                    <a:pt x="42" y="2"/>
                    <a:pt x="42" y="2"/>
                    <a:pt x="42" y="2"/>
                  </a:cubicBezTo>
                  <a:cubicBezTo>
                    <a:pt x="40" y="3"/>
                    <a:pt x="36" y="7"/>
                    <a:pt x="32" y="14"/>
                  </a:cubicBezTo>
                  <a:cubicBezTo>
                    <a:pt x="38" y="27"/>
                    <a:pt x="38" y="27"/>
                    <a:pt x="38" y="27"/>
                  </a:cubicBezTo>
                  <a:cubicBezTo>
                    <a:pt x="28" y="32"/>
                    <a:pt x="28" y="32"/>
                    <a:pt x="28" y="32"/>
                  </a:cubicBezTo>
                  <a:cubicBezTo>
                    <a:pt x="28" y="32"/>
                    <a:pt x="28" y="32"/>
                    <a:pt x="28" y="32"/>
                  </a:cubicBezTo>
                  <a:cubicBezTo>
                    <a:pt x="20" y="30"/>
                    <a:pt x="20" y="30"/>
                    <a:pt x="20" y="30"/>
                  </a:cubicBezTo>
                  <a:cubicBezTo>
                    <a:pt x="23" y="36"/>
                    <a:pt x="24" y="40"/>
                    <a:pt x="22" y="41"/>
                  </a:cubicBezTo>
                  <a:cubicBezTo>
                    <a:pt x="22" y="44"/>
                    <a:pt x="22" y="44"/>
                    <a:pt x="22" y="44"/>
                  </a:cubicBezTo>
                  <a:cubicBezTo>
                    <a:pt x="20" y="49"/>
                    <a:pt x="18" y="52"/>
                    <a:pt x="16" y="54"/>
                  </a:cubicBezTo>
                  <a:cubicBezTo>
                    <a:pt x="2" y="66"/>
                    <a:pt x="2" y="66"/>
                    <a:pt x="2" y="66"/>
                  </a:cubicBezTo>
                  <a:cubicBezTo>
                    <a:pt x="6" y="68"/>
                    <a:pt x="6" y="68"/>
                    <a:pt x="6" y="68"/>
                  </a:cubicBezTo>
                  <a:cubicBezTo>
                    <a:pt x="4" y="70"/>
                    <a:pt x="4" y="70"/>
                    <a:pt x="4" y="70"/>
                  </a:cubicBezTo>
                  <a:cubicBezTo>
                    <a:pt x="0" y="73"/>
                    <a:pt x="0" y="76"/>
                    <a:pt x="1" y="78"/>
                  </a:cubicBezTo>
                  <a:cubicBezTo>
                    <a:pt x="11" y="93"/>
                    <a:pt x="11" y="93"/>
                    <a:pt x="11" y="93"/>
                  </a:cubicBezTo>
                  <a:cubicBezTo>
                    <a:pt x="11" y="93"/>
                    <a:pt x="11" y="93"/>
                    <a:pt x="11" y="93"/>
                  </a:cubicBezTo>
                  <a:cubicBezTo>
                    <a:pt x="11" y="94"/>
                    <a:pt x="11" y="94"/>
                    <a:pt x="11" y="94"/>
                  </a:cubicBezTo>
                  <a:cubicBezTo>
                    <a:pt x="16" y="102"/>
                    <a:pt x="16" y="102"/>
                    <a:pt x="16" y="102"/>
                  </a:cubicBezTo>
                  <a:cubicBezTo>
                    <a:pt x="16" y="102"/>
                    <a:pt x="16" y="102"/>
                    <a:pt x="16" y="102"/>
                  </a:cubicBezTo>
                  <a:cubicBezTo>
                    <a:pt x="16" y="102"/>
                    <a:pt x="16" y="102"/>
                    <a:pt x="16" y="102"/>
                  </a:cubicBezTo>
                  <a:cubicBezTo>
                    <a:pt x="16" y="103"/>
                    <a:pt x="16" y="103"/>
                    <a:pt x="16" y="103"/>
                  </a:cubicBezTo>
                  <a:cubicBezTo>
                    <a:pt x="16" y="104"/>
                    <a:pt x="16" y="104"/>
                    <a:pt x="16" y="104"/>
                  </a:cubicBezTo>
                  <a:cubicBezTo>
                    <a:pt x="16" y="104"/>
                    <a:pt x="16" y="104"/>
                    <a:pt x="16" y="104"/>
                  </a:cubicBezTo>
                  <a:cubicBezTo>
                    <a:pt x="15" y="105"/>
                    <a:pt x="15" y="105"/>
                    <a:pt x="15" y="105"/>
                  </a:cubicBezTo>
                  <a:cubicBezTo>
                    <a:pt x="17" y="105"/>
                    <a:pt x="18" y="106"/>
                    <a:pt x="20" y="107"/>
                  </a:cubicBezTo>
                  <a:cubicBezTo>
                    <a:pt x="24" y="109"/>
                    <a:pt x="26" y="115"/>
                    <a:pt x="27" y="123"/>
                  </a:cubicBezTo>
                  <a:cubicBezTo>
                    <a:pt x="29" y="131"/>
                    <a:pt x="29" y="131"/>
                    <a:pt x="29" y="131"/>
                  </a:cubicBezTo>
                  <a:cubicBezTo>
                    <a:pt x="30" y="133"/>
                    <a:pt x="30" y="134"/>
                    <a:pt x="32" y="135"/>
                  </a:cubicBezTo>
                  <a:cubicBezTo>
                    <a:pt x="36" y="137"/>
                    <a:pt x="40" y="136"/>
                    <a:pt x="43" y="134"/>
                  </a:cubicBezTo>
                  <a:cubicBezTo>
                    <a:pt x="45" y="133"/>
                    <a:pt x="46" y="132"/>
                    <a:pt x="46" y="130"/>
                  </a:cubicBezTo>
                  <a:cubicBezTo>
                    <a:pt x="46" y="130"/>
                    <a:pt x="46" y="130"/>
                    <a:pt x="46" y="130"/>
                  </a:cubicBezTo>
                  <a:cubicBezTo>
                    <a:pt x="46" y="129"/>
                    <a:pt x="46" y="129"/>
                    <a:pt x="46" y="129"/>
                  </a:cubicBezTo>
                  <a:cubicBezTo>
                    <a:pt x="52" y="124"/>
                    <a:pt x="52" y="124"/>
                    <a:pt x="52" y="124"/>
                  </a:cubicBezTo>
                  <a:cubicBezTo>
                    <a:pt x="53" y="125"/>
                    <a:pt x="53" y="125"/>
                    <a:pt x="53" y="125"/>
                  </a:cubicBezTo>
                  <a:cubicBezTo>
                    <a:pt x="58" y="134"/>
                    <a:pt x="58" y="134"/>
                    <a:pt x="58" y="134"/>
                  </a:cubicBezTo>
                  <a:cubicBezTo>
                    <a:pt x="60" y="136"/>
                    <a:pt x="62" y="136"/>
                    <a:pt x="66" y="136"/>
                  </a:cubicBezTo>
                  <a:cubicBezTo>
                    <a:pt x="68" y="136"/>
                    <a:pt x="68" y="136"/>
                    <a:pt x="68" y="136"/>
                  </a:cubicBezTo>
                  <a:cubicBezTo>
                    <a:pt x="68" y="136"/>
                    <a:pt x="68" y="136"/>
                    <a:pt x="68" y="136"/>
                  </a:cubicBezTo>
                  <a:cubicBezTo>
                    <a:pt x="66" y="131"/>
                    <a:pt x="66" y="131"/>
                    <a:pt x="66" y="131"/>
                  </a:cubicBezTo>
                  <a:cubicBezTo>
                    <a:pt x="74" y="134"/>
                    <a:pt x="74" y="134"/>
                    <a:pt x="74" y="134"/>
                  </a:cubicBezTo>
                  <a:cubicBezTo>
                    <a:pt x="76" y="134"/>
                    <a:pt x="76" y="134"/>
                    <a:pt x="76" y="134"/>
                  </a:cubicBezTo>
                  <a:cubicBezTo>
                    <a:pt x="76" y="134"/>
                    <a:pt x="76" y="134"/>
                    <a:pt x="76" y="134"/>
                  </a:cubicBezTo>
                  <a:cubicBezTo>
                    <a:pt x="76" y="135"/>
                    <a:pt x="76" y="135"/>
                    <a:pt x="76" y="135"/>
                  </a:cubicBezTo>
                  <a:cubicBezTo>
                    <a:pt x="84" y="141"/>
                    <a:pt x="84" y="141"/>
                    <a:pt x="84" y="141"/>
                  </a:cubicBezTo>
                  <a:cubicBezTo>
                    <a:pt x="86" y="138"/>
                    <a:pt x="86" y="138"/>
                    <a:pt x="86" y="138"/>
                  </a:cubicBezTo>
                  <a:cubicBezTo>
                    <a:pt x="85" y="124"/>
                    <a:pt x="85" y="124"/>
                    <a:pt x="85" y="124"/>
                  </a:cubicBezTo>
                  <a:cubicBezTo>
                    <a:pt x="86" y="124"/>
                    <a:pt x="86" y="124"/>
                    <a:pt x="86" y="124"/>
                  </a:cubicBezTo>
                  <a:cubicBezTo>
                    <a:pt x="86" y="124"/>
                    <a:pt x="86" y="124"/>
                    <a:pt x="86" y="124"/>
                  </a:cubicBezTo>
                  <a:cubicBezTo>
                    <a:pt x="90" y="118"/>
                    <a:pt x="90" y="118"/>
                    <a:pt x="90" y="118"/>
                  </a:cubicBezTo>
                  <a:cubicBezTo>
                    <a:pt x="91" y="117"/>
                    <a:pt x="90" y="115"/>
                    <a:pt x="88" y="113"/>
                  </a:cubicBezTo>
                  <a:cubicBezTo>
                    <a:pt x="87" y="112"/>
                    <a:pt x="87" y="112"/>
                    <a:pt x="87" y="112"/>
                  </a:cubicBezTo>
                  <a:cubicBezTo>
                    <a:pt x="88" y="111"/>
                    <a:pt x="88" y="111"/>
                    <a:pt x="88" y="111"/>
                  </a:cubicBezTo>
                  <a:cubicBezTo>
                    <a:pt x="88" y="110"/>
                    <a:pt x="88" y="110"/>
                    <a:pt x="88" y="110"/>
                  </a:cubicBezTo>
                  <a:cubicBezTo>
                    <a:pt x="90" y="110"/>
                    <a:pt x="90" y="110"/>
                    <a:pt x="90" y="110"/>
                  </a:cubicBezTo>
                  <a:cubicBezTo>
                    <a:pt x="100" y="94"/>
                    <a:pt x="100" y="94"/>
                    <a:pt x="100" y="94"/>
                  </a:cubicBezTo>
                  <a:cubicBezTo>
                    <a:pt x="100" y="94"/>
                    <a:pt x="100" y="94"/>
                    <a:pt x="100" y="94"/>
                  </a:cubicBezTo>
                  <a:cubicBezTo>
                    <a:pt x="102" y="94"/>
                    <a:pt x="102" y="94"/>
                    <a:pt x="102" y="94"/>
                  </a:cubicBezTo>
                  <a:cubicBezTo>
                    <a:pt x="103" y="95"/>
                    <a:pt x="103" y="95"/>
                    <a:pt x="103" y="95"/>
                  </a:cubicBezTo>
                  <a:cubicBezTo>
                    <a:pt x="103" y="96"/>
                    <a:pt x="103" y="96"/>
                    <a:pt x="103" y="96"/>
                  </a:cubicBezTo>
                  <a:cubicBezTo>
                    <a:pt x="102" y="102"/>
                    <a:pt x="102" y="102"/>
                    <a:pt x="102" y="102"/>
                  </a:cubicBezTo>
                  <a:cubicBezTo>
                    <a:pt x="103" y="102"/>
                    <a:pt x="103" y="102"/>
                    <a:pt x="103" y="102"/>
                  </a:cubicBezTo>
                  <a:cubicBezTo>
                    <a:pt x="114" y="92"/>
                    <a:pt x="114" y="92"/>
                    <a:pt x="114" y="92"/>
                  </a:cubicBezTo>
                  <a:cubicBezTo>
                    <a:pt x="114" y="87"/>
                    <a:pt x="114" y="87"/>
                    <a:pt x="114" y="87"/>
                  </a:cubicBezTo>
                  <a:cubicBezTo>
                    <a:pt x="112" y="87"/>
                    <a:pt x="112" y="87"/>
                    <a:pt x="112" y="87"/>
                  </a:cubicBezTo>
                  <a:cubicBezTo>
                    <a:pt x="108" y="87"/>
                    <a:pt x="108" y="87"/>
                    <a:pt x="108" y="87"/>
                  </a:cubicBezTo>
                  <a:cubicBezTo>
                    <a:pt x="114" y="69"/>
                    <a:pt x="114" y="69"/>
                    <a:pt x="114" y="69"/>
                  </a:cubicBezTo>
                  <a:cubicBezTo>
                    <a:pt x="108" y="68"/>
                    <a:pt x="108" y="68"/>
                    <a:pt x="108" y="68"/>
                  </a:cubicBezTo>
                  <a:cubicBezTo>
                    <a:pt x="108" y="68"/>
                    <a:pt x="108" y="68"/>
                    <a:pt x="108" y="68"/>
                  </a:cubicBezTo>
                  <a:cubicBezTo>
                    <a:pt x="108" y="68"/>
                    <a:pt x="108" y="68"/>
                    <a:pt x="108" y="68"/>
                  </a:cubicBezTo>
                  <a:cubicBezTo>
                    <a:pt x="108" y="67"/>
                    <a:pt x="108" y="67"/>
                    <a:pt x="108" y="67"/>
                  </a:cubicBezTo>
                  <a:cubicBezTo>
                    <a:pt x="106" y="65"/>
                    <a:pt x="106" y="65"/>
                    <a:pt x="106" y="65"/>
                  </a:cubicBezTo>
                  <a:cubicBezTo>
                    <a:pt x="104" y="62"/>
                    <a:pt x="104" y="60"/>
                    <a:pt x="106" y="58"/>
                  </a:cubicBezTo>
                  <a:cubicBezTo>
                    <a:pt x="116" y="58"/>
                    <a:pt x="116" y="58"/>
                    <a:pt x="116" y="58"/>
                  </a:cubicBezTo>
                  <a:cubicBezTo>
                    <a:pt x="122" y="58"/>
                    <a:pt x="122" y="58"/>
                    <a:pt x="122" y="58"/>
                  </a:cubicBezTo>
                  <a:cubicBezTo>
                    <a:pt x="122" y="56"/>
                    <a:pt x="120" y="52"/>
                    <a:pt x="117" y="46"/>
                  </a:cubicBezTo>
                  <a:cubicBezTo>
                    <a:pt x="108" y="44"/>
                    <a:pt x="108" y="44"/>
                    <a:pt x="108" y="44"/>
                  </a:cubicBezTo>
                  <a:cubicBezTo>
                    <a:pt x="117" y="35"/>
                    <a:pt x="117" y="35"/>
                    <a:pt x="117" y="35"/>
                  </a:cubicBezTo>
                  <a:cubicBezTo>
                    <a:pt x="117" y="33"/>
                    <a:pt x="117" y="33"/>
                    <a:pt x="117" y="33"/>
                  </a:cubicBezTo>
                  <a:cubicBezTo>
                    <a:pt x="113" y="34"/>
                    <a:pt x="113" y="34"/>
                    <a:pt x="113" y="34"/>
                  </a:cubicBezTo>
                  <a:cubicBezTo>
                    <a:pt x="111" y="34"/>
                    <a:pt x="111" y="34"/>
                    <a:pt x="111" y="34"/>
                  </a:cubicBezTo>
                  <a:cubicBezTo>
                    <a:pt x="111" y="34"/>
                    <a:pt x="111" y="34"/>
                    <a:pt x="111" y="34"/>
                  </a:cubicBezTo>
                  <a:cubicBezTo>
                    <a:pt x="111" y="33"/>
                    <a:pt x="111" y="33"/>
                    <a:pt x="111" y="33"/>
                  </a:cubicBezTo>
                  <a:cubicBezTo>
                    <a:pt x="110" y="32"/>
                    <a:pt x="110" y="32"/>
                    <a:pt x="110" y="32"/>
                  </a:cubicBezTo>
                  <a:cubicBezTo>
                    <a:pt x="109" y="28"/>
                    <a:pt x="107" y="25"/>
                    <a:pt x="103" y="24"/>
                  </a:cubicBezTo>
                  <a:cubicBezTo>
                    <a:pt x="87" y="24"/>
                    <a:pt x="87" y="24"/>
                    <a:pt x="87" y="24"/>
                  </a:cubicBezTo>
                  <a:cubicBezTo>
                    <a:pt x="80" y="32"/>
                    <a:pt x="80" y="32"/>
                    <a:pt x="80" y="32"/>
                  </a:cubicBezTo>
                  <a:cubicBezTo>
                    <a:pt x="80" y="33"/>
                    <a:pt x="80" y="33"/>
                    <a:pt x="80" y="33"/>
                  </a:cubicBezTo>
                  <a:cubicBezTo>
                    <a:pt x="78" y="32"/>
                    <a:pt x="78" y="32"/>
                    <a:pt x="78" y="32"/>
                  </a:cubicBezTo>
                  <a:cubicBezTo>
                    <a:pt x="53" y="24"/>
                    <a:pt x="53" y="24"/>
                    <a:pt x="53" y="24"/>
                  </a:cubicBezTo>
                  <a:cubicBezTo>
                    <a:pt x="78" y="18"/>
                    <a:pt x="78" y="18"/>
                    <a:pt x="78" y="18"/>
                  </a:cubicBezTo>
                  <a:cubicBezTo>
                    <a:pt x="79" y="18"/>
                    <a:pt x="83" y="14"/>
                    <a:pt x="90" y="6"/>
                  </a:cubicBezTo>
                  <a:cubicBezTo>
                    <a:pt x="82" y="0"/>
                    <a:pt x="82" y="0"/>
                    <a:pt x="82" y="0"/>
                  </a:cubicBezTo>
                  <a:lnTo>
                    <a:pt x="74" y="2"/>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5" name="Freeform 25"/>
            <p:cNvSpPr>
              <a:spLocks/>
            </p:cNvSpPr>
            <p:nvPr/>
          </p:nvSpPr>
          <p:spPr bwMode="auto">
            <a:xfrm>
              <a:off x="4141567" y="3608085"/>
              <a:ext cx="429408" cy="524648"/>
            </a:xfrm>
            <a:custGeom>
              <a:avLst/>
              <a:gdLst>
                <a:gd name="T0" fmla="*/ 96 w 153"/>
                <a:gd name="T1" fmla="*/ 52 h 187"/>
                <a:gd name="T2" fmla="*/ 85 w 153"/>
                <a:gd name="T3" fmla="*/ 27 h 187"/>
                <a:gd name="T4" fmla="*/ 55 w 153"/>
                <a:gd name="T5" fmla="*/ 17 h 187"/>
                <a:gd name="T6" fmla="*/ 37 w 153"/>
                <a:gd name="T7" fmla="*/ 0 h 187"/>
                <a:gd name="T8" fmla="*/ 48 w 153"/>
                <a:gd name="T9" fmla="*/ 17 h 187"/>
                <a:gd name="T10" fmla="*/ 49 w 153"/>
                <a:gd name="T11" fmla="*/ 18 h 187"/>
                <a:gd name="T12" fmla="*/ 35 w 153"/>
                <a:gd name="T13" fmla="*/ 35 h 187"/>
                <a:gd name="T14" fmla="*/ 19 w 153"/>
                <a:gd name="T15" fmla="*/ 22 h 187"/>
                <a:gd name="T16" fmla="*/ 23 w 153"/>
                <a:gd name="T17" fmla="*/ 35 h 187"/>
                <a:gd name="T18" fmla="*/ 23 w 153"/>
                <a:gd name="T19" fmla="*/ 36 h 187"/>
                <a:gd name="T20" fmla="*/ 21 w 153"/>
                <a:gd name="T21" fmla="*/ 40 h 187"/>
                <a:gd name="T22" fmla="*/ 14 w 153"/>
                <a:gd name="T23" fmla="*/ 44 h 187"/>
                <a:gd name="T24" fmla="*/ 11 w 153"/>
                <a:gd name="T25" fmla="*/ 50 h 187"/>
                <a:gd name="T26" fmla="*/ 8 w 153"/>
                <a:gd name="T27" fmla="*/ 62 h 187"/>
                <a:gd name="T28" fmla="*/ 8 w 153"/>
                <a:gd name="T29" fmla="*/ 62 h 187"/>
                <a:gd name="T30" fmla="*/ 3 w 153"/>
                <a:gd name="T31" fmla="*/ 65 h 187"/>
                <a:gd name="T32" fmla="*/ 14 w 153"/>
                <a:gd name="T33" fmla="*/ 81 h 187"/>
                <a:gd name="T34" fmla="*/ 18 w 153"/>
                <a:gd name="T35" fmla="*/ 80 h 187"/>
                <a:gd name="T36" fmla="*/ 35 w 153"/>
                <a:gd name="T37" fmla="*/ 88 h 187"/>
                <a:gd name="T38" fmla="*/ 35 w 153"/>
                <a:gd name="T39" fmla="*/ 89 h 187"/>
                <a:gd name="T40" fmla="*/ 34 w 153"/>
                <a:gd name="T41" fmla="*/ 99 h 187"/>
                <a:gd name="T42" fmla="*/ 30 w 153"/>
                <a:gd name="T43" fmla="*/ 108 h 187"/>
                <a:gd name="T44" fmla="*/ 25 w 153"/>
                <a:gd name="T45" fmla="*/ 114 h 187"/>
                <a:gd name="T46" fmla="*/ 25 w 153"/>
                <a:gd name="T47" fmla="*/ 114 h 187"/>
                <a:gd name="T48" fmla="*/ 26 w 153"/>
                <a:gd name="T49" fmla="*/ 126 h 187"/>
                <a:gd name="T50" fmla="*/ 37 w 153"/>
                <a:gd name="T51" fmla="*/ 128 h 187"/>
                <a:gd name="T52" fmla="*/ 43 w 153"/>
                <a:gd name="T53" fmla="*/ 134 h 187"/>
                <a:gd name="T54" fmla="*/ 51 w 153"/>
                <a:gd name="T55" fmla="*/ 175 h 187"/>
                <a:gd name="T56" fmla="*/ 49 w 153"/>
                <a:gd name="T57" fmla="*/ 179 h 187"/>
                <a:gd name="T58" fmla="*/ 50 w 153"/>
                <a:gd name="T59" fmla="*/ 181 h 187"/>
                <a:gd name="T60" fmla="*/ 73 w 153"/>
                <a:gd name="T61" fmla="*/ 172 h 187"/>
                <a:gd name="T62" fmla="*/ 78 w 153"/>
                <a:gd name="T63" fmla="*/ 175 h 187"/>
                <a:gd name="T64" fmla="*/ 79 w 153"/>
                <a:gd name="T65" fmla="*/ 174 h 187"/>
                <a:gd name="T66" fmla="*/ 87 w 153"/>
                <a:gd name="T67" fmla="*/ 169 h 187"/>
                <a:gd name="T68" fmla="*/ 109 w 153"/>
                <a:gd name="T69" fmla="*/ 179 h 187"/>
                <a:gd name="T70" fmla="*/ 115 w 153"/>
                <a:gd name="T71" fmla="*/ 183 h 187"/>
                <a:gd name="T72" fmla="*/ 134 w 153"/>
                <a:gd name="T73" fmla="*/ 163 h 187"/>
                <a:gd name="T74" fmla="*/ 130 w 153"/>
                <a:gd name="T75" fmla="*/ 147 h 187"/>
                <a:gd name="T76" fmla="*/ 144 w 153"/>
                <a:gd name="T77" fmla="*/ 148 h 187"/>
                <a:gd name="T78" fmla="*/ 144 w 153"/>
                <a:gd name="T79" fmla="*/ 134 h 187"/>
                <a:gd name="T80" fmla="*/ 153 w 153"/>
                <a:gd name="T81" fmla="*/ 122 h 187"/>
                <a:gd name="T82" fmla="*/ 141 w 153"/>
                <a:gd name="T83" fmla="*/ 110 h 187"/>
                <a:gd name="T84" fmla="*/ 136 w 153"/>
                <a:gd name="T85" fmla="*/ 115 h 187"/>
                <a:gd name="T86" fmla="*/ 135 w 153"/>
                <a:gd name="T87" fmla="*/ 115 h 187"/>
                <a:gd name="T88" fmla="*/ 125 w 153"/>
                <a:gd name="T89" fmla="*/ 106 h 187"/>
                <a:gd name="T90" fmla="*/ 113 w 153"/>
                <a:gd name="T91" fmla="*/ 98 h 187"/>
                <a:gd name="T92" fmla="*/ 110 w 153"/>
                <a:gd name="T93" fmla="*/ 84 h 187"/>
                <a:gd name="T94" fmla="*/ 117 w 153"/>
                <a:gd name="T95" fmla="*/ 63 h 187"/>
                <a:gd name="T96" fmla="*/ 129 w 153"/>
                <a:gd name="T97" fmla="*/ 64 h 187"/>
                <a:gd name="T98" fmla="*/ 129 w 153"/>
                <a:gd name="T99" fmla="*/ 52 h 187"/>
                <a:gd name="T100" fmla="*/ 97 w 153"/>
                <a:gd name="T101" fmla="*/ 53 h 187"/>
                <a:gd name="T102" fmla="*/ 96 w 153"/>
                <a:gd name="T103" fmla="*/ 5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87">
                  <a:moveTo>
                    <a:pt x="96" y="52"/>
                  </a:moveTo>
                  <a:cubicBezTo>
                    <a:pt x="96" y="52"/>
                    <a:pt x="96" y="52"/>
                    <a:pt x="96" y="52"/>
                  </a:cubicBezTo>
                  <a:cubicBezTo>
                    <a:pt x="96" y="52"/>
                    <a:pt x="96" y="52"/>
                    <a:pt x="96" y="52"/>
                  </a:cubicBezTo>
                  <a:cubicBezTo>
                    <a:pt x="91" y="37"/>
                    <a:pt x="87" y="28"/>
                    <a:pt x="85" y="27"/>
                  </a:cubicBezTo>
                  <a:cubicBezTo>
                    <a:pt x="71" y="22"/>
                    <a:pt x="71" y="22"/>
                    <a:pt x="71" y="22"/>
                  </a:cubicBezTo>
                  <a:cubicBezTo>
                    <a:pt x="63" y="20"/>
                    <a:pt x="57" y="18"/>
                    <a:pt x="55" y="17"/>
                  </a:cubicBezTo>
                  <a:cubicBezTo>
                    <a:pt x="51" y="14"/>
                    <a:pt x="45" y="9"/>
                    <a:pt x="39" y="0"/>
                  </a:cubicBezTo>
                  <a:cubicBezTo>
                    <a:pt x="37" y="0"/>
                    <a:pt x="37" y="0"/>
                    <a:pt x="37" y="0"/>
                  </a:cubicBezTo>
                  <a:cubicBezTo>
                    <a:pt x="37" y="0"/>
                    <a:pt x="37" y="0"/>
                    <a:pt x="37" y="0"/>
                  </a:cubicBezTo>
                  <a:cubicBezTo>
                    <a:pt x="38" y="3"/>
                    <a:pt x="41" y="9"/>
                    <a:pt x="48" y="17"/>
                  </a:cubicBezTo>
                  <a:cubicBezTo>
                    <a:pt x="49" y="17"/>
                    <a:pt x="49" y="17"/>
                    <a:pt x="49" y="17"/>
                  </a:cubicBezTo>
                  <a:cubicBezTo>
                    <a:pt x="49" y="18"/>
                    <a:pt x="49" y="18"/>
                    <a:pt x="49" y="18"/>
                  </a:cubicBezTo>
                  <a:cubicBezTo>
                    <a:pt x="43" y="30"/>
                    <a:pt x="43" y="30"/>
                    <a:pt x="43" y="30"/>
                  </a:cubicBezTo>
                  <a:cubicBezTo>
                    <a:pt x="40" y="34"/>
                    <a:pt x="38" y="36"/>
                    <a:pt x="35" y="35"/>
                  </a:cubicBezTo>
                  <a:cubicBezTo>
                    <a:pt x="34" y="34"/>
                    <a:pt x="31" y="31"/>
                    <a:pt x="25" y="24"/>
                  </a:cubicBezTo>
                  <a:cubicBezTo>
                    <a:pt x="19" y="22"/>
                    <a:pt x="19" y="22"/>
                    <a:pt x="19" y="22"/>
                  </a:cubicBezTo>
                  <a:cubicBezTo>
                    <a:pt x="19" y="24"/>
                    <a:pt x="20" y="28"/>
                    <a:pt x="23" y="34"/>
                  </a:cubicBezTo>
                  <a:cubicBezTo>
                    <a:pt x="23" y="35"/>
                    <a:pt x="23" y="35"/>
                    <a:pt x="23" y="35"/>
                  </a:cubicBezTo>
                  <a:cubicBezTo>
                    <a:pt x="23" y="35"/>
                    <a:pt x="23" y="35"/>
                    <a:pt x="23" y="35"/>
                  </a:cubicBezTo>
                  <a:cubicBezTo>
                    <a:pt x="23" y="36"/>
                    <a:pt x="23" y="36"/>
                    <a:pt x="23" y="36"/>
                  </a:cubicBezTo>
                  <a:cubicBezTo>
                    <a:pt x="23" y="36"/>
                    <a:pt x="23" y="36"/>
                    <a:pt x="23" y="36"/>
                  </a:cubicBezTo>
                  <a:cubicBezTo>
                    <a:pt x="21" y="40"/>
                    <a:pt x="21" y="40"/>
                    <a:pt x="21" y="40"/>
                  </a:cubicBezTo>
                  <a:cubicBezTo>
                    <a:pt x="14" y="44"/>
                    <a:pt x="14" y="44"/>
                    <a:pt x="14" y="44"/>
                  </a:cubicBezTo>
                  <a:cubicBezTo>
                    <a:pt x="14" y="44"/>
                    <a:pt x="14" y="44"/>
                    <a:pt x="14" y="44"/>
                  </a:cubicBezTo>
                  <a:cubicBezTo>
                    <a:pt x="12" y="44"/>
                    <a:pt x="12" y="44"/>
                    <a:pt x="12" y="44"/>
                  </a:cubicBezTo>
                  <a:cubicBezTo>
                    <a:pt x="11" y="46"/>
                    <a:pt x="11" y="48"/>
                    <a:pt x="11" y="50"/>
                  </a:cubicBezTo>
                  <a:cubicBezTo>
                    <a:pt x="12" y="56"/>
                    <a:pt x="11" y="60"/>
                    <a:pt x="10" y="61"/>
                  </a:cubicBezTo>
                  <a:cubicBezTo>
                    <a:pt x="9" y="62"/>
                    <a:pt x="9" y="62"/>
                    <a:pt x="8" y="62"/>
                  </a:cubicBezTo>
                  <a:cubicBezTo>
                    <a:pt x="8" y="62"/>
                    <a:pt x="8" y="62"/>
                    <a:pt x="8" y="62"/>
                  </a:cubicBezTo>
                  <a:cubicBezTo>
                    <a:pt x="8" y="62"/>
                    <a:pt x="8" y="62"/>
                    <a:pt x="8" y="62"/>
                  </a:cubicBezTo>
                  <a:cubicBezTo>
                    <a:pt x="0" y="60"/>
                    <a:pt x="0" y="60"/>
                    <a:pt x="0" y="60"/>
                  </a:cubicBezTo>
                  <a:cubicBezTo>
                    <a:pt x="0" y="62"/>
                    <a:pt x="1" y="64"/>
                    <a:pt x="3" y="65"/>
                  </a:cubicBezTo>
                  <a:cubicBezTo>
                    <a:pt x="7" y="68"/>
                    <a:pt x="11" y="74"/>
                    <a:pt x="14" y="80"/>
                  </a:cubicBezTo>
                  <a:cubicBezTo>
                    <a:pt x="14" y="81"/>
                    <a:pt x="14" y="81"/>
                    <a:pt x="14" y="81"/>
                  </a:cubicBezTo>
                  <a:cubicBezTo>
                    <a:pt x="14" y="81"/>
                    <a:pt x="14" y="81"/>
                    <a:pt x="14" y="81"/>
                  </a:cubicBezTo>
                  <a:cubicBezTo>
                    <a:pt x="18" y="80"/>
                    <a:pt x="18" y="80"/>
                    <a:pt x="18" y="80"/>
                  </a:cubicBezTo>
                  <a:cubicBezTo>
                    <a:pt x="22" y="79"/>
                    <a:pt x="26" y="80"/>
                    <a:pt x="30" y="83"/>
                  </a:cubicBezTo>
                  <a:cubicBezTo>
                    <a:pt x="35" y="88"/>
                    <a:pt x="35" y="88"/>
                    <a:pt x="35" y="88"/>
                  </a:cubicBezTo>
                  <a:cubicBezTo>
                    <a:pt x="35" y="88"/>
                    <a:pt x="35" y="88"/>
                    <a:pt x="35" y="88"/>
                  </a:cubicBezTo>
                  <a:cubicBezTo>
                    <a:pt x="35" y="89"/>
                    <a:pt x="35" y="89"/>
                    <a:pt x="35" y="89"/>
                  </a:cubicBezTo>
                  <a:cubicBezTo>
                    <a:pt x="35" y="89"/>
                    <a:pt x="35" y="89"/>
                    <a:pt x="35" y="89"/>
                  </a:cubicBezTo>
                  <a:cubicBezTo>
                    <a:pt x="34" y="99"/>
                    <a:pt x="34" y="99"/>
                    <a:pt x="34" y="99"/>
                  </a:cubicBezTo>
                  <a:cubicBezTo>
                    <a:pt x="35" y="101"/>
                    <a:pt x="36" y="103"/>
                    <a:pt x="35" y="104"/>
                  </a:cubicBezTo>
                  <a:cubicBezTo>
                    <a:pt x="35" y="106"/>
                    <a:pt x="33" y="108"/>
                    <a:pt x="30" y="108"/>
                  </a:cubicBezTo>
                  <a:cubicBezTo>
                    <a:pt x="27" y="108"/>
                    <a:pt x="25" y="110"/>
                    <a:pt x="25" y="114"/>
                  </a:cubicBezTo>
                  <a:cubicBezTo>
                    <a:pt x="25" y="114"/>
                    <a:pt x="25" y="114"/>
                    <a:pt x="25" y="114"/>
                  </a:cubicBezTo>
                  <a:cubicBezTo>
                    <a:pt x="25" y="114"/>
                    <a:pt x="25" y="114"/>
                    <a:pt x="25" y="114"/>
                  </a:cubicBezTo>
                  <a:cubicBezTo>
                    <a:pt x="25" y="114"/>
                    <a:pt x="25" y="114"/>
                    <a:pt x="25" y="114"/>
                  </a:cubicBezTo>
                  <a:cubicBezTo>
                    <a:pt x="21" y="121"/>
                    <a:pt x="21" y="121"/>
                    <a:pt x="21" y="121"/>
                  </a:cubicBezTo>
                  <a:cubicBezTo>
                    <a:pt x="26" y="126"/>
                    <a:pt x="26" y="126"/>
                    <a:pt x="26" y="126"/>
                  </a:cubicBezTo>
                  <a:cubicBezTo>
                    <a:pt x="37" y="128"/>
                    <a:pt x="37" y="128"/>
                    <a:pt x="37" y="128"/>
                  </a:cubicBezTo>
                  <a:cubicBezTo>
                    <a:pt x="37" y="128"/>
                    <a:pt x="37" y="128"/>
                    <a:pt x="37" y="128"/>
                  </a:cubicBezTo>
                  <a:cubicBezTo>
                    <a:pt x="37" y="128"/>
                    <a:pt x="37" y="128"/>
                    <a:pt x="37" y="128"/>
                  </a:cubicBezTo>
                  <a:cubicBezTo>
                    <a:pt x="43" y="134"/>
                    <a:pt x="43" y="134"/>
                    <a:pt x="43" y="134"/>
                  </a:cubicBezTo>
                  <a:cubicBezTo>
                    <a:pt x="36" y="143"/>
                    <a:pt x="36" y="143"/>
                    <a:pt x="36" y="143"/>
                  </a:cubicBezTo>
                  <a:cubicBezTo>
                    <a:pt x="51" y="175"/>
                    <a:pt x="51" y="175"/>
                    <a:pt x="51" y="175"/>
                  </a:cubicBezTo>
                  <a:cubicBezTo>
                    <a:pt x="51" y="176"/>
                    <a:pt x="51" y="176"/>
                    <a:pt x="51" y="176"/>
                  </a:cubicBezTo>
                  <a:cubicBezTo>
                    <a:pt x="49" y="179"/>
                    <a:pt x="49" y="179"/>
                    <a:pt x="49" y="179"/>
                  </a:cubicBezTo>
                  <a:cubicBezTo>
                    <a:pt x="50" y="181"/>
                    <a:pt x="50" y="181"/>
                    <a:pt x="50" y="181"/>
                  </a:cubicBezTo>
                  <a:cubicBezTo>
                    <a:pt x="50" y="181"/>
                    <a:pt x="50" y="181"/>
                    <a:pt x="50" y="181"/>
                  </a:cubicBezTo>
                  <a:cubicBezTo>
                    <a:pt x="77" y="164"/>
                    <a:pt x="77" y="164"/>
                    <a:pt x="77" y="164"/>
                  </a:cubicBezTo>
                  <a:cubicBezTo>
                    <a:pt x="73" y="172"/>
                    <a:pt x="73" y="172"/>
                    <a:pt x="73" y="172"/>
                  </a:cubicBezTo>
                  <a:cubicBezTo>
                    <a:pt x="69" y="178"/>
                    <a:pt x="67" y="183"/>
                    <a:pt x="67" y="187"/>
                  </a:cubicBezTo>
                  <a:cubicBezTo>
                    <a:pt x="71" y="185"/>
                    <a:pt x="75" y="181"/>
                    <a:pt x="78" y="175"/>
                  </a:cubicBezTo>
                  <a:cubicBezTo>
                    <a:pt x="78" y="174"/>
                    <a:pt x="78" y="174"/>
                    <a:pt x="78" y="174"/>
                  </a:cubicBezTo>
                  <a:cubicBezTo>
                    <a:pt x="79" y="174"/>
                    <a:pt x="79" y="174"/>
                    <a:pt x="79" y="174"/>
                  </a:cubicBezTo>
                  <a:cubicBezTo>
                    <a:pt x="86" y="170"/>
                    <a:pt x="86" y="170"/>
                    <a:pt x="86" y="170"/>
                  </a:cubicBezTo>
                  <a:cubicBezTo>
                    <a:pt x="87" y="169"/>
                    <a:pt x="87" y="169"/>
                    <a:pt x="87" y="169"/>
                  </a:cubicBezTo>
                  <a:cubicBezTo>
                    <a:pt x="97" y="179"/>
                    <a:pt x="97" y="179"/>
                    <a:pt x="97" y="179"/>
                  </a:cubicBezTo>
                  <a:cubicBezTo>
                    <a:pt x="109" y="179"/>
                    <a:pt x="109" y="179"/>
                    <a:pt x="109" y="179"/>
                  </a:cubicBezTo>
                  <a:cubicBezTo>
                    <a:pt x="110" y="180"/>
                    <a:pt x="110" y="180"/>
                    <a:pt x="110" y="180"/>
                  </a:cubicBezTo>
                  <a:cubicBezTo>
                    <a:pt x="115" y="183"/>
                    <a:pt x="115" y="183"/>
                    <a:pt x="115" y="183"/>
                  </a:cubicBezTo>
                  <a:cubicBezTo>
                    <a:pt x="130" y="170"/>
                    <a:pt x="130" y="170"/>
                    <a:pt x="130" y="170"/>
                  </a:cubicBezTo>
                  <a:cubicBezTo>
                    <a:pt x="131" y="169"/>
                    <a:pt x="133" y="167"/>
                    <a:pt x="134" y="163"/>
                  </a:cubicBezTo>
                  <a:cubicBezTo>
                    <a:pt x="136" y="160"/>
                    <a:pt x="136" y="160"/>
                    <a:pt x="136" y="160"/>
                  </a:cubicBezTo>
                  <a:cubicBezTo>
                    <a:pt x="136" y="158"/>
                    <a:pt x="134" y="154"/>
                    <a:pt x="130" y="147"/>
                  </a:cubicBezTo>
                  <a:cubicBezTo>
                    <a:pt x="127" y="142"/>
                    <a:pt x="127" y="142"/>
                    <a:pt x="127" y="142"/>
                  </a:cubicBezTo>
                  <a:cubicBezTo>
                    <a:pt x="144" y="148"/>
                    <a:pt x="144" y="148"/>
                    <a:pt x="144" y="148"/>
                  </a:cubicBezTo>
                  <a:cubicBezTo>
                    <a:pt x="149" y="145"/>
                    <a:pt x="149" y="145"/>
                    <a:pt x="149" y="145"/>
                  </a:cubicBezTo>
                  <a:cubicBezTo>
                    <a:pt x="144" y="134"/>
                    <a:pt x="144" y="134"/>
                    <a:pt x="144" y="134"/>
                  </a:cubicBezTo>
                  <a:cubicBezTo>
                    <a:pt x="144" y="134"/>
                    <a:pt x="144" y="134"/>
                    <a:pt x="144" y="134"/>
                  </a:cubicBezTo>
                  <a:cubicBezTo>
                    <a:pt x="153" y="122"/>
                    <a:pt x="153" y="122"/>
                    <a:pt x="153" y="122"/>
                  </a:cubicBezTo>
                  <a:cubicBezTo>
                    <a:pt x="149" y="116"/>
                    <a:pt x="149" y="116"/>
                    <a:pt x="149" y="116"/>
                  </a:cubicBezTo>
                  <a:cubicBezTo>
                    <a:pt x="145" y="112"/>
                    <a:pt x="143" y="110"/>
                    <a:pt x="141" y="110"/>
                  </a:cubicBezTo>
                  <a:cubicBezTo>
                    <a:pt x="141" y="111"/>
                    <a:pt x="141" y="111"/>
                    <a:pt x="141" y="111"/>
                  </a:cubicBezTo>
                  <a:cubicBezTo>
                    <a:pt x="136" y="115"/>
                    <a:pt x="136" y="115"/>
                    <a:pt x="136" y="115"/>
                  </a:cubicBezTo>
                  <a:cubicBezTo>
                    <a:pt x="135" y="115"/>
                    <a:pt x="135" y="115"/>
                    <a:pt x="135" y="115"/>
                  </a:cubicBezTo>
                  <a:cubicBezTo>
                    <a:pt x="135" y="115"/>
                    <a:pt x="135" y="115"/>
                    <a:pt x="135" y="115"/>
                  </a:cubicBezTo>
                  <a:cubicBezTo>
                    <a:pt x="127" y="112"/>
                    <a:pt x="127" y="112"/>
                    <a:pt x="127" y="112"/>
                  </a:cubicBezTo>
                  <a:cubicBezTo>
                    <a:pt x="125" y="106"/>
                    <a:pt x="125" y="106"/>
                    <a:pt x="125" y="106"/>
                  </a:cubicBezTo>
                  <a:cubicBezTo>
                    <a:pt x="123" y="106"/>
                    <a:pt x="120" y="104"/>
                    <a:pt x="117" y="101"/>
                  </a:cubicBezTo>
                  <a:cubicBezTo>
                    <a:pt x="113" y="98"/>
                    <a:pt x="113" y="98"/>
                    <a:pt x="113" y="98"/>
                  </a:cubicBezTo>
                  <a:cubicBezTo>
                    <a:pt x="109" y="97"/>
                    <a:pt x="107" y="95"/>
                    <a:pt x="107" y="93"/>
                  </a:cubicBezTo>
                  <a:cubicBezTo>
                    <a:pt x="107" y="90"/>
                    <a:pt x="107" y="88"/>
                    <a:pt x="110" y="84"/>
                  </a:cubicBezTo>
                  <a:cubicBezTo>
                    <a:pt x="114" y="78"/>
                    <a:pt x="117" y="72"/>
                    <a:pt x="117" y="68"/>
                  </a:cubicBezTo>
                  <a:cubicBezTo>
                    <a:pt x="117" y="63"/>
                    <a:pt x="117" y="63"/>
                    <a:pt x="117" y="63"/>
                  </a:cubicBezTo>
                  <a:cubicBezTo>
                    <a:pt x="119" y="64"/>
                    <a:pt x="119" y="64"/>
                    <a:pt x="119" y="64"/>
                  </a:cubicBezTo>
                  <a:cubicBezTo>
                    <a:pt x="129" y="64"/>
                    <a:pt x="129" y="64"/>
                    <a:pt x="129" y="64"/>
                  </a:cubicBezTo>
                  <a:cubicBezTo>
                    <a:pt x="129" y="63"/>
                    <a:pt x="131" y="59"/>
                    <a:pt x="132" y="52"/>
                  </a:cubicBezTo>
                  <a:cubicBezTo>
                    <a:pt x="129" y="52"/>
                    <a:pt x="129" y="52"/>
                    <a:pt x="129" y="52"/>
                  </a:cubicBezTo>
                  <a:cubicBezTo>
                    <a:pt x="123" y="56"/>
                    <a:pt x="118" y="59"/>
                    <a:pt x="115" y="60"/>
                  </a:cubicBezTo>
                  <a:cubicBezTo>
                    <a:pt x="110" y="61"/>
                    <a:pt x="105" y="59"/>
                    <a:pt x="97" y="53"/>
                  </a:cubicBezTo>
                  <a:cubicBezTo>
                    <a:pt x="97" y="53"/>
                    <a:pt x="97" y="53"/>
                    <a:pt x="97" y="53"/>
                  </a:cubicBezTo>
                  <a:lnTo>
                    <a:pt x="96" y="52"/>
                  </a:lnTo>
                  <a:close/>
                </a:path>
              </a:pathLst>
            </a:custGeom>
            <a:solidFill>
              <a:srgbClr val="404040"/>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6" name="Freeform 26"/>
            <p:cNvSpPr>
              <a:spLocks/>
            </p:cNvSpPr>
            <p:nvPr/>
          </p:nvSpPr>
          <p:spPr bwMode="auto">
            <a:xfrm>
              <a:off x="4223045" y="3001959"/>
              <a:ext cx="112307" cy="162954"/>
            </a:xfrm>
            <a:custGeom>
              <a:avLst/>
              <a:gdLst>
                <a:gd name="T0" fmla="*/ 24 w 40"/>
                <a:gd name="T1" fmla="*/ 0 h 58"/>
                <a:gd name="T2" fmla="*/ 22 w 40"/>
                <a:gd name="T3" fmla="*/ 0 h 58"/>
                <a:gd name="T4" fmla="*/ 16 w 40"/>
                <a:gd name="T5" fmla="*/ 6 h 58"/>
                <a:gd name="T6" fmla="*/ 15 w 40"/>
                <a:gd name="T7" fmla="*/ 5 h 58"/>
                <a:gd name="T8" fmla="*/ 15 w 40"/>
                <a:gd name="T9" fmla="*/ 6 h 58"/>
                <a:gd name="T10" fmla="*/ 15 w 40"/>
                <a:gd name="T11" fmla="*/ 6 h 58"/>
                <a:gd name="T12" fmla="*/ 12 w 40"/>
                <a:gd name="T13" fmla="*/ 10 h 58"/>
                <a:gd name="T14" fmla="*/ 10 w 40"/>
                <a:gd name="T15" fmla="*/ 10 h 58"/>
                <a:gd name="T16" fmla="*/ 6 w 40"/>
                <a:gd name="T17" fmla="*/ 13 h 58"/>
                <a:gd name="T18" fmla="*/ 5 w 40"/>
                <a:gd name="T19" fmla="*/ 16 h 58"/>
                <a:gd name="T20" fmla="*/ 2 w 40"/>
                <a:gd name="T21" fmla="*/ 24 h 58"/>
                <a:gd name="T22" fmla="*/ 1 w 40"/>
                <a:gd name="T23" fmla="*/ 29 h 58"/>
                <a:gd name="T24" fmla="*/ 0 w 40"/>
                <a:gd name="T25" fmla="*/ 38 h 58"/>
                <a:gd name="T26" fmla="*/ 3 w 40"/>
                <a:gd name="T27" fmla="*/ 50 h 58"/>
                <a:gd name="T28" fmla="*/ 10 w 40"/>
                <a:gd name="T29" fmla="*/ 55 h 58"/>
                <a:gd name="T30" fmla="*/ 19 w 40"/>
                <a:gd name="T31" fmla="*/ 58 h 58"/>
                <a:gd name="T32" fmla="*/ 28 w 40"/>
                <a:gd name="T33" fmla="*/ 54 h 58"/>
                <a:gd name="T34" fmla="*/ 26 w 40"/>
                <a:gd name="T35" fmla="*/ 50 h 58"/>
                <a:gd name="T36" fmla="*/ 26 w 40"/>
                <a:gd name="T37" fmla="*/ 49 h 58"/>
                <a:gd name="T38" fmla="*/ 26 w 40"/>
                <a:gd name="T39" fmla="*/ 48 h 58"/>
                <a:gd name="T40" fmla="*/ 26 w 40"/>
                <a:gd name="T41" fmla="*/ 45 h 58"/>
                <a:gd name="T42" fmla="*/ 26 w 40"/>
                <a:gd name="T43" fmla="*/ 44 h 58"/>
                <a:gd name="T44" fmla="*/ 31 w 40"/>
                <a:gd name="T45" fmla="*/ 36 h 58"/>
                <a:gd name="T46" fmla="*/ 38 w 40"/>
                <a:gd name="T47" fmla="*/ 36 h 58"/>
                <a:gd name="T48" fmla="*/ 40 w 40"/>
                <a:gd name="T49" fmla="*/ 36 h 58"/>
                <a:gd name="T50" fmla="*/ 33 w 40"/>
                <a:gd name="T51" fmla="*/ 24 h 58"/>
                <a:gd name="T52" fmla="*/ 30 w 40"/>
                <a:gd name="T53" fmla="*/ 20 h 58"/>
                <a:gd name="T54" fmla="*/ 26 w 40"/>
                <a:gd name="T55" fmla="*/ 8 h 58"/>
                <a:gd name="T56" fmla="*/ 24 w 40"/>
                <a:gd name="T5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 h="58">
                  <a:moveTo>
                    <a:pt x="24" y="0"/>
                  </a:moveTo>
                  <a:cubicBezTo>
                    <a:pt x="22" y="0"/>
                    <a:pt x="22" y="0"/>
                    <a:pt x="22" y="0"/>
                  </a:cubicBezTo>
                  <a:cubicBezTo>
                    <a:pt x="20" y="0"/>
                    <a:pt x="18" y="2"/>
                    <a:pt x="16" y="6"/>
                  </a:cubicBezTo>
                  <a:cubicBezTo>
                    <a:pt x="15" y="5"/>
                    <a:pt x="15" y="5"/>
                    <a:pt x="15" y="5"/>
                  </a:cubicBezTo>
                  <a:cubicBezTo>
                    <a:pt x="15" y="6"/>
                    <a:pt x="15" y="6"/>
                    <a:pt x="15" y="6"/>
                  </a:cubicBezTo>
                  <a:cubicBezTo>
                    <a:pt x="15" y="6"/>
                    <a:pt x="15" y="6"/>
                    <a:pt x="15" y="6"/>
                  </a:cubicBezTo>
                  <a:cubicBezTo>
                    <a:pt x="12" y="10"/>
                    <a:pt x="12" y="10"/>
                    <a:pt x="12" y="10"/>
                  </a:cubicBezTo>
                  <a:cubicBezTo>
                    <a:pt x="10" y="10"/>
                    <a:pt x="10" y="10"/>
                    <a:pt x="10" y="10"/>
                  </a:cubicBezTo>
                  <a:cubicBezTo>
                    <a:pt x="6" y="13"/>
                    <a:pt x="6" y="13"/>
                    <a:pt x="6" y="13"/>
                  </a:cubicBezTo>
                  <a:cubicBezTo>
                    <a:pt x="5" y="16"/>
                    <a:pt x="5" y="16"/>
                    <a:pt x="5" y="16"/>
                  </a:cubicBezTo>
                  <a:cubicBezTo>
                    <a:pt x="6" y="20"/>
                    <a:pt x="4" y="23"/>
                    <a:pt x="2" y="24"/>
                  </a:cubicBezTo>
                  <a:cubicBezTo>
                    <a:pt x="1" y="29"/>
                    <a:pt x="1" y="29"/>
                    <a:pt x="1" y="29"/>
                  </a:cubicBezTo>
                  <a:cubicBezTo>
                    <a:pt x="0" y="30"/>
                    <a:pt x="0" y="34"/>
                    <a:pt x="0" y="38"/>
                  </a:cubicBezTo>
                  <a:cubicBezTo>
                    <a:pt x="3" y="50"/>
                    <a:pt x="3" y="50"/>
                    <a:pt x="3" y="50"/>
                  </a:cubicBezTo>
                  <a:cubicBezTo>
                    <a:pt x="4" y="52"/>
                    <a:pt x="6" y="54"/>
                    <a:pt x="10" y="55"/>
                  </a:cubicBezTo>
                  <a:cubicBezTo>
                    <a:pt x="19" y="58"/>
                    <a:pt x="19" y="58"/>
                    <a:pt x="19" y="58"/>
                  </a:cubicBezTo>
                  <a:cubicBezTo>
                    <a:pt x="21" y="58"/>
                    <a:pt x="24" y="56"/>
                    <a:pt x="28" y="54"/>
                  </a:cubicBezTo>
                  <a:cubicBezTo>
                    <a:pt x="26" y="50"/>
                    <a:pt x="26" y="50"/>
                    <a:pt x="26" y="50"/>
                  </a:cubicBezTo>
                  <a:cubicBezTo>
                    <a:pt x="26" y="49"/>
                    <a:pt x="26" y="49"/>
                    <a:pt x="26" y="49"/>
                  </a:cubicBezTo>
                  <a:cubicBezTo>
                    <a:pt x="26" y="48"/>
                    <a:pt x="26" y="48"/>
                    <a:pt x="26" y="48"/>
                  </a:cubicBezTo>
                  <a:cubicBezTo>
                    <a:pt x="26" y="45"/>
                    <a:pt x="26" y="45"/>
                    <a:pt x="26" y="45"/>
                  </a:cubicBezTo>
                  <a:cubicBezTo>
                    <a:pt x="26" y="44"/>
                    <a:pt x="26" y="44"/>
                    <a:pt x="26" y="44"/>
                  </a:cubicBezTo>
                  <a:cubicBezTo>
                    <a:pt x="31" y="36"/>
                    <a:pt x="31" y="36"/>
                    <a:pt x="31" y="36"/>
                  </a:cubicBezTo>
                  <a:cubicBezTo>
                    <a:pt x="38" y="36"/>
                    <a:pt x="38" y="36"/>
                    <a:pt x="38" y="36"/>
                  </a:cubicBezTo>
                  <a:cubicBezTo>
                    <a:pt x="40" y="36"/>
                    <a:pt x="40" y="36"/>
                    <a:pt x="40" y="36"/>
                  </a:cubicBezTo>
                  <a:cubicBezTo>
                    <a:pt x="40" y="34"/>
                    <a:pt x="37" y="29"/>
                    <a:pt x="33" y="24"/>
                  </a:cubicBezTo>
                  <a:cubicBezTo>
                    <a:pt x="30" y="20"/>
                    <a:pt x="30" y="20"/>
                    <a:pt x="30" y="20"/>
                  </a:cubicBezTo>
                  <a:cubicBezTo>
                    <a:pt x="28" y="16"/>
                    <a:pt x="27" y="13"/>
                    <a:pt x="26" y="8"/>
                  </a:cubicBezTo>
                  <a:cubicBezTo>
                    <a:pt x="26" y="4"/>
                    <a:pt x="24" y="2"/>
                    <a:pt x="24"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7" name="Freeform 27"/>
            <p:cNvSpPr>
              <a:spLocks/>
            </p:cNvSpPr>
            <p:nvPr/>
          </p:nvSpPr>
          <p:spPr bwMode="auto">
            <a:xfrm>
              <a:off x="4110739" y="2926536"/>
              <a:ext cx="151395" cy="162404"/>
            </a:xfrm>
            <a:custGeom>
              <a:avLst/>
              <a:gdLst>
                <a:gd name="T0" fmla="*/ 27 w 54"/>
                <a:gd name="T1" fmla="*/ 12 h 58"/>
                <a:gd name="T2" fmla="*/ 26 w 54"/>
                <a:gd name="T3" fmla="*/ 13 h 58"/>
                <a:gd name="T4" fmla="*/ 25 w 54"/>
                <a:gd name="T5" fmla="*/ 13 h 58"/>
                <a:gd name="T6" fmla="*/ 20 w 54"/>
                <a:gd name="T7" fmla="*/ 12 h 58"/>
                <a:gd name="T8" fmla="*/ 20 w 54"/>
                <a:gd name="T9" fmla="*/ 15 h 58"/>
                <a:gd name="T10" fmla="*/ 20 w 54"/>
                <a:gd name="T11" fmla="*/ 16 h 58"/>
                <a:gd name="T12" fmla="*/ 18 w 54"/>
                <a:gd name="T13" fmla="*/ 16 h 58"/>
                <a:gd name="T14" fmla="*/ 10 w 54"/>
                <a:gd name="T15" fmla="*/ 19 h 58"/>
                <a:gd name="T16" fmla="*/ 10 w 54"/>
                <a:gd name="T17" fmla="*/ 20 h 58"/>
                <a:gd name="T18" fmla="*/ 12 w 54"/>
                <a:gd name="T19" fmla="*/ 29 h 58"/>
                <a:gd name="T20" fmla="*/ 13 w 54"/>
                <a:gd name="T21" fmla="*/ 29 h 58"/>
                <a:gd name="T22" fmla="*/ 12 w 54"/>
                <a:gd name="T23" fmla="*/ 31 h 58"/>
                <a:gd name="T24" fmla="*/ 2 w 54"/>
                <a:gd name="T25" fmla="*/ 41 h 58"/>
                <a:gd name="T26" fmla="*/ 0 w 54"/>
                <a:gd name="T27" fmla="*/ 45 h 58"/>
                <a:gd name="T28" fmla="*/ 3 w 54"/>
                <a:gd name="T29" fmla="*/ 49 h 58"/>
                <a:gd name="T30" fmla="*/ 8 w 54"/>
                <a:gd name="T31" fmla="*/ 50 h 58"/>
                <a:gd name="T32" fmla="*/ 11 w 54"/>
                <a:gd name="T33" fmla="*/ 51 h 58"/>
                <a:gd name="T34" fmla="*/ 20 w 54"/>
                <a:gd name="T35" fmla="*/ 53 h 58"/>
                <a:gd name="T36" fmla="*/ 24 w 54"/>
                <a:gd name="T37" fmla="*/ 56 h 58"/>
                <a:gd name="T38" fmla="*/ 32 w 54"/>
                <a:gd name="T39" fmla="*/ 58 h 58"/>
                <a:gd name="T40" fmla="*/ 37 w 54"/>
                <a:gd name="T41" fmla="*/ 53 h 58"/>
                <a:gd name="T42" fmla="*/ 40 w 54"/>
                <a:gd name="T43" fmla="*/ 50 h 58"/>
                <a:gd name="T44" fmla="*/ 42 w 54"/>
                <a:gd name="T45" fmla="*/ 42 h 58"/>
                <a:gd name="T46" fmla="*/ 40 w 54"/>
                <a:gd name="T47" fmla="*/ 33 h 58"/>
                <a:gd name="T48" fmla="*/ 44 w 54"/>
                <a:gd name="T49" fmla="*/ 34 h 58"/>
                <a:gd name="T50" fmla="*/ 49 w 54"/>
                <a:gd name="T51" fmla="*/ 35 h 58"/>
                <a:gd name="T52" fmla="*/ 51 w 54"/>
                <a:gd name="T53" fmla="*/ 33 h 58"/>
                <a:gd name="T54" fmla="*/ 52 w 54"/>
                <a:gd name="T55" fmla="*/ 31 h 58"/>
                <a:gd name="T56" fmla="*/ 48 w 54"/>
                <a:gd name="T57" fmla="*/ 19 h 58"/>
                <a:gd name="T58" fmla="*/ 49 w 54"/>
                <a:gd name="T59" fmla="*/ 15 h 58"/>
                <a:gd name="T60" fmla="*/ 54 w 54"/>
                <a:gd name="T61" fmla="*/ 12 h 58"/>
                <a:gd name="T62" fmla="*/ 54 w 54"/>
                <a:gd name="T63" fmla="*/ 12 h 58"/>
                <a:gd name="T64" fmla="*/ 53 w 54"/>
                <a:gd name="T65" fmla="*/ 9 h 58"/>
                <a:gd name="T66" fmla="*/ 44 w 54"/>
                <a:gd name="T67" fmla="*/ 9 h 58"/>
                <a:gd name="T68" fmla="*/ 44 w 54"/>
                <a:gd name="T69" fmla="*/ 9 h 58"/>
                <a:gd name="T70" fmla="*/ 35 w 54"/>
                <a:gd name="T71" fmla="*/ 3 h 58"/>
                <a:gd name="T72" fmla="*/ 24 w 54"/>
                <a:gd name="T73" fmla="*/ 1 h 58"/>
                <a:gd name="T74" fmla="*/ 23 w 54"/>
                <a:gd name="T75" fmla="*/ 2 h 58"/>
                <a:gd name="T76" fmla="*/ 26 w 54"/>
                <a:gd name="T77" fmla="*/ 6 h 58"/>
                <a:gd name="T78" fmla="*/ 27 w 54"/>
                <a:gd name="T7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8">
                  <a:moveTo>
                    <a:pt x="27" y="12"/>
                  </a:moveTo>
                  <a:cubicBezTo>
                    <a:pt x="26" y="13"/>
                    <a:pt x="26" y="13"/>
                    <a:pt x="26" y="13"/>
                  </a:cubicBezTo>
                  <a:cubicBezTo>
                    <a:pt x="25" y="13"/>
                    <a:pt x="25" y="13"/>
                    <a:pt x="25" y="13"/>
                  </a:cubicBezTo>
                  <a:cubicBezTo>
                    <a:pt x="20" y="12"/>
                    <a:pt x="20" y="12"/>
                    <a:pt x="20" y="12"/>
                  </a:cubicBezTo>
                  <a:cubicBezTo>
                    <a:pt x="20" y="15"/>
                    <a:pt x="20" y="15"/>
                    <a:pt x="20" y="15"/>
                  </a:cubicBezTo>
                  <a:cubicBezTo>
                    <a:pt x="20" y="16"/>
                    <a:pt x="20" y="16"/>
                    <a:pt x="20" y="16"/>
                  </a:cubicBezTo>
                  <a:cubicBezTo>
                    <a:pt x="18" y="16"/>
                    <a:pt x="18" y="16"/>
                    <a:pt x="18" y="16"/>
                  </a:cubicBezTo>
                  <a:cubicBezTo>
                    <a:pt x="10" y="19"/>
                    <a:pt x="10" y="19"/>
                    <a:pt x="10" y="19"/>
                  </a:cubicBezTo>
                  <a:cubicBezTo>
                    <a:pt x="10" y="20"/>
                    <a:pt x="10" y="20"/>
                    <a:pt x="10" y="20"/>
                  </a:cubicBezTo>
                  <a:cubicBezTo>
                    <a:pt x="8" y="23"/>
                    <a:pt x="10" y="25"/>
                    <a:pt x="12" y="29"/>
                  </a:cubicBezTo>
                  <a:cubicBezTo>
                    <a:pt x="13" y="29"/>
                    <a:pt x="13" y="29"/>
                    <a:pt x="13" y="29"/>
                  </a:cubicBezTo>
                  <a:cubicBezTo>
                    <a:pt x="12" y="31"/>
                    <a:pt x="12" y="31"/>
                    <a:pt x="12" y="31"/>
                  </a:cubicBezTo>
                  <a:cubicBezTo>
                    <a:pt x="10" y="35"/>
                    <a:pt x="6" y="39"/>
                    <a:pt x="2" y="41"/>
                  </a:cubicBezTo>
                  <a:cubicBezTo>
                    <a:pt x="1" y="43"/>
                    <a:pt x="0" y="44"/>
                    <a:pt x="0" y="45"/>
                  </a:cubicBezTo>
                  <a:cubicBezTo>
                    <a:pt x="3" y="49"/>
                    <a:pt x="3" y="49"/>
                    <a:pt x="3" y="49"/>
                  </a:cubicBezTo>
                  <a:cubicBezTo>
                    <a:pt x="8" y="50"/>
                    <a:pt x="8" y="50"/>
                    <a:pt x="8" y="50"/>
                  </a:cubicBezTo>
                  <a:cubicBezTo>
                    <a:pt x="11" y="51"/>
                    <a:pt x="11" y="51"/>
                    <a:pt x="11" y="51"/>
                  </a:cubicBezTo>
                  <a:cubicBezTo>
                    <a:pt x="16" y="51"/>
                    <a:pt x="19" y="51"/>
                    <a:pt x="20" y="53"/>
                  </a:cubicBezTo>
                  <a:cubicBezTo>
                    <a:pt x="24" y="56"/>
                    <a:pt x="24" y="56"/>
                    <a:pt x="24" y="56"/>
                  </a:cubicBezTo>
                  <a:cubicBezTo>
                    <a:pt x="27" y="57"/>
                    <a:pt x="30" y="58"/>
                    <a:pt x="32" y="58"/>
                  </a:cubicBezTo>
                  <a:cubicBezTo>
                    <a:pt x="33" y="58"/>
                    <a:pt x="35" y="57"/>
                    <a:pt x="37" y="53"/>
                  </a:cubicBezTo>
                  <a:cubicBezTo>
                    <a:pt x="40" y="50"/>
                    <a:pt x="40" y="50"/>
                    <a:pt x="40" y="50"/>
                  </a:cubicBezTo>
                  <a:cubicBezTo>
                    <a:pt x="42" y="42"/>
                    <a:pt x="42" y="42"/>
                    <a:pt x="42" y="42"/>
                  </a:cubicBezTo>
                  <a:cubicBezTo>
                    <a:pt x="40" y="33"/>
                    <a:pt x="40" y="33"/>
                    <a:pt x="40" y="33"/>
                  </a:cubicBezTo>
                  <a:cubicBezTo>
                    <a:pt x="44" y="34"/>
                    <a:pt x="44" y="34"/>
                    <a:pt x="44" y="34"/>
                  </a:cubicBezTo>
                  <a:cubicBezTo>
                    <a:pt x="49" y="35"/>
                    <a:pt x="49" y="35"/>
                    <a:pt x="49" y="35"/>
                  </a:cubicBezTo>
                  <a:cubicBezTo>
                    <a:pt x="51" y="33"/>
                    <a:pt x="51" y="33"/>
                    <a:pt x="51" y="33"/>
                  </a:cubicBezTo>
                  <a:cubicBezTo>
                    <a:pt x="52" y="31"/>
                    <a:pt x="52" y="31"/>
                    <a:pt x="52" y="31"/>
                  </a:cubicBezTo>
                  <a:cubicBezTo>
                    <a:pt x="48" y="19"/>
                    <a:pt x="48" y="19"/>
                    <a:pt x="48" y="19"/>
                  </a:cubicBezTo>
                  <a:cubicBezTo>
                    <a:pt x="49" y="15"/>
                    <a:pt x="49" y="15"/>
                    <a:pt x="49" y="15"/>
                  </a:cubicBezTo>
                  <a:cubicBezTo>
                    <a:pt x="50" y="13"/>
                    <a:pt x="52" y="12"/>
                    <a:pt x="54" y="12"/>
                  </a:cubicBezTo>
                  <a:cubicBezTo>
                    <a:pt x="54" y="12"/>
                    <a:pt x="54" y="12"/>
                    <a:pt x="54" y="12"/>
                  </a:cubicBezTo>
                  <a:cubicBezTo>
                    <a:pt x="53" y="9"/>
                    <a:pt x="53" y="9"/>
                    <a:pt x="53" y="9"/>
                  </a:cubicBezTo>
                  <a:cubicBezTo>
                    <a:pt x="44" y="9"/>
                    <a:pt x="44" y="9"/>
                    <a:pt x="44" y="9"/>
                  </a:cubicBezTo>
                  <a:cubicBezTo>
                    <a:pt x="44" y="9"/>
                    <a:pt x="44" y="9"/>
                    <a:pt x="44" y="9"/>
                  </a:cubicBezTo>
                  <a:cubicBezTo>
                    <a:pt x="35" y="3"/>
                    <a:pt x="35" y="3"/>
                    <a:pt x="35" y="3"/>
                  </a:cubicBezTo>
                  <a:cubicBezTo>
                    <a:pt x="31" y="1"/>
                    <a:pt x="28" y="0"/>
                    <a:pt x="24" y="1"/>
                  </a:cubicBezTo>
                  <a:cubicBezTo>
                    <a:pt x="23" y="2"/>
                    <a:pt x="23" y="2"/>
                    <a:pt x="23" y="2"/>
                  </a:cubicBezTo>
                  <a:cubicBezTo>
                    <a:pt x="22" y="3"/>
                    <a:pt x="23" y="5"/>
                    <a:pt x="26" y="6"/>
                  </a:cubicBezTo>
                  <a:cubicBezTo>
                    <a:pt x="28" y="7"/>
                    <a:pt x="28" y="9"/>
                    <a:pt x="27" y="12"/>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8" name="Freeform 28"/>
            <p:cNvSpPr>
              <a:spLocks/>
            </p:cNvSpPr>
            <p:nvPr/>
          </p:nvSpPr>
          <p:spPr bwMode="auto">
            <a:xfrm>
              <a:off x="4363429" y="2609436"/>
              <a:ext cx="527402" cy="502077"/>
            </a:xfrm>
            <a:custGeom>
              <a:avLst/>
              <a:gdLst>
                <a:gd name="T0" fmla="*/ 81 w 188"/>
                <a:gd name="T1" fmla="*/ 38 h 179"/>
                <a:gd name="T2" fmla="*/ 71 w 188"/>
                <a:gd name="T3" fmla="*/ 40 h 179"/>
                <a:gd name="T4" fmla="*/ 59 w 188"/>
                <a:gd name="T5" fmla="*/ 46 h 179"/>
                <a:gd name="T6" fmla="*/ 46 w 188"/>
                <a:gd name="T7" fmla="*/ 57 h 179"/>
                <a:gd name="T8" fmla="*/ 46 w 188"/>
                <a:gd name="T9" fmla="*/ 58 h 179"/>
                <a:gd name="T10" fmla="*/ 35 w 188"/>
                <a:gd name="T11" fmla="*/ 70 h 179"/>
                <a:gd name="T12" fmla="*/ 22 w 188"/>
                <a:gd name="T13" fmla="*/ 70 h 179"/>
                <a:gd name="T14" fmla="*/ 16 w 188"/>
                <a:gd name="T15" fmla="*/ 64 h 179"/>
                <a:gd name="T16" fmla="*/ 18 w 188"/>
                <a:gd name="T17" fmla="*/ 87 h 179"/>
                <a:gd name="T18" fmla="*/ 3 w 188"/>
                <a:gd name="T19" fmla="*/ 110 h 179"/>
                <a:gd name="T20" fmla="*/ 0 w 188"/>
                <a:gd name="T21" fmla="*/ 114 h 179"/>
                <a:gd name="T22" fmla="*/ 17 w 188"/>
                <a:gd name="T23" fmla="*/ 120 h 179"/>
                <a:gd name="T24" fmla="*/ 18 w 188"/>
                <a:gd name="T25" fmla="*/ 120 h 179"/>
                <a:gd name="T26" fmla="*/ 24 w 188"/>
                <a:gd name="T27" fmla="*/ 124 h 179"/>
                <a:gd name="T28" fmla="*/ 24 w 188"/>
                <a:gd name="T29" fmla="*/ 124 h 179"/>
                <a:gd name="T30" fmla="*/ 40 w 188"/>
                <a:gd name="T31" fmla="*/ 136 h 179"/>
                <a:gd name="T32" fmla="*/ 57 w 188"/>
                <a:gd name="T33" fmla="*/ 112 h 179"/>
                <a:gd name="T34" fmla="*/ 62 w 188"/>
                <a:gd name="T35" fmla="*/ 106 h 179"/>
                <a:gd name="T36" fmla="*/ 75 w 188"/>
                <a:gd name="T37" fmla="*/ 102 h 179"/>
                <a:gd name="T38" fmla="*/ 88 w 188"/>
                <a:gd name="T39" fmla="*/ 100 h 179"/>
                <a:gd name="T40" fmla="*/ 94 w 188"/>
                <a:gd name="T41" fmla="*/ 111 h 179"/>
                <a:gd name="T42" fmla="*/ 96 w 188"/>
                <a:gd name="T43" fmla="*/ 119 h 179"/>
                <a:gd name="T44" fmla="*/ 93 w 188"/>
                <a:gd name="T45" fmla="*/ 135 h 179"/>
                <a:gd name="T46" fmla="*/ 93 w 188"/>
                <a:gd name="T47" fmla="*/ 136 h 179"/>
                <a:gd name="T48" fmla="*/ 86 w 188"/>
                <a:gd name="T49" fmla="*/ 156 h 179"/>
                <a:gd name="T50" fmla="*/ 92 w 188"/>
                <a:gd name="T51" fmla="*/ 152 h 179"/>
                <a:gd name="T52" fmla="*/ 98 w 188"/>
                <a:gd name="T53" fmla="*/ 154 h 179"/>
                <a:gd name="T54" fmla="*/ 97 w 188"/>
                <a:gd name="T55" fmla="*/ 161 h 179"/>
                <a:gd name="T56" fmla="*/ 92 w 188"/>
                <a:gd name="T57" fmla="*/ 168 h 179"/>
                <a:gd name="T58" fmla="*/ 90 w 188"/>
                <a:gd name="T59" fmla="*/ 172 h 179"/>
                <a:gd name="T60" fmla="*/ 85 w 188"/>
                <a:gd name="T61" fmla="*/ 173 h 179"/>
                <a:gd name="T62" fmla="*/ 80 w 188"/>
                <a:gd name="T63" fmla="*/ 179 h 179"/>
                <a:gd name="T64" fmla="*/ 100 w 188"/>
                <a:gd name="T65" fmla="*/ 164 h 179"/>
                <a:gd name="T66" fmla="*/ 130 w 188"/>
                <a:gd name="T67" fmla="*/ 134 h 179"/>
                <a:gd name="T68" fmla="*/ 137 w 188"/>
                <a:gd name="T69" fmla="*/ 130 h 179"/>
                <a:gd name="T70" fmla="*/ 153 w 188"/>
                <a:gd name="T71" fmla="*/ 127 h 179"/>
                <a:gd name="T72" fmla="*/ 164 w 188"/>
                <a:gd name="T73" fmla="*/ 105 h 179"/>
                <a:gd name="T74" fmla="*/ 188 w 188"/>
                <a:gd name="T75" fmla="*/ 78 h 179"/>
                <a:gd name="T76" fmla="*/ 182 w 188"/>
                <a:gd name="T77" fmla="*/ 61 h 179"/>
                <a:gd name="T78" fmla="*/ 174 w 188"/>
                <a:gd name="T79" fmla="*/ 58 h 179"/>
                <a:gd name="T80" fmla="*/ 172 w 188"/>
                <a:gd name="T81" fmla="*/ 55 h 179"/>
                <a:gd name="T82" fmla="*/ 159 w 188"/>
                <a:gd name="T83" fmla="*/ 22 h 179"/>
                <a:gd name="T84" fmla="*/ 154 w 188"/>
                <a:gd name="T85" fmla="*/ 6 h 179"/>
                <a:gd name="T86" fmla="*/ 148 w 188"/>
                <a:gd name="T87" fmla="*/ 12 h 179"/>
                <a:gd name="T88" fmla="*/ 134 w 188"/>
                <a:gd name="T89" fmla="*/ 6 h 179"/>
                <a:gd name="T90" fmla="*/ 125 w 188"/>
                <a:gd name="T91" fmla="*/ 6 h 179"/>
                <a:gd name="T92" fmla="*/ 115 w 188"/>
                <a:gd name="T93" fmla="*/ 2 h 179"/>
                <a:gd name="T94" fmla="*/ 114 w 188"/>
                <a:gd name="T95" fmla="*/ 16 h 179"/>
                <a:gd name="T96" fmla="*/ 114 w 188"/>
                <a:gd name="T97" fmla="*/ 16 h 179"/>
                <a:gd name="T98" fmla="*/ 105 w 188"/>
                <a:gd name="T99" fmla="*/ 2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 h="179">
                  <a:moveTo>
                    <a:pt x="86" y="24"/>
                  </a:moveTo>
                  <a:cubicBezTo>
                    <a:pt x="82" y="30"/>
                    <a:pt x="82" y="30"/>
                    <a:pt x="82" y="30"/>
                  </a:cubicBezTo>
                  <a:cubicBezTo>
                    <a:pt x="81" y="31"/>
                    <a:pt x="80" y="34"/>
                    <a:pt x="81" y="38"/>
                  </a:cubicBezTo>
                  <a:cubicBezTo>
                    <a:pt x="81" y="40"/>
                    <a:pt x="81" y="40"/>
                    <a:pt x="81" y="40"/>
                  </a:cubicBezTo>
                  <a:cubicBezTo>
                    <a:pt x="72" y="40"/>
                    <a:pt x="72" y="40"/>
                    <a:pt x="72" y="40"/>
                  </a:cubicBezTo>
                  <a:cubicBezTo>
                    <a:pt x="71" y="40"/>
                    <a:pt x="71" y="40"/>
                    <a:pt x="71" y="40"/>
                  </a:cubicBezTo>
                  <a:cubicBezTo>
                    <a:pt x="71" y="40"/>
                    <a:pt x="71" y="40"/>
                    <a:pt x="71" y="40"/>
                  </a:cubicBezTo>
                  <a:cubicBezTo>
                    <a:pt x="64" y="38"/>
                    <a:pt x="64" y="38"/>
                    <a:pt x="64" y="38"/>
                  </a:cubicBezTo>
                  <a:cubicBezTo>
                    <a:pt x="59" y="46"/>
                    <a:pt x="59" y="46"/>
                    <a:pt x="59" y="46"/>
                  </a:cubicBezTo>
                  <a:cubicBezTo>
                    <a:pt x="58" y="47"/>
                    <a:pt x="58" y="47"/>
                    <a:pt x="58" y="47"/>
                  </a:cubicBezTo>
                  <a:cubicBezTo>
                    <a:pt x="52" y="51"/>
                    <a:pt x="52" y="51"/>
                    <a:pt x="52" y="51"/>
                  </a:cubicBezTo>
                  <a:cubicBezTo>
                    <a:pt x="46" y="57"/>
                    <a:pt x="46" y="57"/>
                    <a:pt x="46" y="57"/>
                  </a:cubicBezTo>
                  <a:cubicBezTo>
                    <a:pt x="46" y="57"/>
                    <a:pt x="46" y="57"/>
                    <a:pt x="46" y="57"/>
                  </a:cubicBezTo>
                  <a:cubicBezTo>
                    <a:pt x="46" y="58"/>
                    <a:pt x="46" y="58"/>
                    <a:pt x="46" y="58"/>
                  </a:cubicBezTo>
                  <a:cubicBezTo>
                    <a:pt x="46" y="58"/>
                    <a:pt x="46" y="58"/>
                    <a:pt x="46" y="58"/>
                  </a:cubicBezTo>
                  <a:cubicBezTo>
                    <a:pt x="36" y="70"/>
                    <a:pt x="36" y="70"/>
                    <a:pt x="36" y="70"/>
                  </a:cubicBezTo>
                  <a:cubicBezTo>
                    <a:pt x="36" y="70"/>
                    <a:pt x="36" y="70"/>
                    <a:pt x="36" y="70"/>
                  </a:cubicBezTo>
                  <a:cubicBezTo>
                    <a:pt x="35" y="70"/>
                    <a:pt x="35" y="70"/>
                    <a:pt x="35" y="70"/>
                  </a:cubicBezTo>
                  <a:cubicBezTo>
                    <a:pt x="28" y="74"/>
                    <a:pt x="28" y="74"/>
                    <a:pt x="28" y="74"/>
                  </a:cubicBezTo>
                  <a:cubicBezTo>
                    <a:pt x="22" y="70"/>
                    <a:pt x="22" y="70"/>
                    <a:pt x="22" y="70"/>
                  </a:cubicBezTo>
                  <a:cubicBezTo>
                    <a:pt x="22" y="70"/>
                    <a:pt x="22" y="70"/>
                    <a:pt x="22" y="70"/>
                  </a:cubicBezTo>
                  <a:cubicBezTo>
                    <a:pt x="22" y="70"/>
                    <a:pt x="22" y="70"/>
                    <a:pt x="22" y="70"/>
                  </a:cubicBezTo>
                  <a:cubicBezTo>
                    <a:pt x="22" y="70"/>
                    <a:pt x="22" y="70"/>
                    <a:pt x="22" y="70"/>
                  </a:cubicBezTo>
                  <a:cubicBezTo>
                    <a:pt x="16" y="64"/>
                    <a:pt x="16" y="64"/>
                    <a:pt x="16" y="64"/>
                  </a:cubicBezTo>
                  <a:cubicBezTo>
                    <a:pt x="12" y="62"/>
                    <a:pt x="12" y="62"/>
                    <a:pt x="12" y="62"/>
                  </a:cubicBezTo>
                  <a:cubicBezTo>
                    <a:pt x="15" y="78"/>
                    <a:pt x="15" y="78"/>
                    <a:pt x="15" y="78"/>
                  </a:cubicBezTo>
                  <a:cubicBezTo>
                    <a:pt x="18" y="87"/>
                    <a:pt x="18" y="87"/>
                    <a:pt x="18" y="87"/>
                  </a:cubicBezTo>
                  <a:cubicBezTo>
                    <a:pt x="12" y="92"/>
                    <a:pt x="12" y="92"/>
                    <a:pt x="12" y="92"/>
                  </a:cubicBezTo>
                  <a:cubicBezTo>
                    <a:pt x="3" y="105"/>
                    <a:pt x="3" y="105"/>
                    <a:pt x="3" y="105"/>
                  </a:cubicBezTo>
                  <a:cubicBezTo>
                    <a:pt x="3" y="110"/>
                    <a:pt x="3" y="110"/>
                    <a:pt x="3" y="110"/>
                  </a:cubicBezTo>
                  <a:cubicBezTo>
                    <a:pt x="3" y="110"/>
                    <a:pt x="3" y="110"/>
                    <a:pt x="3" y="110"/>
                  </a:cubicBezTo>
                  <a:cubicBezTo>
                    <a:pt x="2" y="110"/>
                    <a:pt x="2" y="110"/>
                    <a:pt x="2" y="110"/>
                  </a:cubicBezTo>
                  <a:cubicBezTo>
                    <a:pt x="0" y="114"/>
                    <a:pt x="0" y="114"/>
                    <a:pt x="0" y="114"/>
                  </a:cubicBezTo>
                  <a:cubicBezTo>
                    <a:pt x="2" y="116"/>
                    <a:pt x="2" y="116"/>
                    <a:pt x="2" y="116"/>
                  </a:cubicBezTo>
                  <a:cubicBezTo>
                    <a:pt x="5" y="116"/>
                    <a:pt x="5" y="116"/>
                    <a:pt x="5" y="116"/>
                  </a:cubicBezTo>
                  <a:cubicBezTo>
                    <a:pt x="17" y="120"/>
                    <a:pt x="17" y="120"/>
                    <a:pt x="17" y="120"/>
                  </a:cubicBezTo>
                  <a:cubicBezTo>
                    <a:pt x="17" y="120"/>
                    <a:pt x="17" y="120"/>
                    <a:pt x="17" y="120"/>
                  </a:cubicBezTo>
                  <a:cubicBezTo>
                    <a:pt x="18" y="120"/>
                    <a:pt x="18" y="120"/>
                    <a:pt x="18" y="120"/>
                  </a:cubicBezTo>
                  <a:cubicBezTo>
                    <a:pt x="18" y="120"/>
                    <a:pt x="18" y="120"/>
                    <a:pt x="18" y="120"/>
                  </a:cubicBezTo>
                  <a:cubicBezTo>
                    <a:pt x="18" y="120"/>
                    <a:pt x="18" y="120"/>
                    <a:pt x="18" y="120"/>
                  </a:cubicBezTo>
                  <a:cubicBezTo>
                    <a:pt x="20" y="122"/>
                    <a:pt x="20" y="122"/>
                    <a:pt x="20" y="122"/>
                  </a:cubicBezTo>
                  <a:cubicBezTo>
                    <a:pt x="24" y="124"/>
                    <a:pt x="24" y="124"/>
                    <a:pt x="24" y="124"/>
                  </a:cubicBezTo>
                  <a:cubicBezTo>
                    <a:pt x="24" y="124"/>
                    <a:pt x="24" y="124"/>
                    <a:pt x="24" y="124"/>
                  </a:cubicBezTo>
                  <a:cubicBezTo>
                    <a:pt x="24" y="124"/>
                    <a:pt x="24" y="124"/>
                    <a:pt x="24" y="124"/>
                  </a:cubicBezTo>
                  <a:cubicBezTo>
                    <a:pt x="24" y="124"/>
                    <a:pt x="24" y="124"/>
                    <a:pt x="24" y="124"/>
                  </a:cubicBezTo>
                  <a:cubicBezTo>
                    <a:pt x="26" y="126"/>
                    <a:pt x="26" y="128"/>
                    <a:pt x="26" y="129"/>
                  </a:cubicBezTo>
                  <a:cubicBezTo>
                    <a:pt x="28" y="133"/>
                    <a:pt x="28" y="133"/>
                    <a:pt x="28" y="133"/>
                  </a:cubicBezTo>
                  <a:cubicBezTo>
                    <a:pt x="40" y="136"/>
                    <a:pt x="40" y="136"/>
                    <a:pt x="40" y="136"/>
                  </a:cubicBezTo>
                  <a:cubicBezTo>
                    <a:pt x="44" y="136"/>
                    <a:pt x="44" y="136"/>
                    <a:pt x="44" y="136"/>
                  </a:cubicBezTo>
                  <a:cubicBezTo>
                    <a:pt x="47" y="131"/>
                    <a:pt x="47" y="131"/>
                    <a:pt x="47" y="131"/>
                  </a:cubicBezTo>
                  <a:cubicBezTo>
                    <a:pt x="57" y="112"/>
                    <a:pt x="57" y="112"/>
                    <a:pt x="57" y="112"/>
                  </a:cubicBezTo>
                  <a:cubicBezTo>
                    <a:pt x="57" y="112"/>
                    <a:pt x="57" y="112"/>
                    <a:pt x="57" y="112"/>
                  </a:cubicBezTo>
                  <a:cubicBezTo>
                    <a:pt x="57" y="112"/>
                    <a:pt x="57" y="112"/>
                    <a:pt x="57" y="112"/>
                  </a:cubicBezTo>
                  <a:cubicBezTo>
                    <a:pt x="62" y="106"/>
                    <a:pt x="62" y="106"/>
                    <a:pt x="62" y="106"/>
                  </a:cubicBezTo>
                  <a:cubicBezTo>
                    <a:pt x="62" y="106"/>
                    <a:pt x="62" y="106"/>
                    <a:pt x="62" y="106"/>
                  </a:cubicBezTo>
                  <a:cubicBezTo>
                    <a:pt x="70" y="102"/>
                    <a:pt x="70" y="102"/>
                    <a:pt x="70" y="102"/>
                  </a:cubicBezTo>
                  <a:cubicBezTo>
                    <a:pt x="75" y="102"/>
                    <a:pt x="75" y="102"/>
                    <a:pt x="75" y="102"/>
                  </a:cubicBezTo>
                  <a:cubicBezTo>
                    <a:pt x="77" y="98"/>
                    <a:pt x="78" y="97"/>
                    <a:pt x="80" y="97"/>
                  </a:cubicBezTo>
                  <a:cubicBezTo>
                    <a:pt x="82" y="97"/>
                    <a:pt x="84" y="98"/>
                    <a:pt x="87" y="99"/>
                  </a:cubicBezTo>
                  <a:cubicBezTo>
                    <a:pt x="88" y="100"/>
                    <a:pt x="88" y="100"/>
                    <a:pt x="88" y="100"/>
                  </a:cubicBezTo>
                  <a:cubicBezTo>
                    <a:pt x="88" y="100"/>
                    <a:pt x="88" y="100"/>
                    <a:pt x="88" y="100"/>
                  </a:cubicBezTo>
                  <a:cubicBezTo>
                    <a:pt x="94" y="110"/>
                    <a:pt x="94" y="110"/>
                    <a:pt x="94" y="110"/>
                  </a:cubicBezTo>
                  <a:cubicBezTo>
                    <a:pt x="94" y="111"/>
                    <a:pt x="94" y="111"/>
                    <a:pt x="94" y="111"/>
                  </a:cubicBezTo>
                  <a:cubicBezTo>
                    <a:pt x="95" y="111"/>
                    <a:pt x="95" y="111"/>
                    <a:pt x="95" y="111"/>
                  </a:cubicBezTo>
                  <a:cubicBezTo>
                    <a:pt x="95" y="112"/>
                    <a:pt x="95" y="112"/>
                    <a:pt x="95" y="112"/>
                  </a:cubicBezTo>
                  <a:cubicBezTo>
                    <a:pt x="96" y="119"/>
                    <a:pt x="96" y="119"/>
                    <a:pt x="96" y="119"/>
                  </a:cubicBezTo>
                  <a:cubicBezTo>
                    <a:pt x="95" y="128"/>
                    <a:pt x="95" y="128"/>
                    <a:pt x="95" y="128"/>
                  </a:cubicBezTo>
                  <a:cubicBezTo>
                    <a:pt x="95" y="128"/>
                    <a:pt x="95" y="128"/>
                    <a:pt x="95" y="128"/>
                  </a:cubicBezTo>
                  <a:cubicBezTo>
                    <a:pt x="93" y="135"/>
                    <a:pt x="93" y="135"/>
                    <a:pt x="93" y="135"/>
                  </a:cubicBezTo>
                  <a:cubicBezTo>
                    <a:pt x="93" y="135"/>
                    <a:pt x="93" y="135"/>
                    <a:pt x="93" y="135"/>
                  </a:cubicBezTo>
                  <a:cubicBezTo>
                    <a:pt x="93" y="136"/>
                    <a:pt x="93" y="136"/>
                    <a:pt x="93" y="136"/>
                  </a:cubicBezTo>
                  <a:cubicBezTo>
                    <a:pt x="93" y="136"/>
                    <a:pt x="93" y="136"/>
                    <a:pt x="93" y="136"/>
                  </a:cubicBezTo>
                  <a:cubicBezTo>
                    <a:pt x="88" y="142"/>
                    <a:pt x="88" y="142"/>
                    <a:pt x="88" y="142"/>
                  </a:cubicBezTo>
                  <a:cubicBezTo>
                    <a:pt x="85" y="147"/>
                    <a:pt x="85" y="147"/>
                    <a:pt x="85" y="147"/>
                  </a:cubicBezTo>
                  <a:cubicBezTo>
                    <a:pt x="86" y="156"/>
                    <a:pt x="86" y="156"/>
                    <a:pt x="86" y="156"/>
                  </a:cubicBezTo>
                  <a:cubicBezTo>
                    <a:pt x="86" y="156"/>
                    <a:pt x="86" y="156"/>
                    <a:pt x="86" y="156"/>
                  </a:cubicBezTo>
                  <a:cubicBezTo>
                    <a:pt x="89" y="155"/>
                    <a:pt x="89" y="155"/>
                    <a:pt x="89" y="155"/>
                  </a:cubicBezTo>
                  <a:cubicBezTo>
                    <a:pt x="92" y="152"/>
                    <a:pt x="92" y="152"/>
                    <a:pt x="92" y="152"/>
                  </a:cubicBezTo>
                  <a:cubicBezTo>
                    <a:pt x="93" y="151"/>
                    <a:pt x="93" y="151"/>
                    <a:pt x="93" y="151"/>
                  </a:cubicBezTo>
                  <a:cubicBezTo>
                    <a:pt x="94" y="150"/>
                    <a:pt x="94" y="150"/>
                    <a:pt x="94" y="150"/>
                  </a:cubicBezTo>
                  <a:cubicBezTo>
                    <a:pt x="98" y="154"/>
                    <a:pt x="98" y="154"/>
                    <a:pt x="98" y="154"/>
                  </a:cubicBezTo>
                  <a:cubicBezTo>
                    <a:pt x="98" y="154"/>
                    <a:pt x="98" y="154"/>
                    <a:pt x="98" y="154"/>
                  </a:cubicBezTo>
                  <a:cubicBezTo>
                    <a:pt x="98" y="161"/>
                    <a:pt x="98" y="161"/>
                    <a:pt x="98" y="161"/>
                  </a:cubicBezTo>
                  <a:cubicBezTo>
                    <a:pt x="97" y="161"/>
                    <a:pt x="97" y="161"/>
                    <a:pt x="97" y="161"/>
                  </a:cubicBezTo>
                  <a:cubicBezTo>
                    <a:pt x="94" y="162"/>
                    <a:pt x="94" y="162"/>
                    <a:pt x="94" y="162"/>
                  </a:cubicBezTo>
                  <a:cubicBezTo>
                    <a:pt x="92" y="164"/>
                    <a:pt x="92" y="164"/>
                    <a:pt x="92" y="164"/>
                  </a:cubicBezTo>
                  <a:cubicBezTo>
                    <a:pt x="92" y="168"/>
                    <a:pt x="92" y="168"/>
                    <a:pt x="92" y="168"/>
                  </a:cubicBezTo>
                  <a:cubicBezTo>
                    <a:pt x="92" y="168"/>
                    <a:pt x="92" y="168"/>
                    <a:pt x="92" y="168"/>
                  </a:cubicBezTo>
                  <a:cubicBezTo>
                    <a:pt x="92" y="168"/>
                    <a:pt x="92" y="168"/>
                    <a:pt x="92" y="168"/>
                  </a:cubicBezTo>
                  <a:cubicBezTo>
                    <a:pt x="90" y="172"/>
                    <a:pt x="90" y="172"/>
                    <a:pt x="90" y="172"/>
                  </a:cubicBezTo>
                  <a:cubicBezTo>
                    <a:pt x="89" y="172"/>
                    <a:pt x="89" y="172"/>
                    <a:pt x="89" y="172"/>
                  </a:cubicBezTo>
                  <a:cubicBezTo>
                    <a:pt x="88" y="173"/>
                    <a:pt x="88" y="173"/>
                    <a:pt x="88" y="173"/>
                  </a:cubicBezTo>
                  <a:cubicBezTo>
                    <a:pt x="85" y="173"/>
                    <a:pt x="85" y="173"/>
                    <a:pt x="85" y="173"/>
                  </a:cubicBezTo>
                  <a:cubicBezTo>
                    <a:pt x="82" y="174"/>
                    <a:pt x="82" y="174"/>
                    <a:pt x="82" y="174"/>
                  </a:cubicBezTo>
                  <a:cubicBezTo>
                    <a:pt x="80" y="178"/>
                    <a:pt x="80" y="178"/>
                    <a:pt x="80" y="178"/>
                  </a:cubicBezTo>
                  <a:cubicBezTo>
                    <a:pt x="80" y="179"/>
                    <a:pt x="80" y="179"/>
                    <a:pt x="80" y="179"/>
                  </a:cubicBezTo>
                  <a:cubicBezTo>
                    <a:pt x="93" y="178"/>
                    <a:pt x="93" y="178"/>
                    <a:pt x="93" y="178"/>
                  </a:cubicBezTo>
                  <a:cubicBezTo>
                    <a:pt x="96" y="176"/>
                    <a:pt x="96" y="176"/>
                    <a:pt x="96" y="176"/>
                  </a:cubicBezTo>
                  <a:cubicBezTo>
                    <a:pt x="100" y="164"/>
                    <a:pt x="100" y="164"/>
                    <a:pt x="100" y="164"/>
                  </a:cubicBezTo>
                  <a:cubicBezTo>
                    <a:pt x="100" y="164"/>
                    <a:pt x="100" y="164"/>
                    <a:pt x="100" y="164"/>
                  </a:cubicBezTo>
                  <a:cubicBezTo>
                    <a:pt x="130" y="134"/>
                    <a:pt x="130" y="134"/>
                    <a:pt x="130" y="134"/>
                  </a:cubicBezTo>
                  <a:cubicBezTo>
                    <a:pt x="130" y="134"/>
                    <a:pt x="130" y="134"/>
                    <a:pt x="130" y="134"/>
                  </a:cubicBezTo>
                  <a:cubicBezTo>
                    <a:pt x="137" y="130"/>
                    <a:pt x="137" y="130"/>
                    <a:pt x="137" y="130"/>
                  </a:cubicBezTo>
                  <a:cubicBezTo>
                    <a:pt x="137" y="130"/>
                    <a:pt x="137" y="130"/>
                    <a:pt x="137" y="130"/>
                  </a:cubicBezTo>
                  <a:cubicBezTo>
                    <a:pt x="137" y="130"/>
                    <a:pt x="137" y="130"/>
                    <a:pt x="137" y="130"/>
                  </a:cubicBezTo>
                  <a:cubicBezTo>
                    <a:pt x="142" y="130"/>
                    <a:pt x="142" y="130"/>
                    <a:pt x="142" y="130"/>
                  </a:cubicBezTo>
                  <a:cubicBezTo>
                    <a:pt x="148" y="129"/>
                    <a:pt x="148" y="129"/>
                    <a:pt x="148" y="129"/>
                  </a:cubicBezTo>
                  <a:cubicBezTo>
                    <a:pt x="153" y="127"/>
                    <a:pt x="153" y="127"/>
                    <a:pt x="153" y="127"/>
                  </a:cubicBezTo>
                  <a:cubicBezTo>
                    <a:pt x="157" y="122"/>
                    <a:pt x="157" y="122"/>
                    <a:pt x="157" y="122"/>
                  </a:cubicBezTo>
                  <a:cubicBezTo>
                    <a:pt x="164" y="105"/>
                    <a:pt x="164" y="105"/>
                    <a:pt x="164" y="105"/>
                  </a:cubicBezTo>
                  <a:cubicBezTo>
                    <a:pt x="164" y="105"/>
                    <a:pt x="164" y="105"/>
                    <a:pt x="164" y="105"/>
                  </a:cubicBezTo>
                  <a:cubicBezTo>
                    <a:pt x="164" y="104"/>
                    <a:pt x="164" y="104"/>
                    <a:pt x="164" y="104"/>
                  </a:cubicBezTo>
                  <a:cubicBezTo>
                    <a:pt x="188" y="78"/>
                    <a:pt x="188" y="78"/>
                    <a:pt x="188" y="78"/>
                  </a:cubicBezTo>
                  <a:cubicBezTo>
                    <a:pt x="188" y="78"/>
                    <a:pt x="188" y="78"/>
                    <a:pt x="188" y="78"/>
                  </a:cubicBezTo>
                  <a:cubicBezTo>
                    <a:pt x="187" y="64"/>
                    <a:pt x="187" y="64"/>
                    <a:pt x="187" y="64"/>
                  </a:cubicBezTo>
                  <a:cubicBezTo>
                    <a:pt x="186" y="64"/>
                    <a:pt x="184" y="63"/>
                    <a:pt x="183" y="62"/>
                  </a:cubicBezTo>
                  <a:cubicBezTo>
                    <a:pt x="182" y="61"/>
                    <a:pt x="182" y="61"/>
                    <a:pt x="182" y="61"/>
                  </a:cubicBezTo>
                  <a:cubicBezTo>
                    <a:pt x="182" y="61"/>
                    <a:pt x="182" y="61"/>
                    <a:pt x="182" y="61"/>
                  </a:cubicBezTo>
                  <a:cubicBezTo>
                    <a:pt x="178" y="62"/>
                    <a:pt x="178" y="62"/>
                    <a:pt x="178" y="62"/>
                  </a:cubicBezTo>
                  <a:cubicBezTo>
                    <a:pt x="176" y="61"/>
                    <a:pt x="175" y="60"/>
                    <a:pt x="174" y="58"/>
                  </a:cubicBezTo>
                  <a:cubicBezTo>
                    <a:pt x="172" y="56"/>
                    <a:pt x="172" y="56"/>
                    <a:pt x="172" y="56"/>
                  </a:cubicBezTo>
                  <a:cubicBezTo>
                    <a:pt x="172" y="55"/>
                    <a:pt x="172" y="55"/>
                    <a:pt x="172" y="55"/>
                  </a:cubicBezTo>
                  <a:cubicBezTo>
                    <a:pt x="172" y="55"/>
                    <a:pt x="172" y="55"/>
                    <a:pt x="172" y="55"/>
                  </a:cubicBezTo>
                  <a:cubicBezTo>
                    <a:pt x="172" y="33"/>
                    <a:pt x="172" y="33"/>
                    <a:pt x="172" y="33"/>
                  </a:cubicBezTo>
                  <a:cubicBezTo>
                    <a:pt x="170" y="32"/>
                    <a:pt x="167" y="31"/>
                    <a:pt x="164" y="28"/>
                  </a:cubicBezTo>
                  <a:cubicBezTo>
                    <a:pt x="159" y="22"/>
                    <a:pt x="159" y="22"/>
                    <a:pt x="159" y="22"/>
                  </a:cubicBezTo>
                  <a:cubicBezTo>
                    <a:pt x="154" y="16"/>
                    <a:pt x="154" y="16"/>
                    <a:pt x="154" y="16"/>
                  </a:cubicBezTo>
                  <a:cubicBezTo>
                    <a:pt x="154" y="14"/>
                    <a:pt x="154" y="12"/>
                    <a:pt x="154" y="8"/>
                  </a:cubicBezTo>
                  <a:cubicBezTo>
                    <a:pt x="154" y="6"/>
                    <a:pt x="154" y="6"/>
                    <a:pt x="154" y="6"/>
                  </a:cubicBezTo>
                  <a:cubicBezTo>
                    <a:pt x="152" y="2"/>
                    <a:pt x="152" y="2"/>
                    <a:pt x="152" y="2"/>
                  </a:cubicBezTo>
                  <a:cubicBezTo>
                    <a:pt x="151" y="6"/>
                    <a:pt x="151" y="6"/>
                    <a:pt x="151" y="6"/>
                  </a:cubicBezTo>
                  <a:cubicBezTo>
                    <a:pt x="148" y="12"/>
                    <a:pt x="148" y="12"/>
                    <a:pt x="148" y="12"/>
                  </a:cubicBezTo>
                  <a:cubicBezTo>
                    <a:pt x="146" y="12"/>
                    <a:pt x="146" y="12"/>
                    <a:pt x="146" y="12"/>
                  </a:cubicBezTo>
                  <a:cubicBezTo>
                    <a:pt x="144" y="12"/>
                    <a:pt x="140" y="12"/>
                    <a:pt x="138" y="11"/>
                  </a:cubicBezTo>
                  <a:cubicBezTo>
                    <a:pt x="136" y="10"/>
                    <a:pt x="134" y="8"/>
                    <a:pt x="134" y="6"/>
                  </a:cubicBezTo>
                  <a:cubicBezTo>
                    <a:pt x="134" y="4"/>
                    <a:pt x="134" y="4"/>
                    <a:pt x="134" y="4"/>
                  </a:cubicBezTo>
                  <a:cubicBezTo>
                    <a:pt x="132" y="4"/>
                    <a:pt x="132" y="4"/>
                    <a:pt x="132" y="4"/>
                  </a:cubicBezTo>
                  <a:cubicBezTo>
                    <a:pt x="125" y="6"/>
                    <a:pt x="125" y="6"/>
                    <a:pt x="125" y="6"/>
                  </a:cubicBezTo>
                  <a:cubicBezTo>
                    <a:pt x="119" y="0"/>
                    <a:pt x="119" y="0"/>
                    <a:pt x="119" y="0"/>
                  </a:cubicBezTo>
                  <a:cubicBezTo>
                    <a:pt x="117" y="0"/>
                    <a:pt x="117" y="0"/>
                    <a:pt x="117" y="0"/>
                  </a:cubicBezTo>
                  <a:cubicBezTo>
                    <a:pt x="115" y="2"/>
                    <a:pt x="115" y="2"/>
                    <a:pt x="115" y="2"/>
                  </a:cubicBezTo>
                  <a:cubicBezTo>
                    <a:pt x="118" y="6"/>
                    <a:pt x="118" y="6"/>
                    <a:pt x="118" y="6"/>
                  </a:cubicBezTo>
                  <a:cubicBezTo>
                    <a:pt x="118" y="7"/>
                    <a:pt x="118" y="7"/>
                    <a:pt x="118" y="7"/>
                  </a:cubicBezTo>
                  <a:cubicBezTo>
                    <a:pt x="114" y="16"/>
                    <a:pt x="114" y="16"/>
                    <a:pt x="114" y="16"/>
                  </a:cubicBezTo>
                  <a:cubicBezTo>
                    <a:pt x="114" y="16"/>
                    <a:pt x="114" y="16"/>
                    <a:pt x="114" y="16"/>
                  </a:cubicBezTo>
                  <a:cubicBezTo>
                    <a:pt x="114" y="16"/>
                    <a:pt x="114" y="16"/>
                    <a:pt x="114" y="16"/>
                  </a:cubicBezTo>
                  <a:cubicBezTo>
                    <a:pt x="114" y="16"/>
                    <a:pt x="114" y="16"/>
                    <a:pt x="114" y="16"/>
                  </a:cubicBezTo>
                  <a:cubicBezTo>
                    <a:pt x="106" y="24"/>
                    <a:pt x="106" y="24"/>
                    <a:pt x="106" y="24"/>
                  </a:cubicBezTo>
                  <a:cubicBezTo>
                    <a:pt x="106" y="24"/>
                    <a:pt x="106" y="24"/>
                    <a:pt x="106" y="24"/>
                  </a:cubicBezTo>
                  <a:cubicBezTo>
                    <a:pt x="105" y="24"/>
                    <a:pt x="105" y="24"/>
                    <a:pt x="105" y="24"/>
                  </a:cubicBezTo>
                  <a:cubicBezTo>
                    <a:pt x="94" y="26"/>
                    <a:pt x="94" y="26"/>
                    <a:pt x="94" y="26"/>
                  </a:cubicBezTo>
                  <a:lnTo>
                    <a:pt x="86" y="24"/>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9" name="Freeform 29"/>
            <p:cNvSpPr>
              <a:spLocks/>
            </p:cNvSpPr>
            <p:nvPr/>
          </p:nvSpPr>
          <p:spPr bwMode="auto">
            <a:xfrm>
              <a:off x="4483992" y="2309400"/>
              <a:ext cx="752014" cy="510335"/>
            </a:xfrm>
            <a:custGeom>
              <a:avLst/>
              <a:gdLst>
                <a:gd name="T0" fmla="*/ 47 w 268"/>
                <a:gd name="T1" fmla="*/ 2 h 182"/>
                <a:gd name="T2" fmla="*/ 36 w 268"/>
                <a:gd name="T3" fmla="*/ 5 h 182"/>
                <a:gd name="T4" fmla="*/ 34 w 268"/>
                <a:gd name="T5" fmla="*/ 9 h 182"/>
                <a:gd name="T6" fmla="*/ 29 w 268"/>
                <a:gd name="T7" fmla="*/ 17 h 182"/>
                <a:gd name="T8" fmla="*/ 21 w 268"/>
                <a:gd name="T9" fmla="*/ 23 h 182"/>
                <a:gd name="T10" fmla="*/ 11 w 268"/>
                <a:gd name="T11" fmla="*/ 17 h 182"/>
                <a:gd name="T12" fmla="*/ 0 w 268"/>
                <a:gd name="T13" fmla="*/ 19 h 182"/>
                <a:gd name="T14" fmla="*/ 16 w 268"/>
                <a:gd name="T15" fmla="*/ 30 h 182"/>
                <a:gd name="T16" fmla="*/ 17 w 268"/>
                <a:gd name="T17" fmla="*/ 31 h 182"/>
                <a:gd name="T18" fmla="*/ 18 w 268"/>
                <a:gd name="T19" fmla="*/ 51 h 182"/>
                <a:gd name="T20" fmla="*/ 30 w 268"/>
                <a:gd name="T21" fmla="*/ 75 h 182"/>
                <a:gd name="T22" fmla="*/ 38 w 268"/>
                <a:gd name="T23" fmla="*/ 67 h 182"/>
                <a:gd name="T24" fmla="*/ 49 w 268"/>
                <a:gd name="T25" fmla="*/ 65 h 182"/>
                <a:gd name="T26" fmla="*/ 49 w 268"/>
                <a:gd name="T27" fmla="*/ 65 h 182"/>
                <a:gd name="T28" fmla="*/ 59 w 268"/>
                <a:gd name="T29" fmla="*/ 77 h 182"/>
                <a:gd name="T30" fmla="*/ 63 w 268"/>
                <a:gd name="T31" fmla="*/ 88 h 182"/>
                <a:gd name="T32" fmla="*/ 62 w 268"/>
                <a:gd name="T33" fmla="*/ 97 h 182"/>
                <a:gd name="T34" fmla="*/ 69 w 268"/>
                <a:gd name="T35" fmla="*/ 107 h 182"/>
                <a:gd name="T36" fmla="*/ 79 w 268"/>
                <a:gd name="T37" fmla="*/ 104 h 182"/>
                <a:gd name="T38" fmla="*/ 83 w 268"/>
                <a:gd name="T39" fmla="*/ 108 h 182"/>
                <a:gd name="T40" fmla="*/ 96 w 268"/>
                <a:gd name="T41" fmla="*/ 113 h 182"/>
                <a:gd name="T42" fmla="*/ 105 w 268"/>
                <a:gd name="T43" fmla="*/ 110 h 182"/>
                <a:gd name="T44" fmla="*/ 109 w 268"/>
                <a:gd name="T45" fmla="*/ 105 h 182"/>
                <a:gd name="T46" fmla="*/ 115 w 268"/>
                <a:gd name="T47" fmla="*/ 121 h 182"/>
                <a:gd name="T48" fmla="*/ 131 w 268"/>
                <a:gd name="T49" fmla="*/ 136 h 182"/>
                <a:gd name="T50" fmla="*/ 133 w 268"/>
                <a:gd name="T51" fmla="*/ 161 h 182"/>
                <a:gd name="T52" fmla="*/ 143 w 268"/>
                <a:gd name="T53" fmla="*/ 166 h 182"/>
                <a:gd name="T54" fmla="*/ 149 w 268"/>
                <a:gd name="T55" fmla="*/ 182 h 182"/>
                <a:gd name="T56" fmla="*/ 185 w 268"/>
                <a:gd name="T57" fmla="*/ 151 h 182"/>
                <a:gd name="T58" fmla="*/ 200 w 268"/>
                <a:gd name="T59" fmla="*/ 136 h 182"/>
                <a:gd name="T60" fmla="*/ 226 w 268"/>
                <a:gd name="T61" fmla="*/ 113 h 182"/>
                <a:gd name="T62" fmla="*/ 235 w 268"/>
                <a:gd name="T63" fmla="*/ 105 h 182"/>
                <a:gd name="T64" fmla="*/ 238 w 268"/>
                <a:gd name="T65" fmla="*/ 85 h 182"/>
                <a:gd name="T66" fmla="*/ 247 w 268"/>
                <a:gd name="T67" fmla="*/ 83 h 182"/>
                <a:gd name="T68" fmla="*/ 261 w 268"/>
                <a:gd name="T69" fmla="*/ 99 h 182"/>
                <a:gd name="T70" fmla="*/ 259 w 268"/>
                <a:gd name="T71" fmla="*/ 87 h 182"/>
                <a:gd name="T72" fmla="*/ 268 w 268"/>
                <a:gd name="T73" fmla="*/ 79 h 182"/>
                <a:gd name="T74" fmla="*/ 263 w 268"/>
                <a:gd name="T75" fmla="*/ 63 h 182"/>
                <a:gd name="T76" fmla="*/ 245 w 268"/>
                <a:gd name="T77" fmla="*/ 55 h 182"/>
                <a:gd name="T78" fmla="*/ 240 w 268"/>
                <a:gd name="T79" fmla="*/ 54 h 182"/>
                <a:gd name="T80" fmla="*/ 234 w 268"/>
                <a:gd name="T81" fmla="*/ 55 h 182"/>
                <a:gd name="T82" fmla="*/ 223 w 268"/>
                <a:gd name="T83" fmla="*/ 55 h 182"/>
                <a:gd name="T84" fmla="*/ 222 w 268"/>
                <a:gd name="T85" fmla="*/ 69 h 182"/>
                <a:gd name="T86" fmla="*/ 207 w 268"/>
                <a:gd name="T87" fmla="*/ 71 h 182"/>
                <a:gd name="T88" fmla="*/ 187 w 268"/>
                <a:gd name="T89" fmla="*/ 53 h 182"/>
                <a:gd name="T90" fmla="*/ 183 w 268"/>
                <a:gd name="T91" fmla="*/ 44 h 182"/>
                <a:gd name="T92" fmla="*/ 184 w 268"/>
                <a:gd name="T93" fmla="*/ 49 h 182"/>
                <a:gd name="T94" fmla="*/ 179 w 268"/>
                <a:gd name="T95" fmla="*/ 60 h 182"/>
                <a:gd name="T96" fmla="*/ 167 w 268"/>
                <a:gd name="T97" fmla="*/ 57 h 182"/>
                <a:gd name="T98" fmla="*/ 166 w 268"/>
                <a:gd name="T99" fmla="*/ 47 h 182"/>
                <a:gd name="T100" fmla="*/ 156 w 268"/>
                <a:gd name="T101" fmla="*/ 42 h 182"/>
                <a:gd name="T102" fmla="*/ 144 w 268"/>
                <a:gd name="T103" fmla="*/ 35 h 182"/>
                <a:gd name="T104" fmla="*/ 127 w 268"/>
                <a:gd name="T105" fmla="*/ 29 h 182"/>
                <a:gd name="T106" fmla="*/ 117 w 268"/>
                <a:gd name="T107" fmla="*/ 33 h 182"/>
                <a:gd name="T108" fmla="*/ 112 w 268"/>
                <a:gd name="T109" fmla="*/ 24 h 182"/>
                <a:gd name="T110" fmla="*/ 98 w 268"/>
                <a:gd name="T111" fmla="*/ 23 h 182"/>
                <a:gd name="T112" fmla="*/ 82 w 268"/>
                <a:gd name="T113" fmla="*/ 27 h 182"/>
                <a:gd name="T114" fmla="*/ 67 w 268"/>
                <a:gd name="T115" fmla="*/ 2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8" h="182">
                  <a:moveTo>
                    <a:pt x="52" y="8"/>
                  </a:moveTo>
                  <a:cubicBezTo>
                    <a:pt x="51" y="0"/>
                    <a:pt x="51" y="0"/>
                    <a:pt x="51" y="0"/>
                  </a:cubicBezTo>
                  <a:cubicBezTo>
                    <a:pt x="47" y="2"/>
                    <a:pt x="47" y="2"/>
                    <a:pt x="47" y="2"/>
                  </a:cubicBezTo>
                  <a:cubicBezTo>
                    <a:pt x="46" y="2"/>
                    <a:pt x="46" y="2"/>
                    <a:pt x="46" y="2"/>
                  </a:cubicBezTo>
                  <a:cubicBezTo>
                    <a:pt x="37" y="6"/>
                    <a:pt x="37" y="6"/>
                    <a:pt x="37" y="6"/>
                  </a:cubicBezTo>
                  <a:cubicBezTo>
                    <a:pt x="36" y="5"/>
                    <a:pt x="36" y="5"/>
                    <a:pt x="36" y="5"/>
                  </a:cubicBezTo>
                  <a:cubicBezTo>
                    <a:pt x="35" y="5"/>
                    <a:pt x="35" y="5"/>
                    <a:pt x="35" y="5"/>
                  </a:cubicBezTo>
                  <a:cubicBezTo>
                    <a:pt x="35" y="9"/>
                    <a:pt x="35" y="9"/>
                    <a:pt x="35" y="9"/>
                  </a:cubicBezTo>
                  <a:cubicBezTo>
                    <a:pt x="34" y="9"/>
                    <a:pt x="34" y="9"/>
                    <a:pt x="34" y="9"/>
                  </a:cubicBezTo>
                  <a:cubicBezTo>
                    <a:pt x="29" y="17"/>
                    <a:pt x="29" y="17"/>
                    <a:pt x="29" y="17"/>
                  </a:cubicBezTo>
                  <a:cubicBezTo>
                    <a:pt x="29" y="17"/>
                    <a:pt x="29" y="17"/>
                    <a:pt x="29" y="17"/>
                  </a:cubicBezTo>
                  <a:cubicBezTo>
                    <a:pt x="29" y="17"/>
                    <a:pt x="29" y="17"/>
                    <a:pt x="29" y="17"/>
                  </a:cubicBezTo>
                  <a:cubicBezTo>
                    <a:pt x="29" y="17"/>
                    <a:pt x="29" y="17"/>
                    <a:pt x="29" y="17"/>
                  </a:cubicBezTo>
                  <a:cubicBezTo>
                    <a:pt x="21" y="23"/>
                    <a:pt x="21" y="23"/>
                    <a:pt x="21" y="23"/>
                  </a:cubicBezTo>
                  <a:cubicBezTo>
                    <a:pt x="21" y="23"/>
                    <a:pt x="21" y="23"/>
                    <a:pt x="21" y="23"/>
                  </a:cubicBezTo>
                  <a:cubicBezTo>
                    <a:pt x="21" y="24"/>
                    <a:pt x="21" y="24"/>
                    <a:pt x="21" y="24"/>
                  </a:cubicBezTo>
                  <a:cubicBezTo>
                    <a:pt x="19" y="23"/>
                    <a:pt x="19" y="23"/>
                    <a:pt x="19" y="23"/>
                  </a:cubicBezTo>
                  <a:cubicBezTo>
                    <a:pt x="15" y="21"/>
                    <a:pt x="11" y="19"/>
                    <a:pt x="11" y="17"/>
                  </a:cubicBezTo>
                  <a:cubicBezTo>
                    <a:pt x="10" y="16"/>
                    <a:pt x="9" y="16"/>
                    <a:pt x="9" y="15"/>
                  </a:cubicBezTo>
                  <a:cubicBezTo>
                    <a:pt x="3" y="16"/>
                    <a:pt x="3" y="16"/>
                    <a:pt x="3" y="16"/>
                  </a:cubicBezTo>
                  <a:cubicBezTo>
                    <a:pt x="0" y="19"/>
                    <a:pt x="0" y="19"/>
                    <a:pt x="0" y="19"/>
                  </a:cubicBezTo>
                  <a:cubicBezTo>
                    <a:pt x="9" y="27"/>
                    <a:pt x="9" y="27"/>
                    <a:pt x="9" y="27"/>
                  </a:cubicBezTo>
                  <a:cubicBezTo>
                    <a:pt x="15" y="29"/>
                    <a:pt x="15" y="29"/>
                    <a:pt x="15" y="29"/>
                  </a:cubicBezTo>
                  <a:cubicBezTo>
                    <a:pt x="16" y="30"/>
                    <a:pt x="16" y="30"/>
                    <a:pt x="16" y="30"/>
                  </a:cubicBezTo>
                  <a:cubicBezTo>
                    <a:pt x="16" y="30"/>
                    <a:pt x="16" y="30"/>
                    <a:pt x="16" y="30"/>
                  </a:cubicBezTo>
                  <a:cubicBezTo>
                    <a:pt x="17" y="31"/>
                    <a:pt x="17" y="31"/>
                    <a:pt x="17" y="31"/>
                  </a:cubicBezTo>
                  <a:cubicBezTo>
                    <a:pt x="17" y="31"/>
                    <a:pt x="17" y="31"/>
                    <a:pt x="17" y="31"/>
                  </a:cubicBezTo>
                  <a:cubicBezTo>
                    <a:pt x="18" y="39"/>
                    <a:pt x="18" y="39"/>
                    <a:pt x="18" y="39"/>
                  </a:cubicBezTo>
                  <a:cubicBezTo>
                    <a:pt x="18" y="39"/>
                    <a:pt x="18" y="39"/>
                    <a:pt x="18" y="39"/>
                  </a:cubicBezTo>
                  <a:cubicBezTo>
                    <a:pt x="18" y="51"/>
                    <a:pt x="18" y="51"/>
                    <a:pt x="18" y="51"/>
                  </a:cubicBezTo>
                  <a:cubicBezTo>
                    <a:pt x="20" y="59"/>
                    <a:pt x="20" y="59"/>
                    <a:pt x="20" y="59"/>
                  </a:cubicBezTo>
                  <a:cubicBezTo>
                    <a:pt x="25" y="70"/>
                    <a:pt x="25" y="70"/>
                    <a:pt x="25" y="70"/>
                  </a:cubicBezTo>
                  <a:cubicBezTo>
                    <a:pt x="30" y="75"/>
                    <a:pt x="30" y="75"/>
                    <a:pt x="30" y="75"/>
                  </a:cubicBezTo>
                  <a:cubicBezTo>
                    <a:pt x="35" y="72"/>
                    <a:pt x="35" y="72"/>
                    <a:pt x="35" y="72"/>
                  </a:cubicBezTo>
                  <a:cubicBezTo>
                    <a:pt x="38" y="68"/>
                    <a:pt x="38" y="68"/>
                    <a:pt x="38" y="68"/>
                  </a:cubicBezTo>
                  <a:cubicBezTo>
                    <a:pt x="38" y="67"/>
                    <a:pt x="38" y="67"/>
                    <a:pt x="38" y="67"/>
                  </a:cubicBezTo>
                  <a:cubicBezTo>
                    <a:pt x="38" y="67"/>
                    <a:pt x="38" y="67"/>
                    <a:pt x="38" y="67"/>
                  </a:cubicBezTo>
                  <a:cubicBezTo>
                    <a:pt x="44" y="61"/>
                    <a:pt x="44" y="61"/>
                    <a:pt x="44" y="61"/>
                  </a:cubicBezTo>
                  <a:cubicBezTo>
                    <a:pt x="49" y="65"/>
                    <a:pt x="49" y="65"/>
                    <a:pt x="49" y="65"/>
                  </a:cubicBezTo>
                  <a:cubicBezTo>
                    <a:pt x="49" y="65"/>
                    <a:pt x="49" y="65"/>
                    <a:pt x="49" y="65"/>
                  </a:cubicBezTo>
                  <a:cubicBezTo>
                    <a:pt x="49" y="65"/>
                    <a:pt x="49" y="65"/>
                    <a:pt x="49" y="65"/>
                  </a:cubicBezTo>
                  <a:cubicBezTo>
                    <a:pt x="49" y="65"/>
                    <a:pt x="49" y="65"/>
                    <a:pt x="49" y="65"/>
                  </a:cubicBezTo>
                  <a:cubicBezTo>
                    <a:pt x="49" y="66"/>
                    <a:pt x="49" y="66"/>
                    <a:pt x="49" y="66"/>
                  </a:cubicBezTo>
                  <a:cubicBezTo>
                    <a:pt x="53" y="75"/>
                    <a:pt x="53" y="75"/>
                    <a:pt x="53" y="75"/>
                  </a:cubicBezTo>
                  <a:cubicBezTo>
                    <a:pt x="59" y="77"/>
                    <a:pt x="59" y="77"/>
                    <a:pt x="59" y="77"/>
                  </a:cubicBezTo>
                  <a:cubicBezTo>
                    <a:pt x="63" y="87"/>
                    <a:pt x="63" y="87"/>
                    <a:pt x="63" y="87"/>
                  </a:cubicBezTo>
                  <a:cubicBezTo>
                    <a:pt x="63" y="87"/>
                    <a:pt x="63" y="87"/>
                    <a:pt x="63" y="87"/>
                  </a:cubicBezTo>
                  <a:cubicBezTo>
                    <a:pt x="63" y="88"/>
                    <a:pt x="63" y="88"/>
                    <a:pt x="63" y="88"/>
                  </a:cubicBezTo>
                  <a:cubicBezTo>
                    <a:pt x="62" y="97"/>
                    <a:pt x="62" y="97"/>
                    <a:pt x="62" y="97"/>
                  </a:cubicBezTo>
                  <a:cubicBezTo>
                    <a:pt x="62" y="97"/>
                    <a:pt x="62" y="97"/>
                    <a:pt x="62" y="97"/>
                  </a:cubicBezTo>
                  <a:cubicBezTo>
                    <a:pt x="62" y="97"/>
                    <a:pt x="62" y="97"/>
                    <a:pt x="62" y="97"/>
                  </a:cubicBezTo>
                  <a:cubicBezTo>
                    <a:pt x="59" y="105"/>
                    <a:pt x="59" y="105"/>
                    <a:pt x="59" y="105"/>
                  </a:cubicBezTo>
                  <a:cubicBezTo>
                    <a:pt x="64" y="109"/>
                    <a:pt x="64" y="109"/>
                    <a:pt x="64" y="109"/>
                  </a:cubicBezTo>
                  <a:cubicBezTo>
                    <a:pt x="69" y="107"/>
                    <a:pt x="69" y="107"/>
                    <a:pt x="69" y="107"/>
                  </a:cubicBezTo>
                  <a:cubicBezTo>
                    <a:pt x="73" y="102"/>
                    <a:pt x="73" y="102"/>
                    <a:pt x="73" y="102"/>
                  </a:cubicBezTo>
                  <a:cubicBezTo>
                    <a:pt x="75" y="103"/>
                    <a:pt x="75" y="103"/>
                    <a:pt x="75" y="103"/>
                  </a:cubicBezTo>
                  <a:cubicBezTo>
                    <a:pt x="79" y="104"/>
                    <a:pt x="79" y="104"/>
                    <a:pt x="79" y="104"/>
                  </a:cubicBezTo>
                  <a:cubicBezTo>
                    <a:pt x="79" y="104"/>
                    <a:pt x="79" y="104"/>
                    <a:pt x="79" y="104"/>
                  </a:cubicBezTo>
                  <a:cubicBezTo>
                    <a:pt x="79" y="104"/>
                    <a:pt x="79" y="104"/>
                    <a:pt x="79" y="104"/>
                  </a:cubicBezTo>
                  <a:cubicBezTo>
                    <a:pt x="83" y="108"/>
                    <a:pt x="83" y="108"/>
                    <a:pt x="83" y="108"/>
                  </a:cubicBezTo>
                  <a:cubicBezTo>
                    <a:pt x="89" y="107"/>
                    <a:pt x="89" y="107"/>
                    <a:pt x="89" y="107"/>
                  </a:cubicBezTo>
                  <a:cubicBezTo>
                    <a:pt x="93" y="106"/>
                    <a:pt x="95" y="107"/>
                    <a:pt x="96" y="110"/>
                  </a:cubicBezTo>
                  <a:cubicBezTo>
                    <a:pt x="96" y="113"/>
                    <a:pt x="96" y="113"/>
                    <a:pt x="96" y="113"/>
                  </a:cubicBezTo>
                  <a:cubicBezTo>
                    <a:pt x="97" y="114"/>
                    <a:pt x="97" y="114"/>
                    <a:pt x="97" y="114"/>
                  </a:cubicBezTo>
                  <a:cubicBezTo>
                    <a:pt x="102" y="115"/>
                    <a:pt x="102" y="115"/>
                    <a:pt x="102" y="115"/>
                  </a:cubicBezTo>
                  <a:cubicBezTo>
                    <a:pt x="105" y="110"/>
                    <a:pt x="105" y="110"/>
                    <a:pt x="105" y="110"/>
                  </a:cubicBezTo>
                  <a:cubicBezTo>
                    <a:pt x="105" y="108"/>
                    <a:pt x="105" y="108"/>
                    <a:pt x="105" y="108"/>
                  </a:cubicBezTo>
                  <a:cubicBezTo>
                    <a:pt x="105" y="107"/>
                    <a:pt x="105" y="105"/>
                    <a:pt x="106" y="105"/>
                  </a:cubicBezTo>
                  <a:cubicBezTo>
                    <a:pt x="109" y="105"/>
                    <a:pt x="109" y="105"/>
                    <a:pt x="109" y="105"/>
                  </a:cubicBezTo>
                  <a:cubicBezTo>
                    <a:pt x="114" y="107"/>
                    <a:pt x="116" y="110"/>
                    <a:pt x="116" y="113"/>
                  </a:cubicBezTo>
                  <a:cubicBezTo>
                    <a:pt x="115" y="116"/>
                    <a:pt x="115" y="116"/>
                    <a:pt x="115" y="116"/>
                  </a:cubicBezTo>
                  <a:cubicBezTo>
                    <a:pt x="115" y="121"/>
                    <a:pt x="115" y="121"/>
                    <a:pt x="115" y="121"/>
                  </a:cubicBezTo>
                  <a:cubicBezTo>
                    <a:pt x="120" y="127"/>
                    <a:pt x="120" y="127"/>
                    <a:pt x="120" y="127"/>
                  </a:cubicBezTo>
                  <a:cubicBezTo>
                    <a:pt x="125" y="133"/>
                    <a:pt x="125" y="133"/>
                    <a:pt x="125" y="133"/>
                  </a:cubicBezTo>
                  <a:cubicBezTo>
                    <a:pt x="127" y="135"/>
                    <a:pt x="129" y="135"/>
                    <a:pt x="131" y="136"/>
                  </a:cubicBezTo>
                  <a:cubicBezTo>
                    <a:pt x="131" y="136"/>
                    <a:pt x="131" y="136"/>
                    <a:pt x="131" y="136"/>
                  </a:cubicBezTo>
                  <a:cubicBezTo>
                    <a:pt x="133" y="137"/>
                    <a:pt x="133" y="139"/>
                    <a:pt x="133" y="143"/>
                  </a:cubicBezTo>
                  <a:cubicBezTo>
                    <a:pt x="133" y="161"/>
                    <a:pt x="133" y="161"/>
                    <a:pt x="133" y="161"/>
                  </a:cubicBezTo>
                  <a:cubicBezTo>
                    <a:pt x="134" y="163"/>
                    <a:pt x="135" y="164"/>
                    <a:pt x="137" y="165"/>
                  </a:cubicBezTo>
                  <a:cubicBezTo>
                    <a:pt x="137" y="165"/>
                    <a:pt x="137" y="165"/>
                    <a:pt x="137" y="165"/>
                  </a:cubicBezTo>
                  <a:cubicBezTo>
                    <a:pt x="140" y="163"/>
                    <a:pt x="141" y="164"/>
                    <a:pt x="143" y="166"/>
                  </a:cubicBezTo>
                  <a:cubicBezTo>
                    <a:pt x="145" y="167"/>
                    <a:pt x="145" y="167"/>
                    <a:pt x="145" y="167"/>
                  </a:cubicBezTo>
                  <a:cubicBezTo>
                    <a:pt x="147" y="167"/>
                    <a:pt x="148" y="169"/>
                    <a:pt x="149" y="172"/>
                  </a:cubicBezTo>
                  <a:cubicBezTo>
                    <a:pt x="149" y="182"/>
                    <a:pt x="149" y="182"/>
                    <a:pt x="149" y="182"/>
                  </a:cubicBezTo>
                  <a:cubicBezTo>
                    <a:pt x="159" y="163"/>
                    <a:pt x="159" y="163"/>
                    <a:pt x="159" y="163"/>
                  </a:cubicBezTo>
                  <a:cubicBezTo>
                    <a:pt x="161" y="153"/>
                    <a:pt x="165" y="147"/>
                    <a:pt x="169" y="146"/>
                  </a:cubicBezTo>
                  <a:cubicBezTo>
                    <a:pt x="173" y="145"/>
                    <a:pt x="178" y="147"/>
                    <a:pt x="185" y="151"/>
                  </a:cubicBezTo>
                  <a:cubicBezTo>
                    <a:pt x="211" y="153"/>
                    <a:pt x="211" y="153"/>
                    <a:pt x="211" y="153"/>
                  </a:cubicBezTo>
                  <a:cubicBezTo>
                    <a:pt x="212" y="147"/>
                    <a:pt x="212" y="147"/>
                    <a:pt x="212" y="147"/>
                  </a:cubicBezTo>
                  <a:cubicBezTo>
                    <a:pt x="200" y="136"/>
                    <a:pt x="200" y="136"/>
                    <a:pt x="200" y="136"/>
                  </a:cubicBezTo>
                  <a:cubicBezTo>
                    <a:pt x="195" y="133"/>
                    <a:pt x="192" y="130"/>
                    <a:pt x="193" y="129"/>
                  </a:cubicBezTo>
                  <a:cubicBezTo>
                    <a:pt x="202" y="129"/>
                    <a:pt x="202" y="129"/>
                    <a:pt x="202" y="129"/>
                  </a:cubicBezTo>
                  <a:cubicBezTo>
                    <a:pt x="211" y="132"/>
                    <a:pt x="219" y="127"/>
                    <a:pt x="226" y="113"/>
                  </a:cubicBezTo>
                  <a:cubicBezTo>
                    <a:pt x="226" y="113"/>
                    <a:pt x="226" y="113"/>
                    <a:pt x="226" y="113"/>
                  </a:cubicBezTo>
                  <a:cubicBezTo>
                    <a:pt x="227" y="113"/>
                    <a:pt x="227" y="113"/>
                    <a:pt x="227" y="113"/>
                  </a:cubicBezTo>
                  <a:cubicBezTo>
                    <a:pt x="235" y="105"/>
                    <a:pt x="235" y="105"/>
                    <a:pt x="235" y="105"/>
                  </a:cubicBezTo>
                  <a:cubicBezTo>
                    <a:pt x="237" y="87"/>
                    <a:pt x="237" y="87"/>
                    <a:pt x="237" y="87"/>
                  </a:cubicBezTo>
                  <a:cubicBezTo>
                    <a:pt x="237" y="85"/>
                    <a:pt x="237" y="85"/>
                    <a:pt x="237" y="85"/>
                  </a:cubicBezTo>
                  <a:cubicBezTo>
                    <a:pt x="238" y="85"/>
                    <a:pt x="238" y="85"/>
                    <a:pt x="238" y="85"/>
                  </a:cubicBezTo>
                  <a:cubicBezTo>
                    <a:pt x="239" y="85"/>
                    <a:pt x="239" y="85"/>
                    <a:pt x="239" y="85"/>
                  </a:cubicBezTo>
                  <a:cubicBezTo>
                    <a:pt x="245" y="83"/>
                    <a:pt x="245" y="83"/>
                    <a:pt x="245" y="83"/>
                  </a:cubicBezTo>
                  <a:cubicBezTo>
                    <a:pt x="247" y="83"/>
                    <a:pt x="247" y="83"/>
                    <a:pt x="247" y="83"/>
                  </a:cubicBezTo>
                  <a:cubicBezTo>
                    <a:pt x="247" y="83"/>
                    <a:pt x="247" y="83"/>
                    <a:pt x="247" y="83"/>
                  </a:cubicBezTo>
                  <a:cubicBezTo>
                    <a:pt x="247" y="84"/>
                    <a:pt x="247" y="84"/>
                    <a:pt x="247" y="84"/>
                  </a:cubicBezTo>
                  <a:cubicBezTo>
                    <a:pt x="261" y="99"/>
                    <a:pt x="261" y="99"/>
                    <a:pt x="261" y="99"/>
                  </a:cubicBezTo>
                  <a:cubicBezTo>
                    <a:pt x="265" y="97"/>
                    <a:pt x="265" y="97"/>
                    <a:pt x="265" y="97"/>
                  </a:cubicBezTo>
                  <a:cubicBezTo>
                    <a:pt x="266" y="95"/>
                    <a:pt x="266" y="95"/>
                    <a:pt x="266" y="95"/>
                  </a:cubicBezTo>
                  <a:cubicBezTo>
                    <a:pt x="259" y="87"/>
                    <a:pt x="259" y="87"/>
                    <a:pt x="259" y="87"/>
                  </a:cubicBezTo>
                  <a:cubicBezTo>
                    <a:pt x="257" y="87"/>
                    <a:pt x="257" y="87"/>
                    <a:pt x="257" y="87"/>
                  </a:cubicBezTo>
                  <a:cubicBezTo>
                    <a:pt x="257" y="85"/>
                    <a:pt x="257" y="85"/>
                    <a:pt x="257" y="85"/>
                  </a:cubicBezTo>
                  <a:cubicBezTo>
                    <a:pt x="268" y="79"/>
                    <a:pt x="268" y="79"/>
                    <a:pt x="268" y="79"/>
                  </a:cubicBezTo>
                  <a:cubicBezTo>
                    <a:pt x="267" y="62"/>
                    <a:pt x="267" y="62"/>
                    <a:pt x="267" y="62"/>
                  </a:cubicBezTo>
                  <a:cubicBezTo>
                    <a:pt x="263" y="63"/>
                    <a:pt x="263" y="63"/>
                    <a:pt x="263" y="63"/>
                  </a:cubicBezTo>
                  <a:cubicBezTo>
                    <a:pt x="263" y="63"/>
                    <a:pt x="263" y="63"/>
                    <a:pt x="263" y="63"/>
                  </a:cubicBezTo>
                  <a:cubicBezTo>
                    <a:pt x="262" y="63"/>
                    <a:pt x="262" y="63"/>
                    <a:pt x="262" y="63"/>
                  </a:cubicBezTo>
                  <a:cubicBezTo>
                    <a:pt x="256" y="59"/>
                    <a:pt x="256" y="59"/>
                    <a:pt x="256" y="59"/>
                  </a:cubicBezTo>
                  <a:cubicBezTo>
                    <a:pt x="253" y="59"/>
                    <a:pt x="250" y="57"/>
                    <a:pt x="245" y="55"/>
                  </a:cubicBezTo>
                  <a:cubicBezTo>
                    <a:pt x="243" y="53"/>
                    <a:pt x="241" y="52"/>
                    <a:pt x="241" y="51"/>
                  </a:cubicBezTo>
                  <a:cubicBezTo>
                    <a:pt x="241" y="51"/>
                    <a:pt x="241" y="51"/>
                    <a:pt x="241" y="51"/>
                  </a:cubicBezTo>
                  <a:cubicBezTo>
                    <a:pt x="241" y="53"/>
                    <a:pt x="241" y="53"/>
                    <a:pt x="240" y="54"/>
                  </a:cubicBezTo>
                  <a:cubicBezTo>
                    <a:pt x="239" y="55"/>
                    <a:pt x="237" y="55"/>
                    <a:pt x="235" y="55"/>
                  </a:cubicBezTo>
                  <a:cubicBezTo>
                    <a:pt x="234" y="55"/>
                    <a:pt x="234" y="55"/>
                    <a:pt x="234" y="55"/>
                  </a:cubicBezTo>
                  <a:cubicBezTo>
                    <a:pt x="234" y="55"/>
                    <a:pt x="234" y="55"/>
                    <a:pt x="234" y="55"/>
                  </a:cubicBezTo>
                  <a:cubicBezTo>
                    <a:pt x="233" y="55"/>
                    <a:pt x="233" y="55"/>
                    <a:pt x="233" y="55"/>
                  </a:cubicBezTo>
                  <a:cubicBezTo>
                    <a:pt x="228" y="51"/>
                    <a:pt x="228" y="51"/>
                    <a:pt x="228" y="51"/>
                  </a:cubicBezTo>
                  <a:cubicBezTo>
                    <a:pt x="223" y="55"/>
                    <a:pt x="223" y="55"/>
                    <a:pt x="223" y="55"/>
                  </a:cubicBezTo>
                  <a:cubicBezTo>
                    <a:pt x="221" y="57"/>
                    <a:pt x="219" y="58"/>
                    <a:pt x="219" y="60"/>
                  </a:cubicBezTo>
                  <a:cubicBezTo>
                    <a:pt x="221" y="65"/>
                    <a:pt x="221" y="65"/>
                    <a:pt x="221" y="65"/>
                  </a:cubicBezTo>
                  <a:cubicBezTo>
                    <a:pt x="223" y="67"/>
                    <a:pt x="223" y="67"/>
                    <a:pt x="222" y="69"/>
                  </a:cubicBezTo>
                  <a:cubicBezTo>
                    <a:pt x="221" y="70"/>
                    <a:pt x="219" y="71"/>
                    <a:pt x="217" y="71"/>
                  </a:cubicBezTo>
                  <a:cubicBezTo>
                    <a:pt x="214" y="73"/>
                    <a:pt x="214" y="73"/>
                    <a:pt x="214" y="73"/>
                  </a:cubicBezTo>
                  <a:cubicBezTo>
                    <a:pt x="211" y="73"/>
                    <a:pt x="209" y="73"/>
                    <a:pt x="207" y="71"/>
                  </a:cubicBezTo>
                  <a:cubicBezTo>
                    <a:pt x="207" y="70"/>
                    <a:pt x="207" y="70"/>
                    <a:pt x="207" y="70"/>
                  </a:cubicBezTo>
                  <a:cubicBezTo>
                    <a:pt x="196" y="59"/>
                    <a:pt x="196" y="59"/>
                    <a:pt x="196" y="59"/>
                  </a:cubicBezTo>
                  <a:cubicBezTo>
                    <a:pt x="191" y="57"/>
                    <a:pt x="189" y="55"/>
                    <a:pt x="187" y="53"/>
                  </a:cubicBezTo>
                  <a:cubicBezTo>
                    <a:pt x="187" y="52"/>
                    <a:pt x="186" y="51"/>
                    <a:pt x="187" y="50"/>
                  </a:cubicBezTo>
                  <a:cubicBezTo>
                    <a:pt x="186" y="46"/>
                    <a:pt x="185" y="44"/>
                    <a:pt x="185" y="43"/>
                  </a:cubicBezTo>
                  <a:cubicBezTo>
                    <a:pt x="183" y="44"/>
                    <a:pt x="183" y="44"/>
                    <a:pt x="183" y="44"/>
                  </a:cubicBezTo>
                  <a:cubicBezTo>
                    <a:pt x="182" y="45"/>
                    <a:pt x="182" y="45"/>
                    <a:pt x="182" y="45"/>
                  </a:cubicBezTo>
                  <a:cubicBezTo>
                    <a:pt x="182" y="46"/>
                    <a:pt x="183" y="47"/>
                    <a:pt x="184" y="49"/>
                  </a:cubicBezTo>
                  <a:cubicBezTo>
                    <a:pt x="184" y="49"/>
                    <a:pt x="184" y="49"/>
                    <a:pt x="184" y="49"/>
                  </a:cubicBezTo>
                  <a:cubicBezTo>
                    <a:pt x="185" y="50"/>
                    <a:pt x="185" y="50"/>
                    <a:pt x="185" y="50"/>
                  </a:cubicBezTo>
                  <a:cubicBezTo>
                    <a:pt x="184" y="51"/>
                    <a:pt x="184" y="51"/>
                    <a:pt x="184" y="51"/>
                  </a:cubicBezTo>
                  <a:cubicBezTo>
                    <a:pt x="179" y="60"/>
                    <a:pt x="179" y="60"/>
                    <a:pt x="179" y="60"/>
                  </a:cubicBezTo>
                  <a:cubicBezTo>
                    <a:pt x="169" y="58"/>
                    <a:pt x="169" y="58"/>
                    <a:pt x="169" y="58"/>
                  </a:cubicBezTo>
                  <a:cubicBezTo>
                    <a:pt x="167" y="57"/>
                    <a:pt x="167" y="57"/>
                    <a:pt x="167" y="57"/>
                  </a:cubicBezTo>
                  <a:cubicBezTo>
                    <a:pt x="167" y="57"/>
                    <a:pt x="167" y="57"/>
                    <a:pt x="167" y="57"/>
                  </a:cubicBezTo>
                  <a:cubicBezTo>
                    <a:pt x="167" y="55"/>
                    <a:pt x="167" y="55"/>
                    <a:pt x="167" y="55"/>
                  </a:cubicBezTo>
                  <a:cubicBezTo>
                    <a:pt x="168" y="54"/>
                    <a:pt x="168" y="52"/>
                    <a:pt x="167" y="50"/>
                  </a:cubicBezTo>
                  <a:cubicBezTo>
                    <a:pt x="166" y="47"/>
                    <a:pt x="166" y="47"/>
                    <a:pt x="166" y="47"/>
                  </a:cubicBezTo>
                  <a:cubicBezTo>
                    <a:pt x="159" y="41"/>
                    <a:pt x="159" y="41"/>
                    <a:pt x="159" y="41"/>
                  </a:cubicBezTo>
                  <a:cubicBezTo>
                    <a:pt x="158" y="41"/>
                    <a:pt x="158" y="41"/>
                    <a:pt x="158" y="41"/>
                  </a:cubicBezTo>
                  <a:cubicBezTo>
                    <a:pt x="157" y="42"/>
                    <a:pt x="157" y="42"/>
                    <a:pt x="156" y="42"/>
                  </a:cubicBezTo>
                  <a:cubicBezTo>
                    <a:pt x="149" y="41"/>
                    <a:pt x="149" y="41"/>
                    <a:pt x="149" y="41"/>
                  </a:cubicBezTo>
                  <a:cubicBezTo>
                    <a:pt x="146" y="41"/>
                    <a:pt x="145" y="41"/>
                    <a:pt x="144" y="39"/>
                  </a:cubicBezTo>
                  <a:cubicBezTo>
                    <a:pt x="143" y="38"/>
                    <a:pt x="143" y="37"/>
                    <a:pt x="144" y="35"/>
                  </a:cubicBezTo>
                  <a:cubicBezTo>
                    <a:pt x="145" y="33"/>
                    <a:pt x="145" y="33"/>
                    <a:pt x="145" y="33"/>
                  </a:cubicBezTo>
                  <a:cubicBezTo>
                    <a:pt x="141" y="28"/>
                    <a:pt x="141" y="28"/>
                    <a:pt x="141" y="28"/>
                  </a:cubicBezTo>
                  <a:cubicBezTo>
                    <a:pt x="127" y="29"/>
                    <a:pt x="127" y="29"/>
                    <a:pt x="127" y="29"/>
                  </a:cubicBezTo>
                  <a:cubicBezTo>
                    <a:pt x="128" y="31"/>
                    <a:pt x="127" y="32"/>
                    <a:pt x="127" y="33"/>
                  </a:cubicBezTo>
                  <a:cubicBezTo>
                    <a:pt x="126" y="35"/>
                    <a:pt x="125" y="35"/>
                    <a:pt x="123" y="35"/>
                  </a:cubicBezTo>
                  <a:cubicBezTo>
                    <a:pt x="121" y="36"/>
                    <a:pt x="119" y="35"/>
                    <a:pt x="117" y="33"/>
                  </a:cubicBezTo>
                  <a:cubicBezTo>
                    <a:pt x="117" y="33"/>
                    <a:pt x="117" y="33"/>
                    <a:pt x="117" y="33"/>
                  </a:cubicBezTo>
                  <a:cubicBezTo>
                    <a:pt x="117" y="33"/>
                    <a:pt x="117" y="33"/>
                    <a:pt x="117" y="33"/>
                  </a:cubicBezTo>
                  <a:cubicBezTo>
                    <a:pt x="113" y="29"/>
                    <a:pt x="112" y="26"/>
                    <a:pt x="112" y="24"/>
                  </a:cubicBezTo>
                  <a:cubicBezTo>
                    <a:pt x="109" y="20"/>
                    <a:pt x="109" y="20"/>
                    <a:pt x="109" y="20"/>
                  </a:cubicBezTo>
                  <a:cubicBezTo>
                    <a:pt x="105" y="23"/>
                    <a:pt x="105" y="23"/>
                    <a:pt x="105" y="23"/>
                  </a:cubicBezTo>
                  <a:cubicBezTo>
                    <a:pt x="102" y="25"/>
                    <a:pt x="99" y="25"/>
                    <a:pt x="98" y="23"/>
                  </a:cubicBezTo>
                  <a:cubicBezTo>
                    <a:pt x="97" y="23"/>
                    <a:pt x="97" y="23"/>
                    <a:pt x="97" y="23"/>
                  </a:cubicBezTo>
                  <a:cubicBezTo>
                    <a:pt x="93" y="23"/>
                    <a:pt x="93" y="23"/>
                    <a:pt x="93" y="23"/>
                  </a:cubicBezTo>
                  <a:cubicBezTo>
                    <a:pt x="82" y="27"/>
                    <a:pt x="82" y="27"/>
                    <a:pt x="82" y="27"/>
                  </a:cubicBezTo>
                  <a:cubicBezTo>
                    <a:pt x="79" y="28"/>
                    <a:pt x="77" y="29"/>
                    <a:pt x="76" y="29"/>
                  </a:cubicBezTo>
                  <a:cubicBezTo>
                    <a:pt x="75" y="29"/>
                    <a:pt x="75" y="29"/>
                    <a:pt x="75" y="29"/>
                  </a:cubicBezTo>
                  <a:cubicBezTo>
                    <a:pt x="71" y="29"/>
                    <a:pt x="68" y="27"/>
                    <a:pt x="67" y="26"/>
                  </a:cubicBezTo>
                  <a:cubicBezTo>
                    <a:pt x="60" y="21"/>
                    <a:pt x="60" y="21"/>
                    <a:pt x="60" y="21"/>
                  </a:cubicBezTo>
                  <a:lnTo>
                    <a:pt x="52" y="8"/>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0" name="Freeform 30"/>
            <p:cNvSpPr>
              <a:spLocks/>
            </p:cNvSpPr>
            <p:nvPr/>
          </p:nvSpPr>
          <p:spPr bwMode="auto">
            <a:xfrm>
              <a:off x="4324341" y="1582711"/>
              <a:ext cx="1009659" cy="919924"/>
            </a:xfrm>
            <a:custGeom>
              <a:avLst/>
              <a:gdLst>
                <a:gd name="T0" fmla="*/ 353 w 360"/>
                <a:gd name="T1" fmla="*/ 152 h 328"/>
                <a:gd name="T2" fmla="*/ 346 w 360"/>
                <a:gd name="T3" fmla="*/ 119 h 328"/>
                <a:gd name="T4" fmla="*/ 314 w 360"/>
                <a:gd name="T5" fmla="*/ 152 h 328"/>
                <a:gd name="T6" fmla="*/ 308 w 360"/>
                <a:gd name="T7" fmla="*/ 162 h 328"/>
                <a:gd name="T8" fmla="*/ 268 w 360"/>
                <a:gd name="T9" fmla="*/ 169 h 328"/>
                <a:gd name="T10" fmla="*/ 258 w 360"/>
                <a:gd name="T11" fmla="*/ 152 h 328"/>
                <a:gd name="T12" fmla="*/ 248 w 360"/>
                <a:gd name="T13" fmla="*/ 142 h 328"/>
                <a:gd name="T14" fmla="*/ 235 w 360"/>
                <a:gd name="T15" fmla="*/ 131 h 328"/>
                <a:gd name="T16" fmla="*/ 168 w 360"/>
                <a:gd name="T17" fmla="*/ 118 h 328"/>
                <a:gd name="T18" fmla="*/ 128 w 360"/>
                <a:gd name="T19" fmla="*/ 56 h 328"/>
                <a:gd name="T20" fmla="*/ 54 w 360"/>
                <a:gd name="T21" fmla="*/ 8 h 328"/>
                <a:gd name="T22" fmla="*/ 4 w 360"/>
                <a:gd name="T23" fmla="*/ 14 h 328"/>
                <a:gd name="T24" fmla="*/ 4 w 360"/>
                <a:gd name="T25" fmla="*/ 20 h 328"/>
                <a:gd name="T26" fmla="*/ 0 w 360"/>
                <a:gd name="T27" fmla="*/ 28 h 328"/>
                <a:gd name="T28" fmla="*/ 4 w 360"/>
                <a:gd name="T29" fmla="*/ 45 h 328"/>
                <a:gd name="T30" fmla="*/ 20 w 360"/>
                <a:gd name="T31" fmla="*/ 37 h 328"/>
                <a:gd name="T32" fmla="*/ 37 w 360"/>
                <a:gd name="T33" fmla="*/ 49 h 328"/>
                <a:gd name="T34" fmla="*/ 60 w 360"/>
                <a:gd name="T35" fmla="*/ 76 h 328"/>
                <a:gd name="T36" fmla="*/ 74 w 360"/>
                <a:gd name="T37" fmla="*/ 65 h 328"/>
                <a:gd name="T38" fmla="*/ 97 w 360"/>
                <a:gd name="T39" fmla="*/ 51 h 328"/>
                <a:gd name="T40" fmla="*/ 114 w 360"/>
                <a:gd name="T41" fmla="*/ 70 h 328"/>
                <a:gd name="T42" fmla="*/ 119 w 360"/>
                <a:gd name="T43" fmla="*/ 100 h 328"/>
                <a:gd name="T44" fmla="*/ 120 w 360"/>
                <a:gd name="T45" fmla="*/ 131 h 328"/>
                <a:gd name="T46" fmla="*/ 116 w 360"/>
                <a:gd name="T47" fmla="*/ 144 h 328"/>
                <a:gd name="T48" fmla="*/ 112 w 360"/>
                <a:gd name="T49" fmla="*/ 149 h 328"/>
                <a:gd name="T50" fmla="*/ 114 w 360"/>
                <a:gd name="T51" fmla="*/ 167 h 328"/>
                <a:gd name="T52" fmla="*/ 109 w 360"/>
                <a:gd name="T53" fmla="*/ 184 h 328"/>
                <a:gd name="T54" fmla="*/ 95 w 360"/>
                <a:gd name="T55" fmla="*/ 181 h 328"/>
                <a:gd name="T56" fmla="*/ 84 w 360"/>
                <a:gd name="T57" fmla="*/ 204 h 328"/>
                <a:gd name="T58" fmla="*/ 68 w 360"/>
                <a:gd name="T59" fmla="*/ 218 h 328"/>
                <a:gd name="T60" fmla="*/ 80 w 360"/>
                <a:gd name="T61" fmla="*/ 235 h 328"/>
                <a:gd name="T62" fmla="*/ 90 w 360"/>
                <a:gd name="T63" fmla="*/ 248 h 328"/>
                <a:gd name="T64" fmla="*/ 109 w 360"/>
                <a:gd name="T65" fmla="*/ 253 h 328"/>
                <a:gd name="T66" fmla="*/ 118 w 360"/>
                <a:gd name="T67" fmla="*/ 271 h 328"/>
                <a:gd name="T68" fmla="*/ 133 w 360"/>
                <a:gd name="T69" fmla="*/ 283 h 328"/>
                <a:gd name="T70" fmla="*/ 154 w 360"/>
                <a:gd name="T71" fmla="*/ 277 h 328"/>
                <a:gd name="T72" fmla="*/ 167 w 360"/>
                <a:gd name="T73" fmla="*/ 274 h 328"/>
                <a:gd name="T74" fmla="*/ 177 w 360"/>
                <a:gd name="T75" fmla="*/ 289 h 328"/>
                <a:gd name="T76" fmla="*/ 180 w 360"/>
                <a:gd name="T77" fmla="*/ 289 h 328"/>
                <a:gd name="T78" fmla="*/ 200 w 360"/>
                <a:gd name="T79" fmla="*/ 282 h 328"/>
                <a:gd name="T80" fmla="*/ 206 w 360"/>
                <a:gd name="T81" fmla="*/ 291 h 328"/>
                <a:gd name="T82" fmla="*/ 211 w 360"/>
                <a:gd name="T83" fmla="*/ 297 h 328"/>
                <a:gd name="T84" fmla="*/ 229 w 360"/>
                <a:gd name="T85" fmla="*/ 308 h 328"/>
                <a:gd name="T86" fmla="*/ 235 w 360"/>
                <a:gd name="T87" fmla="*/ 303 h 328"/>
                <a:gd name="T88" fmla="*/ 243 w 360"/>
                <a:gd name="T89" fmla="*/ 297 h 328"/>
                <a:gd name="T90" fmla="*/ 255 w 360"/>
                <a:gd name="T91" fmla="*/ 314 h 328"/>
                <a:gd name="T92" fmla="*/ 268 w 360"/>
                <a:gd name="T93" fmla="*/ 328 h 328"/>
                <a:gd name="T94" fmla="*/ 278 w 360"/>
                <a:gd name="T95" fmla="*/ 310 h 328"/>
                <a:gd name="T96" fmla="*/ 296 w 360"/>
                <a:gd name="T97" fmla="*/ 301 h 328"/>
                <a:gd name="T98" fmla="*/ 306 w 360"/>
                <a:gd name="T99" fmla="*/ 304 h 328"/>
                <a:gd name="T100" fmla="*/ 314 w 360"/>
                <a:gd name="T101" fmla="*/ 314 h 328"/>
                <a:gd name="T102" fmla="*/ 318 w 360"/>
                <a:gd name="T103" fmla="*/ 287 h 328"/>
                <a:gd name="T104" fmla="*/ 324 w 360"/>
                <a:gd name="T105" fmla="*/ 243 h 328"/>
                <a:gd name="T106" fmla="*/ 336 w 360"/>
                <a:gd name="T107" fmla="*/ 2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0" h="328">
                  <a:moveTo>
                    <a:pt x="358" y="192"/>
                  </a:moveTo>
                  <a:cubicBezTo>
                    <a:pt x="352" y="153"/>
                    <a:pt x="352" y="153"/>
                    <a:pt x="352" y="153"/>
                  </a:cubicBezTo>
                  <a:cubicBezTo>
                    <a:pt x="352" y="152"/>
                    <a:pt x="352" y="152"/>
                    <a:pt x="352" y="152"/>
                  </a:cubicBezTo>
                  <a:cubicBezTo>
                    <a:pt x="353" y="152"/>
                    <a:pt x="353" y="152"/>
                    <a:pt x="353" y="152"/>
                  </a:cubicBezTo>
                  <a:cubicBezTo>
                    <a:pt x="356" y="148"/>
                    <a:pt x="357" y="144"/>
                    <a:pt x="356" y="141"/>
                  </a:cubicBezTo>
                  <a:cubicBezTo>
                    <a:pt x="355" y="139"/>
                    <a:pt x="355" y="139"/>
                    <a:pt x="355" y="139"/>
                  </a:cubicBezTo>
                  <a:cubicBezTo>
                    <a:pt x="350" y="136"/>
                    <a:pt x="348" y="130"/>
                    <a:pt x="350" y="119"/>
                  </a:cubicBezTo>
                  <a:cubicBezTo>
                    <a:pt x="346" y="119"/>
                    <a:pt x="346" y="119"/>
                    <a:pt x="346" y="119"/>
                  </a:cubicBezTo>
                  <a:cubicBezTo>
                    <a:pt x="343" y="118"/>
                    <a:pt x="340" y="120"/>
                    <a:pt x="337" y="122"/>
                  </a:cubicBezTo>
                  <a:cubicBezTo>
                    <a:pt x="334" y="124"/>
                    <a:pt x="332" y="127"/>
                    <a:pt x="331" y="129"/>
                  </a:cubicBezTo>
                  <a:cubicBezTo>
                    <a:pt x="330" y="134"/>
                    <a:pt x="324" y="137"/>
                    <a:pt x="316" y="140"/>
                  </a:cubicBezTo>
                  <a:cubicBezTo>
                    <a:pt x="314" y="152"/>
                    <a:pt x="314" y="152"/>
                    <a:pt x="314" y="152"/>
                  </a:cubicBezTo>
                  <a:cubicBezTo>
                    <a:pt x="314" y="152"/>
                    <a:pt x="314" y="152"/>
                    <a:pt x="314" y="152"/>
                  </a:cubicBezTo>
                  <a:cubicBezTo>
                    <a:pt x="313" y="153"/>
                    <a:pt x="313" y="153"/>
                    <a:pt x="313" y="153"/>
                  </a:cubicBezTo>
                  <a:cubicBezTo>
                    <a:pt x="309" y="161"/>
                    <a:pt x="309" y="161"/>
                    <a:pt x="309" y="161"/>
                  </a:cubicBezTo>
                  <a:cubicBezTo>
                    <a:pt x="308" y="162"/>
                    <a:pt x="308" y="162"/>
                    <a:pt x="308" y="162"/>
                  </a:cubicBezTo>
                  <a:cubicBezTo>
                    <a:pt x="308" y="162"/>
                    <a:pt x="308" y="162"/>
                    <a:pt x="308" y="162"/>
                  </a:cubicBezTo>
                  <a:cubicBezTo>
                    <a:pt x="308" y="162"/>
                    <a:pt x="308" y="162"/>
                    <a:pt x="308" y="162"/>
                  </a:cubicBezTo>
                  <a:cubicBezTo>
                    <a:pt x="268" y="169"/>
                    <a:pt x="268" y="169"/>
                    <a:pt x="268" y="169"/>
                  </a:cubicBezTo>
                  <a:cubicBezTo>
                    <a:pt x="268" y="169"/>
                    <a:pt x="268" y="169"/>
                    <a:pt x="268" y="169"/>
                  </a:cubicBezTo>
                  <a:cubicBezTo>
                    <a:pt x="266" y="169"/>
                    <a:pt x="266" y="169"/>
                    <a:pt x="266" y="169"/>
                  </a:cubicBezTo>
                  <a:cubicBezTo>
                    <a:pt x="266" y="168"/>
                    <a:pt x="266" y="168"/>
                    <a:pt x="266" y="168"/>
                  </a:cubicBezTo>
                  <a:cubicBezTo>
                    <a:pt x="255" y="156"/>
                    <a:pt x="255" y="156"/>
                    <a:pt x="255" y="156"/>
                  </a:cubicBezTo>
                  <a:cubicBezTo>
                    <a:pt x="258" y="152"/>
                    <a:pt x="258" y="152"/>
                    <a:pt x="258" y="152"/>
                  </a:cubicBezTo>
                  <a:cubicBezTo>
                    <a:pt x="254" y="146"/>
                    <a:pt x="254" y="146"/>
                    <a:pt x="254" y="146"/>
                  </a:cubicBezTo>
                  <a:cubicBezTo>
                    <a:pt x="248" y="142"/>
                    <a:pt x="248" y="142"/>
                    <a:pt x="248" y="142"/>
                  </a:cubicBezTo>
                  <a:cubicBezTo>
                    <a:pt x="248" y="142"/>
                    <a:pt x="248" y="142"/>
                    <a:pt x="248" y="142"/>
                  </a:cubicBezTo>
                  <a:cubicBezTo>
                    <a:pt x="248" y="142"/>
                    <a:pt x="248" y="142"/>
                    <a:pt x="248" y="142"/>
                  </a:cubicBezTo>
                  <a:cubicBezTo>
                    <a:pt x="248" y="141"/>
                    <a:pt x="248" y="141"/>
                    <a:pt x="248" y="141"/>
                  </a:cubicBezTo>
                  <a:cubicBezTo>
                    <a:pt x="248" y="141"/>
                    <a:pt x="248" y="141"/>
                    <a:pt x="248" y="141"/>
                  </a:cubicBezTo>
                  <a:cubicBezTo>
                    <a:pt x="246" y="130"/>
                    <a:pt x="246" y="130"/>
                    <a:pt x="246" y="130"/>
                  </a:cubicBezTo>
                  <a:cubicBezTo>
                    <a:pt x="235" y="131"/>
                    <a:pt x="235" y="131"/>
                    <a:pt x="235" y="131"/>
                  </a:cubicBezTo>
                  <a:cubicBezTo>
                    <a:pt x="234" y="130"/>
                    <a:pt x="234" y="130"/>
                    <a:pt x="234" y="130"/>
                  </a:cubicBezTo>
                  <a:cubicBezTo>
                    <a:pt x="226" y="125"/>
                    <a:pt x="226" y="125"/>
                    <a:pt x="226" y="125"/>
                  </a:cubicBezTo>
                  <a:cubicBezTo>
                    <a:pt x="194" y="119"/>
                    <a:pt x="194" y="119"/>
                    <a:pt x="194" y="119"/>
                  </a:cubicBezTo>
                  <a:cubicBezTo>
                    <a:pt x="168" y="118"/>
                    <a:pt x="168" y="118"/>
                    <a:pt x="168" y="118"/>
                  </a:cubicBezTo>
                  <a:cubicBezTo>
                    <a:pt x="167" y="119"/>
                    <a:pt x="167" y="119"/>
                    <a:pt x="167" y="119"/>
                  </a:cubicBezTo>
                  <a:cubicBezTo>
                    <a:pt x="166" y="119"/>
                    <a:pt x="165" y="118"/>
                    <a:pt x="164" y="118"/>
                  </a:cubicBezTo>
                  <a:cubicBezTo>
                    <a:pt x="149" y="83"/>
                    <a:pt x="149" y="83"/>
                    <a:pt x="149" y="83"/>
                  </a:cubicBezTo>
                  <a:cubicBezTo>
                    <a:pt x="148" y="80"/>
                    <a:pt x="141" y="72"/>
                    <a:pt x="128" y="56"/>
                  </a:cubicBezTo>
                  <a:cubicBezTo>
                    <a:pt x="116" y="42"/>
                    <a:pt x="110" y="34"/>
                    <a:pt x="108" y="32"/>
                  </a:cubicBezTo>
                  <a:cubicBezTo>
                    <a:pt x="85" y="10"/>
                    <a:pt x="85" y="10"/>
                    <a:pt x="85" y="10"/>
                  </a:cubicBezTo>
                  <a:cubicBezTo>
                    <a:pt x="82" y="8"/>
                    <a:pt x="82" y="8"/>
                    <a:pt x="82" y="8"/>
                  </a:cubicBezTo>
                  <a:cubicBezTo>
                    <a:pt x="54" y="8"/>
                    <a:pt x="54" y="8"/>
                    <a:pt x="54" y="8"/>
                  </a:cubicBezTo>
                  <a:cubicBezTo>
                    <a:pt x="53" y="8"/>
                    <a:pt x="53" y="8"/>
                    <a:pt x="53" y="8"/>
                  </a:cubicBezTo>
                  <a:cubicBezTo>
                    <a:pt x="52" y="7"/>
                    <a:pt x="52" y="7"/>
                    <a:pt x="52" y="7"/>
                  </a:cubicBezTo>
                  <a:cubicBezTo>
                    <a:pt x="50" y="5"/>
                    <a:pt x="46" y="3"/>
                    <a:pt x="40" y="2"/>
                  </a:cubicBezTo>
                  <a:cubicBezTo>
                    <a:pt x="34" y="0"/>
                    <a:pt x="22" y="4"/>
                    <a:pt x="4" y="14"/>
                  </a:cubicBezTo>
                  <a:cubicBezTo>
                    <a:pt x="3" y="14"/>
                    <a:pt x="3" y="14"/>
                    <a:pt x="3" y="14"/>
                  </a:cubicBezTo>
                  <a:cubicBezTo>
                    <a:pt x="4" y="20"/>
                    <a:pt x="4" y="20"/>
                    <a:pt x="4" y="20"/>
                  </a:cubicBezTo>
                  <a:cubicBezTo>
                    <a:pt x="4" y="20"/>
                    <a:pt x="4" y="20"/>
                    <a:pt x="4" y="20"/>
                  </a:cubicBezTo>
                  <a:cubicBezTo>
                    <a:pt x="4" y="20"/>
                    <a:pt x="4" y="20"/>
                    <a:pt x="4" y="20"/>
                  </a:cubicBezTo>
                  <a:cubicBezTo>
                    <a:pt x="4" y="20"/>
                    <a:pt x="4" y="20"/>
                    <a:pt x="4" y="20"/>
                  </a:cubicBezTo>
                  <a:cubicBezTo>
                    <a:pt x="4" y="21"/>
                    <a:pt x="4" y="21"/>
                    <a:pt x="4" y="21"/>
                  </a:cubicBezTo>
                  <a:cubicBezTo>
                    <a:pt x="0" y="27"/>
                    <a:pt x="0" y="27"/>
                    <a:pt x="0" y="27"/>
                  </a:cubicBezTo>
                  <a:cubicBezTo>
                    <a:pt x="0" y="28"/>
                    <a:pt x="0" y="28"/>
                    <a:pt x="0" y="28"/>
                  </a:cubicBezTo>
                  <a:cubicBezTo>
                    <a:pt x="0" y="28"/>
                    <a:pt x="0" y="28"/>
                    <a:pt x="0" y="28"/>
                  </a:cubicBezTo>
                  <a:cubicBezTo>
                    <a:pt x="0" y="32"/>
                    <a:pt x="0" y="32"/>
                    <a:pt x="0" y="32"/>
                  </a:cubicBezTo>
                  <a:cubicBezTo>
                    <a:pt x="0" y="36"/>
                    <a:pt x="0" y="40"/>
                    <a:pt x="2" y="43"/>
                  </a:cubicBezTo>
                  <a:cubicBezTo>
                    <a:pt x="4" y="45"/>
                    <a:pt x="4" y="45"/>
                    <a:pt x="4" y="45"/>
                  </a:cubicBezTo>
                  <a:cubicBezTo>
                    <a:pt x="10" y="44"/>
                    <a:pt x="10" y="44"/>
                    <a:pt x="10" y="44"/>
                  </a:cubicBezTo>
                  <a:cubicBezTo>
                    <a:pt x="16" y="46"/>
                    <a:pt x="16" y="46"/>
                    <a:pt x="16" y="46"/>
                  </a:cubicBezTo>
                  <a:cubicBezTo>
                    <a:pt x="18" y="44"/>
                    <a:pt x="18" y="44"/>
                    <a:pt x="18" y="44"/>
                  </a:cubicBezTo>
                  <a:cubicBezTo>
                    <a:pt x="18" y="40"/>
                    <a:pt x="19" y="38"/>
                    <a:pt x="20" y="37"/>
                  </a:cubicBezTo>
                  <a:cubicBezTo>
                    <a:pt x="24" y="37"/>
                    <a:pt x="24" y="37"/>
                    <a:pt x="24" y="37"/>
                  </a:cubicBezTo>
                  <a:cubicBezTo>
                    <a:pt x="38" y="41"/>
                    <a:pt x="38" y="41"/>
                    <a:pt x="38" y="41"/>
                  </a:cubicBezTo>
                  <a:cubicBezTo>
                    <a:pt x="42" y="41"/>
                    <a:pt x="42" y="41"/>
                    <a:pt x="42" y="41"/>
                  </a:cubicBezTo>
                  <a:cubicBezTo>
                    <a:pt x="37" y="49"/>
                    <a:pt x="37" y="49"/>
                    <a:pt x="37" y="49"/>
                  </a:cubicBezTo>
                  <a:cubicBezTo>
                    <a:pt x="37" y="58"/>
                    <a:pt x="37" y="58"/>
                    <a:pt x="37" y="58"/>
                  </a:cubicBezTo>
                  <a:cubicBezTo>
                    <a:pt x="37" y="60"/>
                    <a:pt x="41" y="65"/>
                    <a:pt x="48" y="72"/>
                  </a:cubicBezTo>
                  <a:cubicBezTo>
                    <a:pt x="52" y="75"/>
                    <a:pt x="55" y="76"/>
                    <a:pt x="58" y="77"/>
                  </a:cubicBezTo>
                  <a:cubicBezTo>
                    <a:pt x="60" y="76"/>
                    <a:pt x="60" y="76"/>
                    <a:pt x="60" y="76"/>
                  </a:cubicBezTo>
                  <a:cubicBezTo>
                    <a:pt x="62" y="76"/>
                    <a:pt x="62" y="76"/>
                    <a:pt x="62" y="76"/>
                  </a:cubicBezTo>
                  <a:cubicBezTo>
                    <a:pt x="68" y="69"/>
                    <a:pt x="68" y="69"/>
                    <a:pt x="68" y="69"/>
                  </a:cubicBezTo>
                  <a:cubicBezTo>
                    <a:pt x="74" y="66"/>
                    <a:pt x="74" y="66"/>
                    <a:pt x="74" y="66"/>
                  </a:cubicBezTo>
                  <a:cubicBezTo>
                    <a:pt x="74" y="65"/>
                    <a:pt x="74" y="65"/>
                    <a:pt x="74" y="65"/>
                  </a:cubicBezTo>
                  <a:cubicBezTo>
                    <a:pt x="74" y="65"/>
                    <a:pt x="74" y="65"/>
                    <a:pt x="74" y="65"/>
                  </a:cubicBezTo>
                  <a:cubicBezTo>
                    <a:pt x="84" y="64"/>
                    <a:pt x="84" y="64"/>
                    <a:pt x="84" y="64"/>
                  </a:cubicBezTo>
                  <a:cubicBezTo>
                    <a:pt x="88" y="57"/>
                    <a:pt x="88" y="57"/>
                    <a:pt x="88" y="57"/>
                  </a:cubicBezTo>
                  <a:cubicBezTo>
                    <a:pt x="97" y="51"/>
                    <a:pt x="97" y="51"/>
                    <a:pt x="97" y="51"/>
                  </a:cubicBezTo>
                  <a:cubicBezTo>
                    <a:pt x="106" y="56"/>
                    <a:pt x="106" y="56"/>
                    <a:pt x="106" y="56"/>
                  </a:cubicBezTo>
                  <a:cubicBezTo>
                    <a:pt x="106" y="56"/>
                    <a:pt x="106" y="56"/>
                    <a:pt x="106" y="56"/>
                  </a:cubicBezTo>
                  <a:cubicBezTo>
                    <a:pt x="106" y="57"/>
                    <a:pt x="106" y="57"/>
                    <a:pt x="106" y="57"/>
                  </a:cubicBezTo>
                  <a:cubicBezTo>
                    <a:pt x="114" y="70"/>
                    <a:pt x="114" y="70"/>
                    <a:pt x="114" y="70"/>
                  </a:cubicBezTo>
                  <a:cubicBezTo>
                    <a:pt x="118" y="80"/>
                    <a:pt x="118" y="80"/>
                    <a:pt x="118" y="80"/>
                  </a:cubicBezTo>
                  <a:cubicBezTo>
                    <a:pt x="118" y="81"/>
                    <a:pt x="118" y="81"/>
                    <a:pt x="118" y="81"/>
                  </a:cubicBezTo>
                  <a:cubicBezTo>
                    <a:pt x="116" y="92"/>
                    <a:pt x="116" y="92"/>
                    <a:pt x="116" y="92"/>
                  </a:cubicBezTo>
                  <a:cubicBezTo>
                    <a:pt x="119" y="100"/>
                    <a:pt x="119" y="100"/>
                    <a:pt x="119" y="100"/>
                  </a:cubicBezTo>
                  <a:cubicBezTo>
                    <a:pt x="119" y="101"/>
                    <a:pt x="119" y="101"/>
                    <a:pt x="119" y="101"/>
                  </a:cubicBezTo>
                  <a:cubicBezTo>
                    <a:pt x="117" y="110"/>
                    <a:pt x="117" y="110"/>
                    <a:pt x="117" y="110"/>
                  </a:cubicBezTo>
                  <a:cubicBezTo>
                    <a:pt x="117" y="118"/>
                    <a:pt x="117" y="118"/>
                    <a:pt x="117" y="118"/>
                  </a:cubicBezTo>
                  <a:cubicBezTo>
                    <a:pt x="119" y="125"/>
                    <a:pt x="120" y="130"/>
                    <a:pt x="120" y="131"/>
                  </a:cubicBezTo>
                  <a:cubicBezTo>
                    <a:pt x="120" y="138"/>
                    <a:pt x="120" y="138"/>
                    <a:pt x="120" y="138"/>
                  </a:cubicBezTo>
                  <a:cubicBezTo>
                    <a:pt x="120" y="138"/>
                    <a:pt x="120" y="138"/>
                    <a:pt x="120" y="138"/>
                  </a:cubicBezTo>
                  <a:cubicBezTo>
                    <a:pt x="120" y="138"/>
                    <a:pt x="120" y="138"/>
                    <a:pt x="120" y="138"/>
                  </a:cubicBezTo>
                  <a:cubicBezTo>
                    <a:pt x="116" y="144"/>
                    <a:pt x="116" y="144"/>
                    <a:pt x="116" y="144"/>
                  </a:cubicBezTo>
                  <a:cubicBezTo>
                    <a:pt x="116" y="144"/>
                    <a:pt x="116" y="144"/>
                    <a:pt x="116" y="144"/>
                  </a:cubicBezTo>
                  <a:cubicBezTo>
                    <a:pt x="116" y="144"/>
                    <a:pt x="116" y="144"/>
                    <a:pt x="116" y="144"/>
                  </a:cubicBezTo>
                  <a:cubicBezTo>
                    <a:pt x="116" y="144"/>
                    <a:pt x="116" y="144"/>
                    <a:pt x="116" y="144"/>
                  </a:cubicBezTo>
                  <a:cubicBezTo>
                    <a:pt x="112" y="149"/>
                    <a:pt x="112" y="149"/>
                    <a:pt x="112" y="149"/>
                  </a:cubicBezTo>
                  <a:cubicBezTo>
                    <a:pt x="111" y="158"/>
                    <a:pt x="111" y="158"/>
                    <a:pt x="111" y="158"/>
                  </a:cubicBezTo>
                  <a:cubicBezTo>
                    <a:pt x="114" y="167"/>
                    <a:pt x="114" y="167"/>
                    <a:pt x="114" y="167"/>
                  </a:cubicBezTo>
                  <a:cubicBezTo>
                    <a:pt x="114" y="167"/>
                    <a:pt x="114" y="167"/>
                    <a:pt x="114" y="167"/>
                  </a:cubicBezTo>
                  <a:cubicBezTo>
                    <a:pt x="114" y="167"/>
                    <a:pt x="114" y="167"/>
                    <a:pt x="114" y="167"/>
                  </a:cubicBezTo>
                  <a:cubicBezTo>
                    <a:pt x="114" y="168"/>
                    <a:pt x="114" y="168"/>
                    <a:pt x="114" y="168"/>
                  </a:cubicBezTo>
                  <a:cubicBezTo>
                    <a:pt x="114" y="168"/>
                    <a:pt x="114" y="168"/>
                    <a:pt x="114" y="168"/>
                  </a:cubicBezTo>
                  <a:cubicBezTo>
                    <a:pt x="111" y="182"/>
                    <a:pt x="111" y="182"/>
                    <a:pt x="111" y="182"/>
                  </a:cubicBezTo>
                  <a:cubicBezTo>
                    <a:pt x="109" y="184"/>
                    <a:pt x="109" y="184"/>
                    <a:pt x="109" y="184"/>
                  </a:cubicBezTo>
                  <a:cubicBezTo>
                    <a:pt x="108" y="185"/>
                    <a:pt x="106" y="185"/>
                    <a:pt x="103" y="184"/>
                  </a:cubicBezTo>
                  <a:cubicBezTo>
                    <a:pt x="102" y="184"/>
                    <a:pt x="102" y="184"/>
                    <a:pt x="102" y="184"/>
                  </a:cubicBezTo>
                  <a:cubicBezTo>
                    <a:pt x="99" y="180"/>
                    <a:pt x="99" y="180"/>
                    <a:pt x="99" y="180"/>
                  </a:cubicBezTo>
                  <a:cubicBezTo>
                    <a:pt x="95" y="181"/>
                    <a:pt x="95" y="181"/>
                    <a:pt x="95" y="181"/>
                  </a:cubicBezTo>
                  <a:cubicBezTo>
                    <a:pt x="90" y="186"/>
                    <a:pt x="90" y="186"/>
                    <a:pt x="90" y="186"/>
                  </a:cubicBezTo>
                  <a:cubicBezTo>
                    <a:pt x="84" y="203"/>
                    <a:pt x="84" y="203"/>
                    <a:pt x="84" y="203"/>
                  </a:cubicBezTo>
                  <a:cubicBezTo>
                    <a:pt x="84" y="203"/>
                    <a:pt x="84" y="203"/>
                    <a:pt x="84" y="203"/>
                  </a:cubicBezTo>
                  <a:cubicBezTo>
                    <a:pt x="84" y="204"/>
                    <a:pt x="84" y="204"/>
                    <a:pt x="84" y="204"/>
                  </a:cubicBezTo>
                  <a:cubicBezTo>
                    <a:pt x="78" y="208"/>
                    <a:pt x="78" y="208"/>
                    <a:pt x="78" y="208"/>
                  </a:cubicBezTo>
                  <a:cubicBezTo>
                    <a:pt x="77" y="208"/>
                    <a:pt x="77" y="208"/>
                    <a:pt x="77" y="208"/>
                  </a:cubicBezTo>
                  <a:cubicBezTo>
                    <a:pt x="74" y="209"/>
                    <a:pt x="74" y="209"/>
                    <a:pt x="74" y="209"/>
                  </a:cubicBezTo>
                  <a:cubicBezTo>
                    <a:pt x="68" y="218"/>
                    <a:pt x="68" y="218"/>
                    <a:pt x="68" y="218"/>
                  </a:cubicBezTo>
                  <a:cubicBezTo>
                    <a:pt x="71" y="224"/>
                    <a:pt x="71" y="224"/>
                    <a:pt x="71" y="224"/>
                  </a:cubicBezTo>
                  <a:cubicBezTo>
                    <a:pt x="72" y="225"/>
                    <a:pt x="72" y="225"/>
                    <a:pt x="72" y="225"/>
                  </a:cubicBezTo>
                  <a:cubicBezTo>
                    <a:pt x="80" y="235"/>
                    <a:pt x="80" y="235"/>
                    <a:pt x="80" y="235"/>
                  </a:cubicBezTo>
                  <a:cubicBezTo>
                    <a:pt x="80" y="235"/>
                    <a:pt x="80" y="235"/>
                    <a:pt x="80" y="235"/>
                  </a:cubicBezTo>
                  <a:cubicBezTo>
                    <a:pt x="80" y="238"/>
                    <a:pt x="80" y="238"/>
                    <a:pt x="80" y="238"/>
                  </a:cubicBezTo>
                  <a:cubicBezTo>
                    <a:pt x="88" y="240"/>
                    <a:pt x="88" y="240"/>
                    <a:pt x="88" y="240"/>
                  </a:cubicBezTo>
                  <a:cubicBezTo>
                    <a:pt x="90" y="248"/>
                    <a:pt x="90" y="248"/>
                    <a:pt x="90" y="248"/>
                  </a:cubicBezTo>
                  <a:cubicBezTo>
                    <a:pt x="90" y="248"/>
                    <a:pt x="90" y="248"/>
                    <a:pt x="90" y="248"/>
                  </a:cubicBezTo>
                  <a:cubicBezTo>
                    <a:pt x="91" y="258"/>
                    <a:pt x="91" y="258"/>
                    <a:pt x="91" y="258"/>
                  </a:cubicBezTo>
                  <a:cubicBezTo>
                    <a:pt x="94" y="260"/>
                    <a:pt x="94" y="260"/>
                    <a:pt x="94" y="260"/>
                  </a:cubicBezTo>
                  <a:cubicBezTo>
                    <a:pt x="102" y="257"/>
                    <a:pt x="102" y="257"/>
                    <a:pt x="102" y="257"/>
                  </a:cubicBezTo>
                  <a:cubicBezTo>
                    <a:pt x="109" y="253"/>
                    <a:pt x="109" y="253"/>
                    <a:pt x="109" y="253"/>
                  </a:cubicBezTo>
                  <a:cubicBezTo>
                    <a:pt x="110" y="252"/>
                    <a:pt x="110" y="252"/>
                    <a:pt x="110" y="252"/>
                  </a:cubicBezTo>
                  <a:cubicBezTo>
                    <a:pt x="113" y="266"/>
                    <a:pt x="113" y="266"/>
                    <a:pt x="113" y="266"/>
                  </a:cubicBezTo>
                  <a:cubicBezTo>
                    <a:pt x="117" y="271"/>
                    <a:pt x="117" y="271"/>
                    <a:pt x="117" y="271"/>
                  </a:cubicBezTo>
                  <a:cubicBezTo>
                    <a:pt x="118" y="271"/>
                    <a:pt x="118" y="271"/>
                    <a:pt x="118" y="271"/>
                  </a:cubicBezTo>
                  <a:cubicBezTo>
                    <a:pt x="120" y="277"/>
                    <a:pt x="120" y="277"/>
                    <a:pt x="120" y="277"/>
                  </a:cubicBezTo>
                  <a:cubicBezTo>
                    <a:pt x="126" y="282"/>
                    <a:pt x="126" y="282"/>
                    <a:pt x="126" y="282"/>
                  </a:cubicBezTo>
                  <a:cubicBezTo>
                    <a:pt x="127" y="283"/>
                    <a:pt x="129" y="283"/>
                    <a:pt x="131" y="283"/>
                  </a:cubicBezTo>
                  <a:cubicBezTo>
                    <a:pt x="133" y="283"/>
                    <a:pt x="133" y="283"/>
                    <a:pt x="133" y="283"/>
                  </a:cubicBezTo>
                  <a:cubicBezTo>
                    <a:pt x="137" y="282"/>
                    <a:pt x="137" y="282"/>
                    <a:pt x="137" y="282"/>
                  </a:cubicBezTo>
                  <a:cubicBezTo>
                    <a:pt x="140" y="280"/>
                    <a:pt x="142" y="279"/>
                    <a:pt x="146" y="279"/>
                  </a:cubicBezTo>
                  <a:cubicBezTo>
                    <a:pt x="148" y="278"/>
                    <a:pt x="148" y="278"/>
                    <a:pt x="148" y="278"/>
                  </a:cubicBezTo>
                  <a:cubicBezTo>
                    <a:pt x="154" y="277"/>
                    <a:pt x="154" y="277"/>
                    <a:pt x="154" y="277"/>
                  </a:cubicBezTo>
                  <a:cubicBezTo>
                    <a:pt x="156" y="277"/>
                    <a:pt x="156" y="278"/>
                    <a:pt x="158" y="279"/>
                  </a:cubicBezTo>
                  <a:cubicBezTo>
                    <a:pt x="166" y="274"/>
                    <a:pt x="166" y="274"/>
                    <a:pt x="166" y="274"/>
                  </a:cubicBezTo>
                  <a:cubicBezTo>
                    <a:pt x="166" y="274"/>
                    <a:pt x="166" y="274"/>
                    <a:pt x="166" y="274"/>
                  </a:cubicBezTo>
                  <a:cubicBezTo>
                    <a:pt x="167" y="274"/>
                    <a:pt x="167" y="274"/>
                    <a:pt x="167" y="274"/>
                  </a:cubicBezTo>
                  <a:cubicBezTo>
                    <a:pt x="168" y="274"/>
                    <a:pt x="168" y="274"/>
                    <a:pt x="168" y="274"/>
                  </a:cubicBezTo>
                  <a:cubicBezTo>
                    <a:pt x="168" y="274"/>
                    <a:pt x="168" y="274"/>
                    <a:pt x="168" y="274"/>
                  </a:cubicBezTo>
                  <a:cubicBezTo>
                    <a:pt x="172" y="278"/>
                    <a:pt x="173" y="281"/>
                    <a:pt x="173" y="283"/>
                  </a:cubicBezTo>
                  <a:cubicBezTo>
                    <a:pt x="177" y="289"/>
                    <a:pt x="177" y="289"/>
                    <a:pt x="177" y="289"/>
                  </a:cubicBezTo>
                  <a:cubicBezTo>
                    <a:pt x="180" y="290"/>
                    <a:pt x="180" y="290"/>
                    <a:pt x="180" y="290"/>
                  </a:cubicBezTo>
                  <a:cubicBezTo>
                    <a:pt x="180" y="290"/>
                    <a:pt x="180" y="290"/>
                    <a:pt x="180" y="290"/>
                  </a:cubicBezTo>
                  <a:cubicBezTo>
                    <a:pt x="180" y="290"/>
                    <a:pt x="180" y="290"/>
                    <a:pt x="180" y="290"/>
                  </a:cubicBezTo>
                  <a:cubicBezTo>
                    <a:pt x="180" y="289"/>
                    <a:pt x="180" y="289"/>
                    <a:pt x="180" y="289"/>
                  </a:cubicBezTo>
                  <a:cubicBezTo>
                    <a:pt x="179" y="287"/>
                    <a:pt x="179" y="286"/>
                    <a:pt x="180" y="285"/>
                  </a:cubicBezTo>
                  <a:cubicBezTo>
                    <a:pt x="180" y="284"/>
                    <a:pt x="182" y="283"/>
                    <a:pt x="184" y="283"/>
                  </a:cubicBezTo>
                  <a:cubicBezTo>
                    <a:pt x="199" y="282"/>
                    <a:pt x="199" y="282"/>
                    <a:pt x="199" y="282"/>
                  </a:cubicBezTo>
                  <a:cubicBezTo>
                    <a:pt x="200" y="282"/>
                    <a:pt x="200" y="282"/>
                    <a:pt x="200" y="282"/>
                  </a:cubicBezTo>
                  <a:cubicBezTo>
                    <a:pt x="200" y="282"/>
                    <a:pt x="200" y="282"/>
                    <a:pt x="200" y="282"/>
                  </a:cubicBezTo>
                  <a:cubicBezTo>
                    <a:pt x="200" y="283"/>
                    <a:pt x="200" y="283"/>
                    <a:pt x="200" y="283"/>
                  </a:cubicBezTo>
                  <a:cubicBezTo>
                    <a:pt x="201" y="283"/>
                    <a:pt x="201" y="283"/>
                    <a:pt x="201" y="283"/>
                  </a:cubicBezTo>
                  <a:cubicBezTo>
                    <a:pt x="206" y="291"/>
                    <a:pt x="206" y="291"/>
                    <a:pt x="206" y="291"/>
                  </a:cubicBezTo>
                  <a:cubicBezTo>
                    <a:pt x="205" y="296"/>
                    <a:pt x="205" y="296"/>
                    <a:pt x="205" y="296"/>
                  </a:cubicBezTo>
                  <a:cubicBezTo>
                    <a:pt x="205" y="296"/>
                    <a:pt x="205" y="296"/>
                    <a:pt x="205" y="296"/>
                  </a:cubicBezTo>
                  <a:cubicBezTo>
                    <a:pt x="210" y="297"/>
                    <a:pt x="210" y="297"/>
                    <a:pt x="210" y="297"/>
                  </a:cubicBezTo>
                  <a:cubicBezTo>
                    <a:pt x="211" y="297"/>
                    <a:pt x="211" y="297"/>
                    <a:pt x="211" y="297"/>
                  </a:cubicBezTo>
                  <a:cubicBezTo>
                    <a:pt x="210" y="296"/>
                    <a:pt x="210" y="295"/>
                    <a:pt x="211" y="294"/>
                  </a:cubicBezTo>
                  <a:cubicBezTo>
                    <a:pt x="213" y="294"/>
                    <a:pt x="213" y="294"/>
                    <a:pt x="213" y="294"/>
                  </a:cubicBezTo>
                  <a:cubicBezTo>
                    <a:pt x="226" y="303"/>
                    <a:pt x="226" y="303"/>
                    <a:pt x="226" y="303"/>
                  </a:cubicBezTo>
                  <a:cubicBezTo>
                    <a:pt x="228" y="304"/>
                    <a:pt x="228" y="306"/>
                    <a:pt x="229" y="308"/>
                  </a:cubicBezTo>
                  <a:cubicBezTo>
                    <a:pt x="229" y="313"/>
                    <a:pt x="229" y="313"/>
                    <a:pt x="229" y="313"/>
                  </a:cubicBezTo>
                  <a:cubicBezTo>
                    <a:pt x="234" y="314"/>
                    <a:pt x="234" y="314"/>
                    <a:pt x="234" y="314"/>
                  </a:cubicBezTo>
                  <a:cubicBezTo>
                    <a:pt x="236" y="309"/>
                    <a:pt x="236" y="309"/>
                    <a:pt x="236" y="309"/>
                  </a:cubicBezTo>
                  <a:cubicBezTo>
                    <a:pt x="235" y="307"/>
                    <a:pt x="234" y="304"/>
                    <a:pt x="235" y="303"/>
                  </a:cubicBezTo>
                  <a:cubicBezTo>
                    <a:pt x="235" y="301"/>
                    <a:pt x="236" y="300"/>
                    <a:pt x="237" y="299"/>
                  </a:cubicBezTo>
                  <a:cubicBezTo>
                    <a:pt x="238" y="298"/>
                    <a:pt x="238" y="298"/>
                    <a:pt x="238" y="298"/>
                  </a:cubicBezTo>
                  <a:cubicBezTo>
                    <a:pt x="238" y="297"/>
                    <a:pt x="239" y="297"/>
                    <a:pt x="240" y="296"/>
                  </a:cubicBezTo>
                  <a:cubicBezTo>
                    <a:pt x="243" y="297"/>
                    <a:pt x="243" y="297"/>
                    <a:pt x="243" y="297"/>
                  </a:cubicBezTo>
                  <a:cubicBezTo>
                    <a:pt x="245" y="298"/>
                    <a:pt x="247" y="302"/>
                    <a:pt x="248" y="309"/>
                  </a:cubicBezTo>
                  <a:cubicBezTo>
                    <a:pt x="248" y="310"/>
                    <a:pt x="248" y="310"/>
                    <a:pt x="248" y="310"/>
                  </a:cubicBezTo>
                  <a:cubicBezTo>
                    <a:pt x="248" y="310"/>
                    <a:pt x="248" y="310"/>
                    <a:pt x="248" y="310"/>
                  </a:cubicBezTo>
                  <a:cubicBezTo>
                    <a:pt x="249" y="312"/>
                    <a:pt x="251" y="313"/>
                    <a:pt x="255" y="314"/>
                  </a:cubicBezTo>
                  <a:cubicBezTo>
                    <a:pt x="255" y="314"/>
                    <a:pt x="255" y="314"/>
                    <a:pt x="255" y="314"/>
                  </a:cubicBezTo>
                  <a:cubicBezTo>
                    <a:pt x="256" y="314"/>
                    <a:pt x="256" y="314"/>
                    <a:pt x="256" y="314"/>
                  </a:cubicBezTo>
                  <a:cubicBezTo>
                    <a:pt x="268" y="328"/>
                    <a:pt x="268" y="328"/>
                    <a:pt x="268" y="328"/>
                  </a:cubicBezTo>
                  <a:cubicBezTo>
                    <a:pt x="268" y="328"/>
                    <a:pt x="268" y="328"/>
                    <a:pt x="268" y="328"/>
                  </a:cubicBezTo>
                  <a:cubicBezTo>
                    <a:pt x="274" y="326"/>
                    <a:pt x="274" y="326"/>
                    <a:pt x="274" y="326"/>
                  </a:cubicBezTo>
                  <a:cubicBezTo>
                    <a:pt x="274" y="324"/>
                    <a:pt x="274" y="324"/>
                    <a:pt x="274" y="324"/>
                  </a:cubicBezTo>
                  <a:cubicBezTo>
                    <a:pt x="272" y="322"/>
                    <a:pt x="272" y="320"/>
                    <a:pt x="272" y="318"/>
                  </a:cubicBezTo>
                  <a:cubicBezTo>
                    <a:pt x="272" y="316"/>
                    <a:pt x="274" y="313"/>
                    <a:pt x="278" y="310"/>
                  </a:cubicBezTo>
                  <a:cubicBezTo>
                    <a:pt x="284" y="304"/>
                    <a:pt x="284" y="304"/>
                    <a:pt x="284" y="304"/>
                  </a:cubicBezTo>
                  <a:cubicBezTo>
                    <a:pt x="292" y="310"/>
                    <a:pt x="292" y="310"/>
                    <a:pt x="292" y="310"/>
                  </a:cubicBezTo>
                  <a:cubicBezTo>
                    <a:pt x="294" y="310"/>
                    <a:pt x="294" y="310"/>
                    <a:pt x="294" y="310"/>
                  </a:cubicBezTo>
                  <a:cubicBezTo>
                    <a:pt x="296" y="301"/>
                    <a:pt x="296" y="301"/>
                    <a:pt x="296" y="301"/>
                  </a:cubicBezTo>
                  <a:cubicBezTo>
                    <a:pt x="296" y="299"/>
                    <a:pt x="296" y="299"/>
                    <a:pt x="296" y="299"/>
                  </a:cubicBezTo>
                  <a:cubicBezTo>
                    <a:pt x="297" y="299"/>
                    <a:pt x="297" y="299"/>
                    <a:pt x="297" y="299"/>
                  </a:cubicBezTo>
                  <a:cubicBezTo>
                    <a:pt x="304" y="300"/>
                    <a:pt x="304" y="300"/>
                    <a:pt x="304" y="300"/>
                  </a:cubicBezTo>
                  <a:cubicBezTo>
                    <a:pt x="305" y="301"/>
                    <a:pt x="306" y="302"/>
                    <a:pt x="306" y="304"/>
                  </a:cubicBezTo>
                  <a:cubicBezTo>
                    <a:pt x="306" y="306"/>
                    <a:pt x="304" y="308"/>
                    <a:pt x="303" y="309"/>
                  </a:cubicBezTo>
                  <a:cubicBezTo>
                    <a:pt x="304" y="310"/>
                    <a:pt x="304" y="310"/>
                    <a:pt x="304" y="310"/>
                  </a:cubicBezTo>
                  <a:cubicBezTo>
                    <a:pt x="308" y="312"/>
                    <a:pt x="312" y="314"/>
                    <a:pt x="314" y="314"/>
                  </a:cubicBezTo>
                  <a:cubicBezTo>
                    <a:pt x="314" y="314"/>
                    <a:pt x="314" y="314"/>
                    <a:pt x="314" y="314"/>
                  </a:cubicBezTo>
                  <a:cubicBezTo>
                    <a:pt x="314" y="314"/>
                    <a:pt x="314" y="314"/>
                    <a:pt x="314" y="314"/>
                  </a:cubicBezTo>
                  <a:cubicBezTo>
                    <a:pt x="320" y="317"/>
                    <a:pt x="320" y="317"/>
                    <a:pt x="320" y="317"/>
                  </a:cubicBezTo>
                  <a:cubicBezTo>
                    <a:pt x="324" y="316"/>
                    <a:pt x="324" y="316"/>
                    <a:pt x="324" y="316"/>
                  </a:cubicBezTo>
                  <a:cubicBezTo>
                    <a:pt x="318" y="287"/>
                    <a:pt x="318" y="287"/>
                    <a:pt x="318" y="287"/>
                  </a:cubicBezTo>
                  <a:cubicBezTo>
                    <a:pt x="314" y="285"/>
                    <a:pt x="310" y="280"/>
                    <a:pt x="306" y="274"/>
                  </a:cubicBezTo>
                  <a:cubicBezTo>
                    <a:pt x="304" y="270"/>
                    <a:pt x="305" y="263"/>
                    <a:pt x="312" y="255"/>
                  </a:cubicBezTo>
                  <a:cubicBezTo>
                    <a:pt x="315" y="251"/>
                    <a:pt x="320" y="247"/>
                    <a:pt x="324" y="243"/>
                  </a:cubicBezTo>
                  <a:cubicBezTo>
                    <a:pt x="324" y="243"/>
                    <a:pt x="324" y="243"/>
                    <a:pt x="324" y="243"/>
                  </a:cubicBezTo>
                  <a:cubicBezTo>
                    <a:pt x="325" y="242"/>
                    <a:pt x="325" y="242"/>
                    <a:pt x="325" y="242"/>
                  </a:cubicBezTo>
                  <a:cubicBezTo>
                    <a:pt x="330" y="242"/>
                    <a:pt x="330" y="242"/>
                    <a:pt x="330" y="242"/>
                  </a:cubicBezTo>
                  <a:cubicBezTo>
                    <a:pt x="331" y="243"/>
                    <a:pt x="331" y="243"/>
                    <a:pt x="331" y="243"/>
                  </a:cubicBezTo>
                  <a:cubicBezTo>
                    <a:pt x="336" y="245"/>
                    <a:pt x="336" y="245"/>
                    <a:pt x="336" y="245"/>
                  </a:cubicBezTo>
                  <a:cubicBezTo>
                    <a:pt x="346" y="245"/>
                    <a:pt x="346" y="245"/>
                    <a:pt x="346" y="245"/>
                  </a:cubicBezTo>
                  <a:cubicBezTo>
                    <a:pt x="350" y="243"/>
                    <a:pt x="353" y="237"/>
                    <a:pt x="357" y="227"/>
                  </a:cubicBezTo>
                  <a:cubicBezTo>
                    <a:pt x="360" y="222"/>
                    <a:pt x="360" y="210"/>
                    <a:pt x="358" y="192"/>
                  </a:cubicBezTo>
                  <a:close/>
                </a:path>
              </a:pathLst>
            </a:custGeom>
            <a:solidFill>
              <a:srgbClr val="404040"/>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1" name="Freeform 31"/>
            <p:cNvSpPr>
              <a:spLocks/>
            </p:cNvSpPr>
            <p:nvPr/>
          </p:nvSpPr>
          <p:spPr bwMode="auto">
            <a:xfrm>
              <a:off x="4122299" y="3226572"/>
              <a:ext cx="611632" cy="381513"/>
            </a:xfrm>
            <a:custGeom>
              <a:avLst/>
              <a:gdLst>
                <a:gd name="T0" fmla="*/ 198 w 218"/>
                <a:gd name="T1" fmla="*/ 4 h 136"/>
                <a:gd name="T2" fmla="*/ 180 w 218"/>
                <a:gd name="T3" fmla="*/ 6 h 136"/>
                <a:gd name="T4" fmla="*/ 136 w 218"/>
                <a:gd name="T5" fmla="*/ 21 h 136"/>
                <a:gd name="T6" fmla="*/ 137 w 218"/>
                <a:gd name="T7" fmla="*/ 31 h 136"/>
                <a:gd name="T8" fmla="*/ 107 w 218"/>
                <a:gd name="T9" fmla="*/ 26 h 136"/>
                <a:gd name="T10" fmla="*/ 85 w 218"/>
                <a:gd name="T11" fmla="*/ 0 h 136"/>
                <a:gd name="T12" fmla="*/ 76 w 218"/>
                <a:gd name="T13" fmla="*/ 10 h 136"/>
                <a:gd name="T14" fmla="*/ 64 w 218"/>
                <a:gd name="T15" fmla="*/ 4 h 136"/>
                <a:gd name="T16" fmla="*/ 60 w 218"/>
                <a:gd name="T17" fmla="*/ 10 h 136"/>
                <a:gd name="T18" fmla="*/ 52 w 218"/>
                <a:gd name="T19" fmla="*/ 13 h 136"/>
                <a:gd name="T20" fmla="*/ 7 w 218"/>
                <a:gd name="T21" fmla="*/ 64 h 136"/>
                <a:gd name="T22" fmla="*/ 12 w 218"/>
                <a:gd name="T23" fmla="*/ 76 h 136"/>
                <a:gd name="T24" fmla="*/ 11 w 218"/>
                <a:gd name="T25" fmla="*/ 76 h 136"/>
                <a:gd name="T26" fmla="*/ 18 w 218"/>
                <a:gd name="T27" fmla="*/ 104 h 136"/>
                <a:gd name="T28" fmla="*/ 0 w 218"/>
                <a:gd name="T29" fmla="*/ 115 h 136"/>
                <a:gd name="T30" fmla="*/ 8 w 218"/>
                <a:gd name="T31" fmla="*/ 122 h 136"/>
                <a:gd name="T32" fmla="*/ 10 w 218"/>
                <a:gd name="T33" fmla="*/ 125 h 136"/>
                <a:gd name="T34" fmla="*/ 33 w 218"/>
                <a:gd name="T35" fmla="*/ 136 h 136"/>
                <a:gd name="T36" fmla="*/ 42 w 218"/>
                <a:gd name="T37" fmla="*/ 127 h 136"/>
                <a:gd name="T38" fmla="*/ 58 w 218"/>
                <a:gd name="T39" fmla="*/ 120 h 136"/>
                <a:gd name="T40" fmla="*/ 60 w 218"/>
                <a:gd name="T41" fmla="*/ 122 h 136"/>
                <a:gd name="T42" fmla="*/ 60 w 218"/>
                <a:gd name="T43" fmla="*/ 122 h 136"/>
                <a:gd name="T44" fmla="*/ 75 w 218"/>
                <a:gd name="T45" fmla="*/ 132 h 136"/>
                <a:gd name="T46" fmla="*/ 93 w 218"/>
                <a:gd name="T47" fmla="*/ 126 h 136"/>
                <a:gd name="T48" fmla="*/ 107 w 218"/>
                <a:gd name="T49" fmla="*/ 125 h 136"/>
                <a:gd name="T50" fmla="*/ 108 w 218"/>
                <a:gd name="T51" fmla="*/ 124 h 136"/>
                <a:gd name="T52" fmla="*/ 120 w 218"/>
                <a:gd name="T53" fmla="*/ 110 h 136"/>
                <a:gd name="T54" fmla="*/ 126 w 218"/>
                <a:gd name="T55" fmla="*/ 107 h 136"/>
                <a:gd name="T56" fmla="*/ 126 w 218"/>
                <a:gd name="T57" fmla="*/ 107 h 136"/>
                <a:gd name="T58" fmla="*/ 130 w 218"/>
                <a:gd name="T59" fmla="*/ 108 h 136"/>
                <a:gd name="T60" fmla="*/ 135 w 218"/>
                <a:gd name="T61" fmla="*/ 88 h 136"/>
                <a:gd name="T62" fmla="*/ 141 w 218"/>
                <a:gd name="T63" fmla="*/ 87 h 136"/>
                <a:gd name="T64" fmla="*/ 149 w 218"/>
                <a:gd name="T65" fmla="*/ 70 h 136"/>
                <a:gd name="T66" fmla="*/ 152 w 218"/>
                <a:gd name="T67" fmla="*/ 60 h 136"/>
                <a:gd name="T68" fmla="*/ 162 w 218"/>
                <a:gd name="T69" fmla="*/ 56 h 136"/>
                <a:gd name="T70" fmla="*/ 162 w 218"/>
                <a:gd name="T71" fmla="*/ 55 h 136"/>
                <a:gd name="T72" fmla="*/ 170 w 218"/>
                <a:gd name="T73" fmla="*/ 48 h 136"/>
                <a:gd name="T74" fmla="*/ 165 w 218"/>
                <a:gd name="T75" fmla="*/ 48 h 136"/>
                <a:gd name="T76" fmla="*/ 165 w 218"/>
                <a:gd name="T77" fmla="*/ 44 h 136"/>
                <a:gd name="T78" fmla="*/ 167 w 218"/>
                <a:gd name="T79" fmla="*/ 44 h 136"/>
                <a:gd name="T80" fmla="*/ 177 w 218"/>
                <a:gd name="T81" fmla="*/ 39 h 136"/>
                <a:gd name="T82" fmla="*/ 203 w 218"/>
                <a:gd name="T83" fmla="*/ 21 h 136"/>
                <a:gd name="T84" fmla="*/ 214 w 218"/>
                <a:gd name="T85" fmla="*/ 24 h 136"/>
                <a:gd name="T86" fmla="*/ 212 w 218"/>
                <a:gd name="T87" fmla="*/ 15 h 136"/>
                <a:gd name="T88" fmla="*/ 213 w 218"/>
                <a:gd name="T89" fmla="*/ 14 h 136"/>
                <a:gd name="T90" fmla="*/ 216 w 218"/>
                <a:gd name="T91" fmla="*/ 6 h 136"/>
                <a:gd name="T92" fmla="*/ 214 w 218"/>
                <a:gd name="T93" fmla="*/ 7 h 136"/>
                <a:gd name="T94" fmla="*/ 205 w 218"/>
                <a:gd name="T95" fmla="*/ 8 h 136"/>
                <a:gd name="T96" fmla="*/ 203 w 218"/>
                <a:gd name="T97" fmla="*/ 8 h 136"/>
                <a:gd name="T98" fmla="*/ 202 w 218"/>
                <a:gd name="T99" fmla="*/ 7 h 136"/>
                <a:gd name="T100" fmla="*/ 199 w 218"/>
                <a:gd name="T101" fmla="*/ 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8" h="136">
                  <a:moveTo>
                    <a:pt x="199" y="4"/>
                  </a:moveTo>
                  <a:cubicBezTo>
                    <a:pt x="198" y="4"/>
                    <a:pt x="198" y="4"/>
                    <a:pt x="198" y="4"/>
                  </a:cubicBezTo>
                  <a:cubicBezTo>
                    <a:pt x="198" y="6"/>
                    <a:pt x="197" y="8"/>
                    <a:pt x="195" y="8"/>
                  </a:cubicBezTo>
                  <a:cubicBezTo>
                    <a:pt x="180" y="6"/>
                    <a:pt x="180" y="6"/>
                    <a:pt x="180" y="6"/>
                  </a:cubicBezTo>
                  <a:cubicBezTo>
                    <a:pt x="169" y="4"/>
                    <a:pt x="162" y="2"/>
                    <a:pt x="158" y="0"/>
                  </a:cubicBezTo>
                  <a:cubicBezTo>
                    <a:pt x="136" y="21"/>
                    <a:pt x="136" y="21"/>
                    <a:pt x="136" y="21"/>
                  </a:cubicBezTo>
                  <a:cubicBezTo>
                    <a:pt x="137" y="30"/>
                    <a:pt x="137" y="30"/>
                    <a:pt x="137" y="30"/>
                  </a:cubicBezTo>
                  <a:cubicBezTo>
                    <a:pt x="137" y="31"/>
                    <a:pt x="137" y="31"/>
                    <a:pt x="137" y="31"/>
                  </a:cubicBezTo>
                  <a:cubicBezTo>
                    <a:pt x="135" y="31"/>
                    <a:pt x="135" y="31"/>
                    <a:pt x="135" y="31"/>
                  </a:cubicBezTo>
                  <a:cubicBezTo>
                    <a:pt x="118" y="34"/>
                    <a:pt x="108" y="32"/>
                    <a:pt x="107" y="26"/>
                  </a:cubicBezTo>
                  <a:cubicBezTo>
                    <a:pt x="105" y="2"/>
                    <a:pt x="105" y="2"/>
                    <a:pt x="105" y="2"/>
                  </a:cubicBezTo>
                  <a:cubicBezTo>
                    <a:pt x="85" y="0"/>
                    <a:pt x="85" y="0"/>
                    <a:pt x="85" y="0"/>
                  </a:cubicBezTo>
                  <a:cubicBezTo>
                    <a:pt x="77" y="18"/>
                    <a:pt x="77" y="18"/>
                    <a:pt x="77" y="18"/>
                  </a:cubicBezTo>
                  <a:cubicBezTo>
                    <a:pt x="76" y="10"/>
                    <a:pt x="76" y="10"/>
                    <a:pt x="76" y="10"/>
                  </a:cubicBezTo>
                  <a:cubicBezTo>
                    <a:pt x="76" y="4"/>
                    <a:pt x="74" y="1"/>
                    <a:pt x="73" y="0"/>
                  </a:cubicBezTo>
                  <a:cubicBezTo>
                    <a:pt x="64" y="4"/>
                    <a:pt x="64" y="4"/>
                    <a:pt x="64" y="4"/>
                  </a:cubicBezTo>
                  <a:cubicBezTo>
                    <a:pt x="60" y="10"/>
                    <a:pt x="60" y="10"/>
                    <a:pt x="60" y="10"/>
                  </a:cubicBezTo>
                  <a:cubicBezTo>
                    <a:pt x="60" y="10"/>
                    <a:pt x="60" y="10"/>
                    <a:pt x="60" y="10"/>
                  </a:cubicBezTo>
                  <a:cubicBezTo>
                    <a:pt x="60" y="10"/>
                    <a:pt x="60" y="10"/>
                    <a:pt x="60" y="10"/>
                  </a:cubicBezTo>
                  <a:cubicBezTo>
                    <a:pt x="52" y="13"/>
                    <a:pt x="52" y="13"/>
                    <a:pt x="52" y="13"/>
                  </a:cubicBezTo>
                  <a:cubicBezTo>
                    <a:pt x="43" y="20"/>
                    <a:pt x="35" y="28"/>
                    <a:pt x="28" y="36"/>
                  </a:cubicBezTo>
                  <a:cubicBezTo>
                    <a:pt x="7" y="64"/>
                    <a:pt x="7" y="64"/>
                    <a:pt x="7" y="64"/>
                  </a:cubicBezTo>
                  <a:cubicBezTo>
                    <a:pt x="12" y="74"/>
                    <a:pt x="12" y="74"/>
                    <a:pt x="12" y="74"/>
                  </a:cubicBezTo>
                  <a:cubicBezTo>
                    <a:pt x="12" y="76"/>
                    <a:pt x="12" y="76"/>
                    <a:pt x="12" y="76"/>
                  </a:cubicBezTo>
                  <a:cubicBezTo>
                    <a:pt x="12" y="76"/>
                    <a:pt x="12" y="76"/>
                    <a:pt x="12" y="76"/>
                  </a:cubicBezTo>
                  <a:cubicBezTo>
                    <a:pt x="11" y="76"/>
                    <a:pt x="11" y="76"/>
                    <a:pt x="11" y="76"/>
                  </a:cubicBezTo>
                  <a:cubicBezTo>
                    <a:pt x="10" y="79"/>
                    <a:pt x="10" y="82"/>
                    <a:pt x="13" y="86"/>
                  </a:cubicBezTo>
                  <a:cubicBezTo>
                    <a:pt x="16" y="92"/>
                    <a:pt x="18" y="97"/>
                    <a:pt x="18" y="104"/>
                  </a:cubicBezTo>
                  <a:cubicBezTo>
                    <a:pt x="18" y="105"/>
                    <a:pt x="18" y="105"/>
                    <a:pt x="18" y="105"/>
                  </a:cubicBezTo>
                  <a:cubicBezTo>
                    <a:pt x="0" y="115"/>
                    <a:pt x="0" y="115"/>
                    <a:pt x="0" y="115"/>
                  </a:cubicBezTo>
                  <a:cubicBezTo>
                    <a:pt x="0" y="119"/>
                    <a:pt x="0" y="119"/>
                    <a:pt x="0" y="119"/>
                  </a:cubicBezTo>
                  <a:cubicBezTo>
                    <a:pt x="8" y="122"/>
                    <a:pt x="8" y="122"/>
                    <a:pt x="8" y="122"/>
                  </a:cubicBezTo>
                  <a:cubicBezTo>
                    <a:pt x="9" y="123"/>
                    <a:pt x="10" y="124"/>
                    <a:pt x="10" y="124"/>
                  </a:cubicBezTo>
                  <a:cubicBezTo>
                    <a:pt x="10" y="125"/>
                    <a:pt x="10" y="125"/>
                    <a:pt x="10" y="125"/>
                  </a:cubicBezTo>
                  <a:cubicBezTo>
                    <a:pt x="9" y="127"/>
                    <a:pt x="12" y="130"/>
                    <a:pt x="18" y="132"/>
                  </a:cubicBezTo>
                  <a:cubicBezTo>
                    <a:pt x="33" y="136"/>
                    <a:pt x="33" y="136"/>
                    <a:pt x="33" y="136"/>
                  </a:cubicBezTo>
                  <a:cubicBezTo>
                    <a:pt x="38" y="134"/>
                    <a:pt x="38" y="134"/>
                    <a:pt x="38" y="134"/>
                  </a:cubicBezTo>
                  <a:cubicBezTo>
                    <a:pt x="42" y="127"/>
                    <a:pt x="42" y="127"/>
                    <a:pt x="42" y="127"/>
                  </a:cubicBezTo>
                  <a:cubicBezTo>
                    <a:pt x="46" y="115"/>
                    <a:pt x="46" y="115"/>
                    <a:pt x="46" y="115"/>
                  </a:cubicBezTo>
                  <a:cubicBezTo>
                    <a:pt x="58" y="120"/>
                    <a:pt x="58" y="120"/>
                    <a:pt x="58" y="120"/>
                  </a:cubicBezTo>
                  <a:cubicBezTo>
                    <a:pt x="60" y="121"/>
                    <a:pt x="60" y="121"/>
                    <a:pt x="60" y="121"/>
                  </a:cubicBezTo>
                  <a:cubicBezTo>
                    <a:pt x="60" y="122"/>
                    <a:pt x="60" y="122"/>
                    <a:pt x="60" y="122"/>
                  </a:cubicBezTo>
                  <a:cubicBezTo>
                    <a:pt x="60" y="122"/>
                    <a:pt x="60" y="122"/>
                    <a:pt x="60" y="122"/>
                  </a:cubicBezTo>
                  <a:cubicBezTo>
                    <a:pt x="60" y="122"/>
                    <a:pt x="60" y="122"/>
                    <a:pt x="60" y="122"/>
                  </a:cubicBezTo>
                  <a:cubicBezTo>
                    <a:pt x="58" y="127"/>
                    <a:pt x="59" y="130"/>
                    <a:pt x="62" y="132"/>
                  </a:cubicBezTo>
                  <a:cubicBezTo>
                    <a:pt x="75" y="132"/>
                    <a:pt x="75" y="132"/>
                    <a:pt x="75" y="132"/>
                  </a:cubicBezTo>
                  <a:cubicBezTo>
                    <a:pt x="80" y="132"/>
                    <a:pt x="83" y="130"/>
                    <a:pt x="86" y="128"/>
                  </a:cubicBezTo>
                  <a:cubicBezTo>
                    <a:pt x="87" y="126"/>
                    <a:pt x="90" y="126"/>
                    <a:pt x="93" y="126"/>
                  </a:cubicBezTo>
                  <a:cubicBezTo>
                    <a:pt x="98" y="127"/>
                    <a:pt x="102" y="128"/>
                    <a:pt x="104" y="132"/>
                  </a:cubicBezTo>
                  <a:cubicBezTo>
                    <a:pt x="107" y="125"/>
                    <a:pt x="107" y="125"/>
                    <a:pt x="107" y="125"/>
                  </a:cubicBezTo>
                  <a:cubicBezTo>
                    <a:pt x="108" y="124"/>
                    <a:pt x="108" y="124"/>
                    <a:pt x="108" y="124"/>
                  </a:cubicBezTo>
                  <a:cubicBezTo>
                    <a:pt x="108" y="124"/>
                    <a:pt x="108" y="124"/>
                    <a:pt x="108" y="124"/>
                  </a:cubicBezTo>
                  <a:cubicBezTo>
                    <a:pt x="110" y="123"/>
                    <a:pt x="112" y="121"/>
                    <a:pt x="113" y="118"/>
                  </a:cubicBezTo>
                  <a:cubicBezTo>
                    <a:pt x="114" y="115"/>
                    <a:pt x="116" y="112"/>
                    <a:pt x="120" y="110"/>
                  </a:cubicBezTo>
                  <a:cubicBezTo>
                    <a:pt x="125" y="107"/>
                    <a:pt x="125" y="107"/>
                    <a:pt x="125" y="107"/>
                  </a:cubicBezTo>
                  <a:cubicBezTo>
                    <a:pt x="126" y="107"/>
                    <a:pt x="126" y="107"/>
                    <a:pt x="126" y="107"/>
                  </a:cubicBezTo>
                  <a:cubicBezTo>
                    <a:pt x="126" y="107"/>
                    <a:pt x="126" y="107"/>
                    <a:pt x="126" y="107"/>
                  </a:cubicBezTo>
                  <a:cubicBezTo>
                    <a:pt x="126" y="107"/>
                    <a:pt x="126" y="107"/>
                    <a:pt x="126" y="107"/>
                  </a:cubicBezTo>
                  <a:cubicBezTo>
                    <a:pt x="130" y="108"/>
                    <a:pt x="130" y="108"/>
                    <a:pt x="130" y="108"/>
                  </a:cubicBezTo>
                  <a:cubicBezTo>
                    <a:pt x="130" y="108"/>
                    <a:pt x="130" y="108"/>
                    <a:pt x="130" y="108"/>
                  </a:cubicBezTo>
                  <a:cubicBezTo>
                    <a:pt x="130" y="108"/>
                    <a:pt x="130" y="108"/>
                    <a:pt x="130" y="108"/>
                  </a:cubicBezTo>
                  <a:cubicBezTo>
                    <a:pt x="135" y="88"/>
                    <a:pt x="135" y="88"/>
                    <a:pt x="135" y="88"/>
                  </a:cubicBezTo>
                  <a:cubicBezTo>
                    <a:pt x="135" y="88"/>
                    <a:pt x="135" y="88"/>
                    <a:pt x="135" y="88"/>
                  </a:cubicBezTo>
                  <a:cubicBezTo>
                    <a:pt x="141" y="87"/>
                    <a:pt x="141" y="87"/>
                    <a:pt x="141" y="87"/>
                  </a:cubicBezTo>
                  <a:cubicBezTo>
                    <a:pt x="148" y="82"/>
                    <a:pt x="151" y="79"/>
                    <a:pt x="150" y="76"/>
                  </a:cubicBezTo>
                  <a:cubicBezTo>
                    <a:pt x="149" y="70"/>
                    <a:pt x="149" y="70"/>
                    <a:pt x="149" y="70"/>
                  </a:cubicBezTo>
                  <a:cubicBezTo>
                    <a:pt x="148" y="66"/>
                    <a:pt x="148" y="63"/>
                    <a:pt x="148" y="62"/>
                  </a:cubicBezTo>
                  <a:cubicBezTo>
                    <a:pt x="150" y="60"/>
                    <a:pt x="150" y="60"/>
                    <a:pt x="152" y="60"/>
                  </a:cubicBezTo>
                  <a:cubicBezTo>
                    <a:pt x="154" y="60"/>
                    <a:pt x="158" y="61"/>
                    <a:pt x="161" y="62"/>
                  </a:cubicBezTo>
                  <a:cubicBezTo>
                    <a:pt x="162" y="56"/>
                    <a:pt x="162" y="56"/>
                    <a:pt x="162" y="56"/>
                  </a:cubicBezTo>
                  <a:cubicBezTo>
                    <a:pt x="162" y="55"/>
                    <a:pt x="162" y="55"/>
                    <a:pt x="162" y="55"/>
                  </a:cubicBezTo>
                  <a:cubicBezTo>
                    <a:pt x="162" y="55"/>
                    <a:pt x="162" y="55"/>
                    <a:pt x="162" y="55"/>
                  </a:cubicBezTo>
                  <a:cubicBezTo>
                    <a:pt x="169" y="52"/>
                    <a:pt x="169" y="52"/>
                    <a:pt x="169" y="52"/>
                  </a:cubicBezTo>
                  <a:cubicBezTo>
                    <a:pt x="170" y="48"/>
                    <a:pt x="170" y="48"/>
                    <a:pt x="170" y="48"/>
                  </a:cubicBezTo>
                  <a:cubicBezTo>
                    <a:pt x="166" y="48"/>
                    <a:pt x="166" y="48"/>
                    <a:pt x="166" y="48"/>
                  </a:cubicBezTo>
                  <a:cubicBezTo>
                    <a:pt x="165" y="48"/>
                    <a:pt x="165" y="48"/>
                    <a:pt x="165" y="48"/>
                  </a:cubicBezTo>
                  <a:cubicBezTo>
                    <a:pt x="165" y="46"/>
                    <a:pt x="165" y="46"/>
                    <a:pt x="165" y="46"/>
                  </a:cubicBezTo>
                  <a:cubicBezTo>
                    <a:pt x="165" y="44"/>
                    <a:pt x="165" y="44"/>
                    <a:pt x="165" y="44"/>
                  </a:cubicBezTo>
                  <a:cubicBezTo>
                    <a:pt x="166" y="44"/>
                    <a:pt x="166" y="44"/>
                    <a:pt x="166" y="44"/>
                  </a:cubicBezTo>
                  <a:cubicBezTo>
                    <a:pt x="167" y="44"/>
                    <a:pt x="167" y="44"/>
                    <a:pt x="167" y="44"/>
                  </a:cubicBezTo>
                  <a:cubicBezTo>
                    <a:pt x="168" y="44"/>
                    <a:pt x="168" y="44"/>
                    <a:pt x="168" y="44"/>
                  </a:cubicBezTo>
                  <a:cubicBezTo>
                    <a:pt x="170" y="44"/>
                    <a:pt x="174" y="42"/>
                    <a:pt x="177" y="39"/>
                  </a:cubicBezTo>
                  <a:cubicBezTo>
                    <a:pt x="202" y="21"/>
                    <a:pt x="202" y="21"/>
                    <a:pt x="202" y="21"/>
                  </a:cubicBezTo>
                  <a:cubicBezTo>
                    <a:pt x="203" y="21"/>
                    <a:pt x="203" y="21"/>
                    <a:pt x="203" y="21"/>
                  </a:cubicBezTo>
                  <a:cubicBezTo>
                    <a:pt x="211" y="24"/>
                    <a:pt x="211" y="24"/>
                    <a:pt x="211" y="24"/>
                  </a:cubicBezTo>
                  <a:cubicBezTo>
                    <a:pt x="214" y="24"/>
                    <a:pt x="214" y="24"/>
                    <a:pt x="214" y="24"/>
                  </a:cubicBezTo>
                  <a:cubicBezTo>
                    <a:pt x="212" y="16"/>
                    <a:pt x="212" y="16"/>
                    <a:pt x="212" y="16"/>
                  </a:cubicBezTo>
                  <a:cubicBezTo>
                    <a:pt x="212" y="15"/>
                    <a:pt x="212" y="15"/>
                    <a:pt x="212" y="15"/>
                  </a:cubicBezTo>
                  <a:cubicBezTo>
                    <a:pt x="213" y="14"/>
                    <a:pt x="213" y="14"/>
                    <a:pt x="213" y="14"/>
                  </a:cubicBezTo>
                  <a:cubicBezTo>
                    <a:pt x="213" y="14"/>
                    <a:pt x="213" y="14"/>
                    <a:pt x="213" y="14"/>
                  </a:cubicBezTo>
                  <a:cubicBezTo>
                    <a:pt x="218" y="7"/>
                    <a:pt x="218" y="7"/>
                    <a:pt x="218" y="7"/>
                  </a:cubicBezTo>
                  <a:cubicBezTo>
                    <a:pt x="216" y="6"/>
                    <a:pt x="216" y="6"/>
                    <a:pt x="216" y="6"/>
                  </a:cubicBezTo>
                  <a:cubicBezTo>
                    <a:pt x="214" y="7"/>
                    <a:pt x="214" y="7"/>
                    <a:pt x="214" y="7"/>
                  </a:cubicBezTo>
                  <a:cubicBezTo>
                    <a:pt x="214" y="7"/>
                    <a:pt x="214" y="7"/>
                    <a:pt x="214" y="7"/>
                  </a:cubicBezTo>
                  <a:cubicBezTo>
                    <a:pt x="213" y="7"/>
                    <a:pt x="213" y="7"/>
                    <a:pt x="213" y="7"/>
                  </a:cubicBezTo>
                  <a:cubicBezTo>
                    <a:pt x="205" y="8"/>
                    <a:pt x="205" y="8"/>
                    <a:pt x="205" y="8"/>
                  </a:cubicBezTo>
                  <a:cubicBezTo>
                    <a:pt x="203" y="8"/>
                    <a:pt x="203" y="8"/>
                    <a:pt x="203" y="8"/>
                  </a:cubicBezTo>
                  <a:cubicBezTo>
                    <a:pt x="203" y="8"/>
                    <a:pt x="203" y="8"/>
                    <a:pt x="203" y="8"/>
                  </a:cubicBezTo>
                  <a:cubicBezTo>
                    <a:pt x="203" y="8"/>
                    <a:pt x="203" y="8"/>
                    <a:pt x="203" y="8"/>
                  </a:cubicBezTo>
                  <a:cubicBezTo>
                    <a:pt x="202" y="7"/>
                    <a:pt x="202" y="7"/>
                    <a:pt x="202" y="7"/>
                  </a:cubicBezTo>
                  <a:cubicBezTo>
                    <a:pt x="201" y="4"/>
                    <a:pt x="201" y="4"/>
                    <a:pt x="201" y="4"/>
                  </a:cubicBezTo>
                  <a:lnTo>
                    <a:pt x="199" y="4"/>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2" name="Freeform 32"/>
            <p:cNvSpPr>
              <a:spLocks/>
            </p:cNvSpPr>
            <p:nvPr/>
          </p:nvSpPr>
          <p:spPr bwMode="auto">
            <a:xfrm>
              <a:off x="4694292" y="3860775"/>
              <a:ext cx="95241" cy="84230"/>
            </a:xfrm>
            <a:custGeom>
              <a:avLst/>
              <a:gdLst>
                <a:gd name="T0" fmla="*/ 31 w 34"/>
                <a:gd name="T1" fmla="*/ 16 h 30"/>
                <a:gd name="T2" fmla="*/ 34 w 34"/>
                <a:gd name="T3" fmla="*/ 13 h 30"/>
                <a:gd name="T4" fmla="*/ 34 w 34"/>
                <a:gd name="T5" fmla="*/ 13 h 30"/>
                <a:gd name="T6" fmla="*/ 34 w 34"/>
                <a:gd name="T7" fmla="*/ 13 h 30"/>
                <a:gd name="T8" fmla="*/ 34 w 34"/>
                <a:gd name="T9" fmla="*/ 12 h 30"/>
                <a:gd name="T10" fmla="*/ 24 w 34"/>
                <a:gd name="T11" fmla="*/ 4 h 30"/>
                <a:gd name="T12" fmla="*/ 11 w 34"/>
                <a:gd name="T13" fmla="*/ 0 h 30"/>
                <a:gd name="T14" fmla="*/ 6 w 34"/>
                <a:gd name="T15" fmla="*/ 2 h 30"/>
                <a:gd name="T16" fmla="*/ 6 w 34"/>
                <a:gd name="T17" fmla="*/ 10 h 30"/>
                <a:gd name="T18" fmla="*/ 2 w 34"/>
                <a:gd name="T19" fmla="*/ 18 h 30"/>
                <a:gd name="T20" fmla="*/ 0 w 34"/>
                <a:gd name="T21" fmla="*/ 20 h 30"/>
                <a:gd name="T22" fmla="*/ 4 w 34"/>
                <a:gd name="T23" fmla="*/ 25 h 30"/>
                <a:gd name="T24" fmla="*/ 4 w 34"/>
                <a:gd name="T25" fmla="*/ 25 h 30"/>
                <a:gd name="T26" fmla="*/ 6 w 34"/>
                <a:gd name="T27" fmla="*/ 28 h 30"/>
                <a:gd name="T28" fmla="*/ 10 w 34"/>
                <a:gd name="T29" fmla="*/ 30 h 30"/>
                <a:gd name="T30" fmla="*/ 17 w 34"/>
                <a:gd name="T31" fmla="*/ 28 h 30"/>
                <a:gd name="T32" fmla="*/ 26 w 34"/>
                <a:gd name="T33" fmla="*/ 29 h 30"/>
                <a:gd name="T34" fmla="*/ 26 w 34"/>
                <a:gd name="T35" fmla="*/ 26 h 30"/>
                <a:gd name="T36" fmla="*/ 31 w 34"/>
                <a:gd name="T37"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30">
                  <a:moveTo>
                    <a:pt x="31" y="16"/>
                  </a:moveTo>
                  <a:cubicBezTo>
                    <a:pt x="34" y="13"/>
                    <a:pt x="34" y="13"/>
                    <a:pt x="34" y="13"/>
                  </a:cubicBezTo>
                  <a:cubicBezTo>
                    <a:pt x="34" y="13"/>
                    <a:pt x="34" y="13"/>
                    <a:pt x="34" y="13"/>
                  </a:cubicBezTo>
                  <a:cubicBezTo>
                    <a:pt x="34" y="13"/>
                    <a:pt x="34" y="13"/>
                    <a:pt x="34" y="13"/>
                  </a:cubicBezTo>
                  <a:cubicBezTo>
                    <a:pt x="34" y="12"/>
                    <a:pt x="34" y="12"/>
                    <a:pt x="34" y="12"/>
                  </a:cubicBezTo>
                  <a:cubicBezTo>
                    <a:pt x="24" y="4"/>
                    <a:pt x="24" y="4"/>
                    <a:pt x="24" y="4"/>
                  </a:cubicBezTo>
                  <a:cubicBezTo>
                    <a:pt x="18" y="1"/>
                    <a:pt x="14" y="0"/>
                    <a:pt x="11" y="0"/>
                  </a:cubicBezTo>
                  <a:cubicBezTo>
                    <a:pt x="6" y="2"/>
                    <a:pt x="6" y="2"/>
                    <a:pt x="6" y="2"/>
                  </a:cubicBezTo>
                  <a:cubicBezTo>
                    <a:pt x="6" y="10"/>
                    <a:pt x="6" y="10"/>
                    <a:pt x="6" y="10"/>
                  </a:cubicBezTo>
                  <a:cubicBezTo>
                    <a:pt x="6" y="13"/>
                    <a:pt x="4" y="16"/>
                    <a:pt x="2" y="18"/>
                  </a:cubicBezTo>
                  <a:cubicBezTo>
                    <a:pt x="0" y="20"/>
                    <a:pt x="0" y="20"/>
                    <a:pt x="0" y="20"/>
                  </a:cubicBezTo>
                  <a:cubicBezTo>
                    <a:pt x="4" y="25"/>
                    <a:pt x="4" y="25"/>
                    <a:pt x="4" y="25"/>
                  </a:cubicBezTo>
                  <a:cubicBezTo>
                    <a:pt x="4" y="25"/>
                    <a:pt x="4" y="25"/>
                    <a:pt x="4" y="25"/>
                  </a:cubicBezTo>
                  <a:cubicBezTo>
                    <a:pt x="6" y="28"/>
                    <a:pt x="6" y="28"/>
                    <a:pt x="6" y="28"/>
                  </a:cubicBezTo>
                  <a:cubicBezTo>
                    <a:pt x="10" y="30"/>
                    <a:pt x="10" y="30"/>
                    <a:pt x="10" y="30"/>
                  </a:cubicBezTo>
                  <a:cubicBezTo>
                    <a:pt x="13" y="28"/>
                    <a:pt x="15" y="27"/>
                    <a:pt x="17" y="28"/>
                  </a:cubicBezTo>
                  <a:cubicBezTo>
                    <a:pt x="26" y="29"/>
                    <a:pt x="26" y="29"/>
                    <a:pt x="26" y="29"/>
                  </a:cubicBezTo>
                  <a:cubicBezTo>
                    <a:pt x="26" y="26"/>
                    <a:pt x="26" y="26"/>
                    <a:pt x="26" y="26"/>
                  </a:cubicBezTo>
                  <a:cubicBezTo>
                    <a:pt x="26" y="21"/>
                    <a:pt x="28" y="18"/>
                    <a:pt x="31" y="16"/>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3" name="Freeform 33"/>
            <p:cNvSpPr>
              <a:spLocks/>
            </p:cNvSpPr>
            <p:nvPr/>
          </p:nvSpPr>
          <p:spPr bwMode="auto">
            <a:xfrm>
              <a:off x="4248370" y="3540921"/>
              <a:ext cx="530153" cy="409588"/>
            </a:xfrm>
            <a:custGeom>
              <a:avLst/>
              <a:gdLst>
                <a:gd name="T0" fmla="*/ 120 w 189"/>
                <a:gd name="T1" fmla="*/ 22 h 146"/>
                <a:gd name="T2" fmla="*/ 85 w 189"/>
                <a:gd name="T3" fmla="*/ 8 h 146"/>
                <a:gd name="T4" fmla="*/ 85 w 189"/>
                <a:gd name="T5" fmla="*/ 1 h 146"/>
                <a:gd name="T6" fmla="*/ 81 w 189"/>
                <a:gd name="T7" fmla="*/ 0 h 146"/>
                <a:gd name="T8" fmla="*/ 66 w 189"/>
                <a:gd name="T9" fmla="*/ 16 h 146"/>
                <a:gd name="T10" fmla="*/ 57 w 189"/>
                <a:gd name="T11" fmla="*/ 24 h 146"/>
                <a:gd name="T12" fmla="*/ 47 w 189"/>
                <a:gd name="T13" fmla="*/ 18 h 146"/>
                <a:gd name="T14" fmla="*/ 31 w 189"/>
                <a:gd name="T15" fmla="*/ 25 h 146"/>
                <a:gd name="T16" fmla="*/ 10 w 189"/>
                <a:gd name="T17" fmla="*/ 11 h 146"/>
                <a:gd name="T18" fmla="*/ 1 w 189"/>
                <a:gd name="T19" fmla="*/ 17 h 146"/>
                <a:gd name="T20" fmla="*/ 1 w 189"/>
                <a:gd name="T21" fmla="*/ 17 h 146"/>
                <a:gd name="T22" fmla="*/ 0 w 189"/>
                <a:gd name="T23" fmla="*/ 19 h 146"/>
                <a:gd name="T24" fmla="*/ 4 w 189"/>
                <a:gd name="T25" fmla="*/ 20 h 146"/>
                <a:gd name="T26" fmla="*/ 5 w 189"/>
                <a:gd name="T27" fmla="*/ 21 h 146"/>
                <a:gd name="T28" fmla="*/ 34 w 189"/>
                <a:gd name="T29" fmla="*/ 42 h 146"/>
                <a:gd name="T30" fmla="*/ 62 w 189"/>
                <a:gd name="T31" fmla="*/ 74 h 146"/>
                <a:gd name="T32" fmla="*/ 90 w 189"/>
                <a:gd name="T33" fmla="*/ 72 h 146"/>
                <a:gd name="T34" fmla="*/ 91 w 189"/>
                <a:gd name="T35" fmla="*/ 71 h 146"/>
                <a:gd name="T36" fmla="*/ 99 w 189"/>
                <a:gd name="T37" fmla="*/ 73 h 146"/>
                <a:gd name="T38" fmla="*/ 99 w 189"/>
                <a:gd name="T39" fmla="*/ 74 h 146"/>
                <a:gd name="T40" fmla="*/ 93 w 189"/>
                <a:gd name="T41" fmla="*/ 92 h 146"/>
                <a:gd name="T42" fmla="*/ 83 w 189"/>
                <a:gd name="T43" fmla="*/ 93 h 146"/>
                <a:gd name="T44" fmla="*/ 73 w 189"/>
                <a:gd name="T45" fmla="*/ 116 h 146"/>
                <a:gd name="T46" fmla="*/ 89 w 189"/>
                <a:gd name="T47" fmla="*/ 126 h 146"/>
                <a:gd name="T48" fmla="*/ 93 w 189"/>
                <a:gd name="T49" fmla="*/ 133 h 146"/>
                <a:gd name="T50" fmla="*/ 99 w 189"/>
                <a:gd name="T51" fmla="*/ 132 h 146"/>
                <a:gd name="T52" fmla="*/ 115 w 189"/>
                <a:gd name="T53" fmla="*/ 138 h 146"/>
                <a:gd name="T54" fmla="*/ 118 w 189"/>
                <a:gd name="T55" fmla="*/ 143 h 146"/>
                <a:gd name="T56" fmla="*/ 132 w 189"/>
                <a:gd name="T57" fmla="*/ 143 h 146"/>
                <a:gd name="T58" fmla="*/ 152 w 189"/>
                <a:gd name="T59" fmla="*/ 142 h 146"/>
                <a:gd name="T60" fmla="*/ 159 w 189"/>
                <a:gd name="T61" fmla="*/ 138 h 146"/>
                <a:gd name="T62" fmla="*/ 158 w 189"/>
                <a:gd name="T63" fmla="*/ 130 h 146"/>
                <a:gd name="T64" fmla="*/ 162 w 189"/>
                <a:gd name="T65" fmla="*/ 119 h 146"/>
                <a:gd name="T66" fmla="*/ 169 w 189"/>
                <a:gd name="T67" fmla="*/ 111 h 146"/>
                <a:gd name="T68" fmla="*/ 186 w 189"/>
                <a:gd name="T69" fmla="*/ 111 h 146"/>
                <a:gd name="T70" fmla="*/ 181 w 189"/>
                <a:gd name="T71" fmla="*/ 98 h 146"/>
                <a:gd name="T72" fmla="*/ 173 w 189"/>
                <a:gd name="T73" fmla="*/ 96 h 146"/>
                <a:gd name="T74" fmla="*/ 173 w 189"/>
                <a:gd name="T75" fmla="*/ 96 h 146"/>
                <a:gd name="T76" fmla="*/ 155 w 189"/>
                <a:gd name="T77" fmla="*/ 86 h 146"/>
                <a:gd name="T78" fmla="*/ 147 w 189"/>
                <a:gd name="T79" fmla="*/ 82 h 146"/>
                <a:gd name="T80" fmla="*/ 132 w 189"/>
                <a:gd name="T81" fmla="*/ 4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9" h="146">
                  <a:moveTo>
                    <a:pt x="132" y="42"/>
                  </a:moveTo>
                  <a:cubicBezTo>
                    <a:pt x="127" y="38"/>
                    <a:pt x="124" y="32"/>
                    <a:pt x="120" y="22"/>
                  </a:cubicBezTo>
                  <a:cubicBezTo>
                    <a:pt x="109" y="22"/>
                    <a:pt x="102" y="20"/>
                    <a:pt x="99" y="16"/>
                  </a:cubicBezTo>
                  <a:cubicBezTo>
                    <a:pt x="96" y="12"/>
                    <a:pt x="91" y="10"/>
                    <a:pt x="85" y="8"/>
                  </a:cubicBezTo>
                  <a:cubicBezTo>
                    <a:pt x="83" y="8"/>
                    <a:pt x="83" y="8"/>
                    <a:pt x="83" y="8"/>
                  </a:cubicBezTo>
                  <a:cubicBezTo>
                    <a:pt x="85" y="1"/>
                    <a:pt x="85" y="1"/>
                    <a:pt x="85" y="1"/>
                  </a:cubicBezTo>
                  <a:cubicBezTo>
                    <a:pt x="83" y="0"/>
                    <a:pt x="83" y="0"/>
                    <a:pt x="83" y="0"/>
                  </a:cubicBezTo>
                  <a:cubicBezTo>
                    <a:pt x="81" y="0"/>
                    <a:pt x="81" y="0"/>
                    <a:pt x="81" y="0"/>
                  </a:cubicBezTo>
                  <a:cubicBezTo>
                    <a:pt x="77" y="2"/>
                    <a:pt x="73" y="4"/>
                    <a:pt x="72" y="8"/>
                  </a:cubicBezTo>
                  <a:cubicBezTo>
                    <a:pt x="71" y="11"/>
                    <a:pt x="69" y="14"/>
                    <a:pt x="66" y="16"/>
                  </a:cubicBezTo>
                  <a:cubicBezTo>
                    <a:pt x="64" y="22"/>
                    <a:pt x="62" y="25"/>
                    <a:pt x="60" y="25"/>
                  </a:cubicBezTo>
                  <a:cubicBezTo>
                    <a:pt x="59" y="26"/>
                    <a:pt x="58" y="25"/>
                    <a:pt x="57" y="24"/>
                  </a:cubicBezTo>
                  <a:cubicBezTo>
                    <a:pt x="54" y="21"/>
                    <a:pt x="54" y="21"/>
                    <a:pt x="54" y="21"/>
                  </a:cubicBezTo>
                  <a:cubicBezTo>
                    <a:pt x="52" y="20"/>
                    <a:pt x="49" y="18"/>
                    <a:pt x="47" y="18"/>
                  </a:cubicBezTo>
                  <a:cubicBezTo>
                    <a:pt x="43" y="19"/>
                    <a:pt x="43" y="19"/>
                    <a:pt x="43" y="19"/>
                  </a:cubicBezTo>
                  <a:cubicBezTo>
                    <a:pt x="41" y="22"/>
                    <a:pt x="37" y="24"/>
                    <a:pt x="31" y="25"/>
                  </a:cubicBezTo>
                  <a:cubicBezTo>
                    <a:pt x="15" y="24"/>
                    <a:pt x="15" y="24"/>
                    <a:pt x="15" y="24"/>
                  </a:cubicBezTo>
                  <a:cubicBezTo>
                    <a:pt x="11" y="22"/>
                    <a:pt x="9" y="17"/>
                    <a:pt x="10" y="11"/>
                  </a:cubicBezTo>
                  <a:cubicBezTo>
                    <a:pt x="4" y="9"/>
                    <a:pt x="4" y="9"/>
                    <a:pt x="4" y="9"/>
                  </a:cubicBezTo>
                  <a:cubicBezTo>
                    <a:pt x="1" y="17"/>
                    <a:pt x="1" y="17"/>
                    <a:pt x="1" y="17"/>
                  </a:cubicBezTo>
                  <a:cubicBezTo>
                    <a:pt x="1" y="17"/>
                    <a:pt x="1" y="17"/>
                    <a:pt x="1" y="17"/>
                  </a:cubicBezTo>
                  <a:cubicBezTo>
                    <a:pt x="1" y="17"/>
                    <a:pt x="1" y="17"/>
                    <a:pt x="1" y="17"/>
                  </a:cubicBezTo>
                  <a:cubicBezTo>
                    <a:pt x="1" y="18"/>
                    <a:pt x="1" y="18"/>
                    <a:pt x="1" y="18"/>
                  </a:cubicBezTo>
                  <a:cubicBezTo>
                    <a:pt x="0" y="19"/>
                    <a:pt x="0" y="19"/>
                    <a:pt x="0" y="19"/>
                  </a:cubicBezTo>
                  <a:cubicBezTo>
                    <a:pt x="3" y="20"/>
                    <a:pt x="3" y="20"/>
                    <a:pt x="3" y="20"/>
                  </a:cubicBezTo>
                  <a:cubicBezTo>
                    <a:pt x="4" y="20"/>
                    <a:pt x="4" y="20"/>
                    <a:pt x="4" y="20"/>
                  </a:cubicBezTo>
                  <a:cubicBezTo>
                    <a:pt x="5" y="20"/>
                    <a:pt x="5" y="20"/>
                    <a:pt x="5" y="20"/>
                  </a:cubicBezTo>
                  <a:cubicBezTo>
                    <a:pt x="5" y="21"/>
                    <a:pt x="5" y="21"/>
                    <a:pt x="5" y="21"/>
                  </a:cubicBezTo>
                  <a:cubicBezTo>
                    <a:pt x="11" y="30"/>
                    <a:pt x="17" y="36"/>
                    <a:pt x="19" y="38"/>
                  </a:cubicBezTo>
                  <a:cubicBezTo>
                    <a:pt x="21" y="38"/>
                    <a:pt x="26" y="40"/>
                    <a:pt x="34" y="42"/>
                  </a:cubicBezTo>
                  <a:cubicBezTo>
                    <a:pt x="49" y="48"/>
                    <a:pt x="49" y="48"/>
                    <a:pt x="49" y="48"/>
                  </a:cubicBezTo>
                  <a:cubicBezTo>
                    <a:pt x="53" y="50"/>
                    <a:pt x="57" y="58"/>
                    <a:pt x="62" y="74"/>
                  </a:cubicBezTo>
                  <a:cubicBezTo>
                    <a:pt x="69" y="78"/>
                    <a:pt x="73" y="80"/>
                    <a:pt x="75" y="80"/>
                  </a:cubicBezTo>
                  <a:cubicBezTo>
                    <a:pt x="78" y="79"/>
                    <a:pt x="83" y="76"/>
                    <a:pt x="90" y="72"/>
                  </a:cubicBezTo>
                  <a:cubicBezTo>
                    <a:pt x="90" y="71"/>
                    <a:pt x="90" y="71"/>
                    <a:pt x="90" y="71"/>
                  </a:cubicBezTo>
                  <a:cubicBezTo>
                    <a:pt x="91" y="71"/>
                    <a:pt x="91" y="71"/>
                    <a:pt x="91" y="71"/>
                  </a:cubicBezTo>
                  <a:cubicBezTo>
                    <a:pt x="91" y="71"/>
                    <a:pt x="91" y="71"/>
                    <a:pt x="91" y="71"/>
                  </a:cubicBezTo>
                  <a:cubicBezTo>
                    <a:pt x="99" y="73"/>
                    <a:pt x="99" y="73"/>
                    <a:pt x="99" y="73"/>
                  </a:cubicBezTo>
                  <a:cubicBezTo>
                    <a:pt x="99" y="73"/>
                    <a:pt x="99" y="73"/>
                    <a:pt x="99" y="73"/>
                  </a:cubicBezTo>
                  <a:cubicBezTo>
                    <a:pt x="99" y="74"/>
                    <a:pt x="99" y="74"/>
                    <a:pt x="99" y="74"/>
                  </a:cubicBezTo>
                  <a:cubicBezTo>
                    <a:pt x="99" y="75"/>
                    <a:pt x="99" y="75"/>
                    <a:pt x="99" y="75"/>
                  </a:cubicBezTo>
                  <a:cubicBezTo>
                    <a:pt x="97" y="85"/>
                    <a:pt x="95" y="90"/>
                    <a:pt x="93" y="92"/>
                  </a:cubicBezTo>
                  <a:cubicBezTo>
                    <a:pt x="83" y="92"/>
                    <a:pt x="83" y="92"/>
                    <a:pt x="83" y="92"/>
                  </a:cubicBezTo>
                  <a:cubicBezTo>
                    <a:pt x="83" y="93"/>
                    <a:pt x="83" y="93"/>
                    <a:pt x="83" y="93"/>
                  </a:cubicBezTo>
                  <a:cubicBezTo>
                    <a:pt x="83" y="97"/>
                    <a:pt x="81" y="103"/>
                    <a:pt x="75" y="110"/>
                  </a:cubicBezTo>
                  <a:cubicBezTo>
                    <a:pt x="74" y="113"/>
                    <a:pt x="73" y="115"/>
                    <a:pt x="73" y="116"/>
                  </a:cubicBezTo>
                  <a:cubicBezTo>
                    <a:pt x="83" y="122"/>
                    <a:pt x="83" y="122"/>
                    <a:pt x="83" y="122"/>
                  </a:cubicBezTo>
                  <a:cubicBezTo>
                    <a:pt x="85" y="125"/>
                    <a:pt x="87" y="126"/>
                    <a:pt x="89" y="126"/>
                  </a:cubicBezTo>
                  <a:cubicBezTo>
                    <a:pt x="91" y="126"/>
                    <a:pt x="91" y="126"/>
                    <a:pt x="91" y="126"/>
                  </a:cubicBezTo>
                  <a:cubicBezTo>
                    <a:pt x="93" y="133"/>
                    <a:pt x="93" y="133"/>
                    <a:pt x="93" y="133"/>
                  </a:cubicBezTo>
                  <a:cubicBezTo>
                    <a:pt x="97" y="134"/>
                    <a:pt x="97" y="134"/>
                    <a:pt x="97" y="134"/>
                  </a:cubicBezTo>
                  <a:cubicBezTo>
                    <a:pt x="99" y="132"/>
                    <a:pt x="99" y="132"/>
                    <a:pt x="99" y="132"/>
                  </a:cubicBezTo>
                  <a:cubicBezTo>
                    <a:pt x="101" y="131"/>
                    <a:pt x="102" y="130"/>
                    <a:pt x="103" y="130"/>
                  </a:cubicBezTo>
                  <a:cubicBezTo>
                    <a:pt x="107" y="130"/>
                    <a:pt x="111" y="133"/>
                    <a:pt x="115" y="138"/>
                  </a:cubicBezTo>
                  <a:cubicBezTo>
                    <a:pt x="115" y="138"/>
                    <a:pt x="115" y="138"/>
                    <a:pt x="115" y="138"/>
                  </a:cubicBezTo>
                  <a:cubicBezTo>
                    <a:pt x="118" y="143"/>
                    <a:pt x="118" y="143"/>
                    <a:pt x="118" y="143"/>
                  </a:cubicBezTo>
                  <a:cubicBezTo>
                    <a:pt x="119" y="142"/>
                    <a:pt x="119" y="142"/>
                    <a:pt x="119" y="142"/>
                  </a:cubicBezTo>
                  <a:cubicBezTo>
                    <a:pt x="121" y="141"/>
                    <a:pt x="125" y="141"/>
                    <a:pt x="132" y="143"/>
                  </a:cubicBezTo>
                  <a:cubicBezTo>
                    <a:pt x="142" y="146"/>
                    <a:pt x="142" y="146"/>
                    <a:pt x="142" y="146"/>
                  </a:cubicBezTo>
                  <a:cubicBezTo>
                    <a:pt x="152" y="142"/>
                    <a:pt x="152" y="142"/>
                    <a:pt x="152" y="142"/>
                  </a:cubicBezTo>
                  <a:cubicBezTo>
                    <a:pt x="156" y="140"/>
                    <a:pt x="156" y="140"/>
                    <a:pt x="156" y="140"/>
                  </a:cubicBezTo>
                  <a:cubicBezTo>
                    <a:pt x="159" y="138"/>
                    <a:pt x="159" y="138"/>
                    <a:pt x="159" y="138"/>
                  </a:cubicBezTo>
                  <a:cubicBezTo>
                    <a:pt x="156" y="136"/>
                    <a:pt x="156" y="136"/>
                    <a:pt x="156" y="136"/>
                  </a:cubicBezTo>
                  <a:cubicBezTo>
                    <a:pt x="155" y="134"/>
                    <a:pt x="156" y="132"/>
                    <a:pt x="158" y="130"/>
                  </a:cubicBezTo>
                  <a:cubicBezTo>
                    <a:pt x="161" y="128"/>
                    <a:pt x="162" y="126"/>
                    <a:pt x="162" y="124"/>
                  </a:cubicBezTo>
                  <a:cubicBezTo>
                    <a:pt x="162" y="119"/>
                    <a:pt x="162" y="119"/>
                    <a:pt x="162" y="119"/>
                  </a:cubicBezTo>
                  <a:cubicBezTo>
                    <a:pt x="161" y="116"/>
                    <a:pt x="162" y="115"/>
                    <a:pt x="163" y="114"/>
                  </a:cubicBezTo>
                  <a:cubicBezTo>
                    <a:pt x="163" y="112"/>
                    <a:pt x="166" y="112"/>
                    <a:pt x="169" y="111"/>
                  </a:cubicBezTo>
                  <a:cubicBezTo>
                    <a:pt x="175" y="110"/>
                    <a:pt x="181" y="112"/>
                    <a:pt x="189" y="119"/>
                  </a:cubicBezTo>
                  <a:cubicBezTo>
                    <a:pt x="186" y="111"/>
                    <a:pt x="186" y="111"/>
                    <a:pt x="186" y="111"/>
                  </a:cubicBezTo>
                  <a:cubicBezTo>
                    <a:pt x="181" y="105"/>
                    <a:pt x="181" y="105"/>
                    <a:pt x="181" y="105"/>
                  </a:cubicBezTo>
                  <a:cubicBezTo>
                    <a:pt x="181" y="98"/>
                    <a:pt x="181" y="98"/>
                    <a:pt x="181" y="98"/>
                  </a:cubicBezTo>
                  <a:cubicBezTo>
                    <a:pt x="174" y="96"/>
                    <a:pt x="174" y="96"/>
                    <a:pt x="174" y="96"/>
                  </a:cubicBezTo>
                  <a:cubicBezTo>
                    <a:pt x="173" y="96"/>
                    <a:pt x="173" y="96"/>
                    <a:pt x="173" y="96"/>
                  </a:cubicBezTo>
                  <a:cubicBezTo>
                    <a:pt x="173" y="96"/>
                    <a:pt x="173" y="96"/>
                    <a:pt x="173" y="96"/>
                  </a:cubicBezTo>
                  <a:cubicBezTo>
                    <a:pt x="173" y="96"/>
                    <a:pt x="173" y="96"/>
                    <a:pt x="173" y="96"/>
                  </a:cubicBezTo>
                  <a:cubicBezTo>
                    <a:pt x="173" y="96"/>
                    <a:pt x="173" y="96"/>
                    <a:pt x="173" y="96"/>
                  </a:cubicBezTo>
                  <a:cubicBezTo>
                    <a:pt x="155" y="86"/>
                    <a:pt x="155" y="86"/>
                    <a:pt x="155" y="86"/>
                  </a:cubicBezTo>
                  <a:cubicBezTo>
                    <a:pt x="147" y="84"/>
                    <a:pt x="147" y="84"/>
                    <a:pt x="147" y="84"/>
                  </a:cubicBezTo>
                  <a:cubicBezTo>
                    <a:pt x="147" y="82"/>
                    <a:pt x="147" y="82"/>
                    <a:pt x="147" y="82"/>
                  </a:cubicBezTo>
                  <a:cubicBezTo>
                    <a:pt x="146" y="73"/>
                    <a:pt x="146" y="73"/>
                    <a:pt x="146" y="73"/>
                  </a:cubicBezTo>
                  <a:cubicBezTo>
                    <a:pt x="140" y="56"/>
                    <a:pt x="135" y="46"/>
                    <a:pt x="132" y="42"/>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4" name="Freeform 34"/>
            <p:cNvSpPr>
              <a:spLocks/>
            </p:cNvSpPr>
            <p:nvPr/>
          </p:nvSpPr>
          <p:spPr bwMode="auto">
            <a:xfrm>
              <a:off x="3970905" y="2755325"/>
              <a:ext cx="493269" cy="704118"/>
            </a:xfrm>
            <a:custGeom>
              <a:avLst/>
              <a:gdLst>
                <a:gd name="T0" fmla="*/ 158 w 176"/>
                <a:gd name="T1" fmla="*/ 74 h 251"/>
                <a:gd name="T2" fmla="*/ 140 w 176"/>
                <a:gd name="T3" fmla="*/ 70 h 251"/>
                <a:gd name="T4" fmla="*/ 139 w 176"/>
                <a:gd name="T5" fmla="*/ 52 h 251"/>
                <a:gd name="T6" fmla="*/ 134 w 176"/>
                <a:gd name="T7" fmla="*/ 46 h 251"/>
                <a:gd name="T8" fmla="*/ 116 w 176"/>
                <a:gd name="T9" fmla="*/ 38 h 251"/>
                <a:gd name="T10" fmla="*/ 117 w 176"/>
                <a:gd name="T11" fmla="*/ 24 h 251"/>
                <a:gd name="T12" fmla="*/ 113 w 176"/>
                <a:gd name="T13" fmla="*/ 20 h 251"/>
                <a:gd name="T14" fmla="*/ 104 w 176"/>
                <a:gd name="T15" fmla="*/ 15 h 251"/>
                <a:gd name="T16" fmla="*/ 100 w 176"/>
                <a:gd name="T17" fmla="*/ 0 h 251"/>
                <a:gd name="T18" fmla="*/ 89 w 176"/>
                <a:gd name="T19" fmla="*/ 8 h 251"/>
                <a:gd name="T20" fmla="*/ 78 w 176"/>
                <a:gd name="T21" fmla="*/ 24 h 251"/>
                <a:gd name="T22" fmla="*/ 71 w 176"/>
                <a:gd name="T23" fmla="*/ 34 h 251"/>
                <a:gd name="T24" fmla="*/ 58 w 176"/>
                <a:gd name="T25" fmla="*/ 40 h 251"/>
                <a:gd name="T26" fmla="*/ 44 w 176"/>
                <a:gd name="T27" fmla="*/ 40 h 251"/>
                <a:gd name="T28" fmla="*/ 32 w 176"/>
                <a:gd name="T29" fmla="*/ 50 h 251"/>
                <a:gd name="T30" fmla="*/ 24 w 176"/>
                <a:gd name="T31" fmla="*/ 46 h 251"/>
                <a:gd name="T32" fmla="*/ 16 w 176"/>
                <a:gd name="T33" fmla="*/ 32 h 251"/>
                <a:gd name="T34" fmla="*/ 8 w 176"/>
                <a:gd name="T35" fmla="*/ 48 h 251"/>
                <a:gd name="T36" fmla="*/ 7 w 176"/>
                <a:gd name="T37" fmla="*/ 49 h 251"/>
                <a:gd name="T38" fmla="*/ 14 w 176"/>
                <a:gd name="T39" fmla="*/ 84 h 251"/>
                <a:gd name="T40" fmla="*/ 18 w 176"/>
                <a:gd name="T41" fmla="*/ 94 h 251"/>
                <a:gd name="T42" fmla="*/ 6 w 176"/>
                <a:gd name="T43" fmla="*/ 100 h 251"/>
                <a:gd name="T44" fmla="*/ 24 w 176"/>
                <a:gd name="T45" fmla="*/ 120 h 251"/>
                <a:gd name="T46" fmla="*/ 24 w 176"/>
                <a:gd name="T47" fmla="*/ 121 h 251"/>
                <a:gd name="T48" fmla="*/ 18 w 176"/>
                <a:gd name="T49" fmla="*/ 141 h 251"/>
                <a:gd name="T50" fmla="*/ 8 w 176"/>
                <a:gd name="T51" fmla="*/ 148 h 251"/>
                <a:gd name="T52" fmla="*/ 18 w 176"/>
                <a:gd name="T53" fmla="*/ 180 h 251"/>
                <a:gd name="T54" fmla="*/ 24 w 176"/>
                <a:gd name="T55" fmla="*/ 190 h 251"/>
                <a:gd name="T56" fmla="*/ 16 w 176"/>
                <a:gd name="T57" fmla="*/ 208 h 251"/>
                <a:gd name="T58" fmla="*/ 10 w 176"/>
                <a:gd name="T59" fmla="*/ 226 h 251"/>
                <a:gd name="T60" fmla="*/ 10 w 176"/>
                <a:gd name="T61" fmla="*/ 238 h 251"/>
                <a:gd name="T62" fmla="*/ 13 w 176"/>
                <a:gd name="T63" fmla="*/ 241 h 251"/>
                <a:gd name="T64" fmla="*/ 14 w 176"/>
                <a:gd name="T65" fmla="*/ 244 h 251"/>
                <a:gd name="T66" fmla="*/ 14 w 176"/>
                <a:gd name="T67" fmla="*/ 244 h 251"/>
                <a:gd name="T68" fmla="*/ 46 w 176"/>
                <a:gd name="T69" fmla="*/ 248 h 251"/>
                <a:gd name="T70" fmla="*/ 56 w 176"/>
                <a:gd name="T71" fmla="*/ 232 h 251"/>
                <a:gd name="T72" fmla="*/ 104 w 176"/>
                <a:gd name="T73" fmla="*/ 177 h 251"/>
                <a:gd name="T74" fmla="*/ 125 w 176"/>
                <a:gd name="T75" fmla="*/ 164 h 251"/>
                <a:gd name="T76" fmla="*/ 117 w 176"/>
                <a:gd name="T77" fmla="*/ 156 h 251"/>
                <a:gd name="T78" fmla="*/ 114 w 176"/>
                <a:gd name="T79" fmla="*/ 148 h 251"/>
                <a:gd name="T80" fmla="*/ 87 w 176"/>
                <a:gd name="T81" fmla="*/ 120 h 251"/>
                <a:gd name="T82" fmla="*/ 61 w 176"/>
                <a:gd name="T83" fmla="*/ 114 h 251"/>
                <a:gd name="T84" fmla="*/ 50 w 176"/>
                <a:gd name="T85" fmla="*/ 100 h 251"/>
                <a:gd name="T86" fmla="*/ 66 w 176"/>
                <a:gd name="T87" fmla="*/ 74 h 251"/>
                <a:gd name="T88" fmla="*/ 70 w 176"/>
                <a:gd name="T89" fmla="*/ 62 h 251"/>
                <a:gd name="T90" fmla="*/ 104 w 176"/>
                <a:gd name="T91" fmla="*/ 67 h 251"/>
                <a:gd name="T92" fmla="*/ 101 w 176"/>
                <a:gd name="T93" fmla="*/ 80 h 251"/>
                <a:gd name="T94" fmla="*/ 120 w 176"/>
                <a:gd name="T95" fmla="*/ 96 h 251"/>
                <a:gd name="T96" fmla="*/ 150 w 176"/>
                <a:gd name="T97" fmla="*/ 122 h 251"/>
                <a:gd name="T98" fmla="*/ 166 w 176"/>
                <a:gd name="T99" fmla="*/ 102 h 251"/>
                <a:gd name="T100" fmla="*/ 168 w 176"/>
                <a:gd name="T101" fmla="*/ 93 h 251"/>
                <a:gd name="T102" fmla="*/ 175 w 176"/>
                <a:gd name="T103" fmla="*/ 88 h 251"/>
                <a:gd name="T104" fmla="*/ 162 w 176"/>
                <a:gd name="T105" fmla="*/ 78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251">
                  <a:moveTo>
                    <a:pt x="162" y="76"/>
                  </a:moveTo>
                  <a:cubicBezTo>
                    <a:pt x="158" y="74"/>
                    <a:pt x="158" y="74"/>
                    <a:pt x="158" y="74"/>
                  </a:cubicBezTo>
                  <a:cubicBezTo>
                    <a:pt x="158" y="74"/>
                    <a:pt x="158" y="74"/>
                    <a:pt x="158" y="74"/>
                  </a:cubicBezTo>
                  <a:cubicBezTo>
                    <a:pt x="158" y="74"/>
                    <a:pt x="158" y="74"/>
                    <a:pt x="158" y="74"/>
                  </a:cubicBezTo>
                  <a:cubicBezTo>
                    <a:pt x="156" y="72"/>
                    <a:pt x="156" y="72"/>
                    <a:pt x="156" y="72"/>
                  </a:cubicBezTo>
                  <a:cubicBezTo>
                    <a:pt x="144" y="69"/>
                    <a:pt x="144" y="69"/>
                    <a:pt x="144" y="69"/>
                  </a:cubicBezTo>
                  <a:cubicBezTo>
                    <a:pt x="142" y="69"/>
                    <a:pt x="142" y="69"/>
                    <a:pt x="142" y="69"/>
                  </a:cubicBezTo>
                  <a:cubicBezTo>
                    <a:pt x="140" y="70"/>
                    <a:pt x="140" y="70"/>
                    <a:pt x="140" y="70"/>
                  </a:cubicBezTo>
                  <a:cubicBezTo>
                    <a:pt x="135" y="61"/>
                    <a:pt x="135" y="61"/>
                    <a:pt x="135" y="61"/>
                  </a:cubicBezTo>
                  <a:cubicBezTo>
                    <a:pt x="136" y="61"/>
                    <a:pt x="136" y="61"/>
                    <a:pt x="136" y="61"/>
                  </a:cubicBezTo>
                  <a:cubicBezTo>
                    <a:pt x="139" y="57"/>
                    <a:pt x="139" y="57"/>
                    <a:pt x="139" y="57"/>
                  </a:cubicBezTo>
                  <a:cubicBezTo>
                    <a:pt x="139" y="52"/>
                    <a:pt x="139" y="52"/>
                    <a:pt x="139" y="52"/>
                  </a:cubicBezTo>
                  <a:cubicBezTo>
                    <a:pt x="139" y="51"/>
                    <a:pt x="139" y="51"/>
                    <a:pt x="139" y="51"/>
                  </a:cubicBezTo>
                  <a:cubicBezTo>
                    <a:pt x="141" y="48"/>
                    <a:pt x="141" y="48"/>
                    <a:pt x="141" y="48"/>
                  </a:cubicBezTo>
                  <a:cubicBezTo>
                    <a:pt x="140" y="47"/>
                    <a:pt x="140" y="47"/>
                    <a:pt x="140" y="47"/>
                  </a:cubicBezTo>
                  <a:cubicBezTo>
                    <a:pt x="134" y="46"/>
                    <a:pt x="134" y="46"/>
                    <a:pt x="134" y="46"/>
                  </a:cubicBezTo>
                  <a:cubicBezTo>
                    <a:pt x="134" y="46"/>
                    <a:pt x="134" y="46"/>
                    <a:pt x="134" y="46"/>
                  </a:cubicBezTo>
                  <a:cubicBezTo>
                    <a:pt x="123" y="44"/>
                    <a:pt x="123" y="44"/>
                    <a:pt x="123" y="44"/>
                  </a:cubicBezTo>
                  <a:cubicBezTo>
                    <a:pt x="122" y="44"/>
                    <a:pt x="122" y="44"/>
                    <a:pt x="122" y="44"/>
                  </a:cubicBezTo>
                  <a:cubicBezTo>
                    <a:pt x="116" y="38"/>
                    <a:pt x="116" y="38"/>
                    <a:pt x="116" y="38"/>
                  </a:cubicBezTo>
                  <a:cubicBezTo>
                    <a:pt x="116" y="38"/>
                    <a:pt x="116" y="38"/>
                    <a:pt x="116" y="38"/>
                  </a:cubicBezTo>
                  <a:cubicBezTo>
                    <a:pt x="114" y="34"/>
                    <a:pt x="114" y="34"/>
                    <a:pt x="114" y="34"/>
                  </a:cubicBezTo>
                  <a:cubicBezTo>
                    <a:pt x="114" y="33"/>
                    <a:pt x="114" y="33"/>
                    <a:pt x="114" y="33"/>
                  </a:cubicBezTo>
                  <a:cubicBezTo>
                    <a:pt x="117" y="24"/>
                    <a:pt x="117" y="24"/>
                    <a:pt x="117" y="24"/>
                  </a:cubicBezTo>
                  <a:cubicBezTo>
                    <a:pt x="117" y="18"/>
                    <a:pt x="117" y="18"/>
                    <a:pt x="117" y="18"/>
                  </a:cubicBezTo>
                  <a:cubicBezTo>
                    <a:pt x="117" y="17"/>
                    <a:pt x="117" y="17"/>
                    <a:pt x="117" y="17"/>
                  </a:cubicBezTo>
                  <a:cubicBezTo>
                    <a:pt x="114" y="20"/>
                    <a:pt x="114" y="20"/>
                    <a:pt x="114" y="20"/>
                  </a:cubicBezTo>
                  <a:cubicBezTo>
                    <a:pt x="113" y="20"/>
                    <a:pt x="113" y="20"/>
                    <a:pt x="113" y="20"/>
                  </a:cubicBezTo>
                  <a:cubicBezTo>
                    <a:pt x="112" y="22"/>
                    <a:pt x="112" y="22"/>
                    <a:pt x="112" y="22"/>
                  </a:cubicBezTo>
                  <a:cubicBezTo>
                    <a:pt x="112" y="20"/>
                    <a:pt x="112" y="20"/>
                    <a:pt x="112" y="20"/>
                  </a:cubicBezTo>
                  <a:cubicBezTo>
                    <a:pt x="110" y="20"/>
                    <a:pt x="110" y="20"/>
                    <a:pt x="110" y="20"/>
                  </a:cubicBezTo>
                  <a:cubicBezTo>
                    <a:pt x="104" y="15"/>
                    <a:pt x="104" y="15"/>
                    <a:pt x="104" y="15"/>
                  </a:cubicBezTo>
                  <a:cubicBezTo>
                    <a:pt x="104" y="14"/>
                    <a:pt x="104" y="14"/>
                    <a:pt x="104" y="14"/>
                  </a:cubicBezTo>
                  <a:cubicBezTo>
                    <a:pt x="104" y="14"/>
                    <a:pt x="104" y="14"/>
                    <a:pt x="104" y="14"/>
                  </a:cubicBezTo>
                  <a:cubicBezTo>
                    <a:pt x="102" y="5"/>
                    <a:pt x="102" y="5"/>
                    <a:pt x="102" y="5"/>
                  </a:cubicBezTo>
                  <a:cubicBezTo>
                    <a:pt x="100" y="0"/>
                    <a:pt x="100" y="0"/>
                    <a:pt x="100" y="0"/>
                  </a:cubicBezTo>
                  <a:cubicBezTo>
                    <a:pt x="94" y="1"/>
                    <a:pt x="94" y="1"/>
                    <a:pt x="94" y="1"/>
                  </a:cubicBezTo>
                  <a:cubicBezTo>
                    <a:pt x="90" y="7"/>
                    <a:pt x="90" y="7"/>
                    <a:pt x="90" y="7"/>
                  </a:cubicBezTo>
                  <a:cubicBezTo>
                    <a:pt x="90" y="8"/>
                    <a:pt x="90" y="8"/>
                    <a:pt x="90" y="8"/>
                  </a:cubicBezTo>
                  <a:cubicBezTo>
                    <a:pt x="89" y="8"/>
                    <a:pt x="89" y="8"/>
                    <a:pt x="89" y="8"/>
                  </a:cubicBezTo>
                  <a:cubicBezTo>
                    <a:pt x="80" y="6"/>
                    <a:pt x="80" y="6"/>
                    <a:pt x="80" y="6"/>
                  </a:cubicBezTo>
                  <a:cubicBezTo>
                    <a:pt x="78" y="15"/>
                    <a:pt x="78" y="15"/>
                    <a:pt x="78" y="15"/>
                  </a:cubicBezTo>
                  <a:cubicBezTo>
                    <a:pt x="78" y="24"/>
                    <a:pt x="78" y="24"/>
                    <a:pt x="78" y="24"/>
                  </a:cubicBezTo>
                  <a:cubicBezTo>
                    <a:pt x="78" y="24"/>
                    <a:pt x="78" y="24"/>
                    <a:pt x="78" y="24"/>
                  </a:cubicBezTo>
                  <a:cubicBezTo>
                    <a:pt x="72" y="32"/>
                    <a:pt x="72" y="32"/>
                    <a:pt x="72" y="32"/>
                  </a:cubicBezTo>
                  <a:cubicBezTo>
                    <a:pt x="72" y="33"/>
                    <a:pt x="72" y="33"/>
                    <a:pt x="72" y="33"/>
                  </a:cubicBezTo>
                  <a:cubicBezTo>
                    <a:pt x="72" y="34"/>
                    <a:pt x="72" y="34"/>
                    <a:pt x="72" y="34"/>
                  </a:cubicBezTo>
                  <a:cubicBezTo>
                    <a:pt x="71" y="34"/>
                    <a:pt x="71" y="34"/>
                    <a:pt x="71" y="34"/>
                  </a:cubicBezTo>
                  <a:cubicBezTo>
                    <a:pt x="65" y="34"/>
                    <a:pt x="65" y="34"/>
                    <a:pt x="65" y="34"/>
                  </a:cubicBezTo>
                  <a:cubicBezTo>
                    <a:pt x="59" y="39"/>
                    <a:pt x="59" y="39"/>
                    <a:pt x="59" y="39"/>
                  </a:cubicBezTo>
                  <a:cubicBezTo>
                    <a:pt x="58" y="40"/>
                    <a:pt x="58" y="40"/>
                    <a:pt x="58" y="40"/>
                  </a:cubicBezTo>
                  <a:cubicBezTo>
                    <a:pt x="58" y="40"/>
                    <a:pt x="58" y="40"/>
                    <a:pt x="58" y="40"/>
                  </a:cubicBezTo>
                  <a:cubicBezTo>
                    <a:pt x="58" y="40"/>
                    <a:pt x="58" y="40"/>
                    <a:pt x="58" y="40"/>
                  </a:cubicBezTo>
                  <a:cubicBezTo>
                    <a:pt x="57" y="39"/>
                    <a:pt x="57" y="39"/>
                    <a:pt x="57" y="39"/>
                  </a:cubicBezTo>
                  <a:cubicBezTo>
                    <a:pt x="46" y="36"/>
                    <a:pt x="46" y="36"/>
                    <a:pt x="46" y="36"/>
                  </a:cubicBezTo>
                  <a:cubicBezTo>
                    <a:pt x="44" y="40"/>
                    <a:pt x="44" y="40"/>
                    <a:pt x="44" y="40"/>
                  </a:cubicBezTo>
                  <a:cubicBezTo>
                    <a:pt x="44" y="40"/>
                    <a:pt x="44" y="40"/>
                    <a:pt x="44" y="40"/>
                  </a:cubicBezTo>
                  <a:cubicBezTo>
                    <a:pt x="40" y="48"/>
                    <a:pt x="40" y="48"/>
                    <a:pt x="40" y="48"/>
                  </a:cubicBezTo>
                  <a:cubicBezTo>
                    <a:pt x="39" y="50"/>
                    <a:pt x="38" y="50"/>
                    <a:pt x="36" y="51"/>
                  </a:cubicBezTo>
                  <a:cubicBezTo>
                    <a:pt x="32" y="50"/>
                    <a:pt x="32" y="50"/>
                    <a:pt x="32" y="50"/>
                  </a:cubicBezTo>
                  <a:cubicBezTo>
                    <a:pt x="25" y="47"/>
                    <a:pt x="25" y="47"/>
                    <a:pt x="25" y="47"/>
                  </a:cubicBezTo>
                  <a:cubicBezTo>
                    <a:pt x="24" y="46"/>
                    <a:pt x="24" y="46"/>
                    <a:pt x="24" y="46"/>
                  </a:cubicBezTo>
                  <a:cubicBezTo>
                    <a:pt x="24" y="46"/>
                    <a:pt x="24" y="46"/>
                    <a:pt x="24" y="46"/>
                  </a:cubicBezTo>
                  <a:cubicBezTo>
                    <a:pt x="24" y="46"/>
                    <a:pt x="24" y="46"/>
                    <a:pt x="24" y="46"/>
                  </a:cubicBezTo>
                  <a:cubicBezTo>
                    <a:pt x="22" y="36"/>
                    <a:pt x="22" y="36"/>
                    <a:pt x="22" y="36"/>
                  </a:cubicBezTo>
                  <a:cubicBezTo>
                    <a:pt x="20" y="29"/>
                    <a:pt x="20" y="29"/>
                    <a:pt x="20" y="29"/>
                  </a:cubicBezTo>
                  <a:cubicBezTo>
                    <a:pt x="19" y="27"/>
                    <a:pt x="19" y="27"/>
                    <a:pt x="19" y="27"/>
                  </a:cubicBezTo>
                  <a:cubicBezTo>
                    <a:pt x="16" y="32"/>
                    <a:pt x="16" y="32"/>
                    <a:pt x="16" y="32"/>
                  </a:cubicBezTo>
                  <a:cubicBezTo>
                    <a:pt x="16" y="32"/>
                    <a:pt x="16" y="32"/>
                    <a:pt x="16" y="32"/>
                  </a:cubicBezTo>
                  <a:cubicBezTo>
                    <a:pt x="16" y="32"/>
                    <a:pt x="16" y="32"/>
                    <a:pt x="16" y="32"/>
                  </a:cubicBezTo>
                  <a:cubicBezTo>
                    <a:pt x="12" y="39"/>
                    <a:pt x="12" y="39"/>
                    <a:pt x="12" y="39"/>
                  </a:cubicBezTo>
                  <a:cubicBezTo>
                    <a:pt x="8" y="48"/>
                    <a:pt x="8" y="48"/>
                    <a:pt x="8" y="48"/>
                  </a:cubicBezTo>
                  <a:cubicBezTo>
                    <a:pt x="8" y="48"/>
                    <a:pt x="8" y="48"/>
                    <a:pt x="8" y="48"/>
                  </a:cubicBezTo>
                  <a:cubicBezTo>
                    <a:pt x="8" y="48"/>
                    <a:pt x="8" y="48"/>
                    <a:pt x="8" y="48"/>
                  </a:cubicBezTo>
                  <a:cubicBezTo>
                    <a:pt x="8" y="49"/>
                    <a:pt x="8" y="49"/>
                    <a:pt x="8" y="49"/>
                  </a:cubicBezTo>
                  <a:cubicBezTo>
                    <a:pt x="7" y="49"/>
                    <a:pt x="7" y="49"/>
                    <a:pt x="7" y="49"/>
                  </a:cubicBezTo>
                  <a:cubicBezTo>
                    <a:pt x="4" y="54"/>
                    <a:pt x="4" y="54"/>
                    <a:pt x="4" y="54"/>
                  </a:cubicBezTo>
                  <a:cubicBezTo>
                    <a:pt x="4" y="56"/>
                    <a:pt x="2" y="58"/>
                    <a:pt x="0" y="62"/>
                  </a:cubicBezTo>
                  <a:cubicBezTo>
                    <a:pt x="2" y="71"/>
                    <a:pt x="2" y="71"/>
                    <a:pt x="2" y="71"/>
                  </a:cubicBezTo>
                  <a:cubicBezTo>
                    <a:pt x="14" y="84"/>
                    <a:pt x="14" y="84"/>
                    <a:pt x="14" y="84"/>
                  </a:cubicBezTo>
                  <a:cubicBezTo>
                    <a:pt x="14" y="84"/>
                    <a:pt x="14" y="84"/>
                    <a:pt x="14" y="84"/>
                  </a:cubicBezTo>
                  <a:cubicBezTo>
                    <a:pt x="18" y="92"/>
                    <a:pt x="18" y="92"/>
                    <a:pt x="18" y="92"/>
                  </a:cubicBezTo>
                  <a:cubicBezTo>
                    <a:pt x="18" y="93"/>
                    <a:pt x="18" y="93"/>
                    <a:pt x="18" y="93"/>
                  </a:cubicBezTo>
                  <a:cubicBezTo>
                    <a:pt x="18" y="94"/>
                    <a:pt x="18" y="94"/>
                    <a:pt x="18" y="94"/>
                  </a:cubicBezTo>
                  <a:cubicBezTo>
                    <a:pt x="18" y="94"/>
                    <a:pt x="18" y="94"/>
                    <a:pt x="18" y="94"/>
                  </a:cubicBezTo>
                  <a:cubicBezTo>
                    <a:pt x="14" y="98"/>
                    <a:pt x="14" y="98"/>
                    <a:pt x="14" y="98"/>
                  </a:cubicBezTo>
                  <a:cubicBezTo>
                    <a:pt x="14" y="99"/>
                    <a:pt x="14" y="99"/>
                    <a:pt x="14" y="99"/>
                  </a:cubicBezTo>
                  <a:cubicBezTo>
                    <a:pt x="6" y="100"/>
                    <a:pt x="6" y="100"/>
                    <a:pt x="6" y="100"/>
                  </a:cubicBezTo>
                  <a:cubicBezTo>
                    <a:pt x="6" y="107"/>
                    <a:pt x="6" y="107"/>
                    <a:pt x="6" y="107"/>
                  </a:cubicBezTo>
                  <a:cubicBezTo>
                    <a:pt x="12" y="110"/>
                    <a:pt x="12" y="110"/>
                    <a:pt x="12" y="110"/>
                  </a:cubicBezTo>
                  <a:cubicBezTo>
                    <a:pt x="21" y="112"/>
                    <a:pt x="21" y="112"/>
                    <a:pt x="21" y="112"/>
                  </a:cubicBezTo>
                  <a:cubicBezTo>
                    <a:pt x="24" y="120"/>
                    <a:pt x="24" y="120"/>
                    <a:pt x="24" y="120"/>
                  </a:cubicBezTo>
                  <a:cubicBezTo>
                    <a:pt x="24" y="120"/>
                    <a:pt x="24" y="120"/>
                    <a:pt x="24" y="120"/>
                  </a:cubicBezTo>
                  <a:cubicBezTo>
                    <a:pt x="24" y="120"/>
                    <a:pt x="24" y="120"/>
                    <a:pt x="24" y="120"/>
                  </a:cubicBezTo>
                  <a:cubicBezTo>
                    <a:pt x="24" y="120"/>
                    <a:pt x="24" y="120"/>
                    <a:pt x="24" y="120"/>
                  </a:cubicBezTo>
                  <a:cubicBezTo>
                    <a:pt x="24" y="121"/>
                    <a:pt x="24" y="121"/>
                    <a:pt x="24" y="121"/>
                  </a:cubicBezTo>
                  <a:cubicBezTo>
                    <a:pt x="22" y="134"/>
                    <a:pt x="22" y="134"/>
                    <a:pt x="22" y="134"/>
                  </a:cubicBezTo>
                  <a:cubicBezTo>
                    <a:pt x="22" y="134"/>
                    <a:pt x="22" y="134"/>
                    <a:pt x="22" y="134"/>
                  </a:cubicBezTo>
                  <a:cubicBezTo>
                    <a:pt x="22" y="135"/>
                    <a:pt x="22" y="135"/>
                    <a:pt x="22" y="135"/>
                  </a:cubicBezTo>
                  <a:cubicBezTo>
                    <a:pt x="18" y="141"/>
                    <a:pt x="18" y="141"/>
                    <a:pt x="18" y="141"/>
                  </a:cubicBezTo>
                  <a:cubicBezTo>
                    <a:pt x="18" y="142"/>
                    <a:pt x="18" y="142"/>
                    <a:pt x="18" y="142"/>
                  </a:cubicBezTo>
                  <a:cubicBezTo>
                    <a:pt x="18" y="142"/>
                    <a:pt x="18" y="142"/>
                    <a:pt x="18" y="142"/>
                  </a:cubicBezTo>
                  <a:cubicBezTo>
                    <a:pt x="8" y="144"/>
                    <a:pt x="8" y="144"/>
                    <a:pt x="8" y="144"/>
                  </a:cubicBezTo>
                  <a:cubicBezTo>
                    <a:pt x="8" y="148"/>
                    <a:pt x="8" y="148"/>
                    <a:pt x="8" y="148"/>
                  </a:cubicBezTo>
                  <a:cubicBezTo>
                    <a:pt x="5" y="156"/>
                    <a:pt x="5" y="156"/>
                    <a:pt x="5" y="156"/>
                  </a:cubicBezTo>
                  <a:cubicBezTo>
                    <a:pt x="4" y="166"/>
                    <a:pt x="4" y="166"/>
                    <a:pt x="4" y="166"/>
                  </a:cubicBezTo>
                  <a:cubicBezTo>
                    <a:pt x="6" y="172"/>
                    <a:pt x="6" y="172"/>
                    <a:pt x="6" y="172"/>
                  </a:cubicBezTo>
                  <a:cubicBezTo>
                    <a:pt x="18" y="180"/>
                    <a:pt x="18" y="180"/>
                    <a:pt x="18" y="180"/>
                  </a:cubicBezTo>
                  <a:cubicBezTo>
                    <a:pt x="18" y="180"/>
                    <a:pt x="18" y="180"/>
                    <a:pt x="18" y="180"/>
                  </a:cubicBezTo>
                  <a:cubicBezTo>
                    <a:pt x="24" y="189"/>
                    <a:pt x="24" y="189"/>
                    <a:pt x="24" y="189"/>
                  </a:cubicBezTo>
                  <a:cubicBezTo>
                    <a:pt x="24" y="189"/>
                    <a:pt x="24" y="189"/>
                    <a:pt x="24" y="189"/>
                  </a:cubicBezTo>
                  <a:cubicBezTo>
                    <a:pt x="24" y="190"/>
                    <a:pt x="24" y="190"/>
                    <a:pt x="24" y="190"/>
                  </a:cubicBezTo>
                  <a:cubicBezTo>
                    <a:pt x="24" y="190"/>
                    <a:pt x="24" y="190"/>
                    <a:pt x="24" y="190"/>
                  </a:cubicBezTo>
                  <a:cubicBezTo>
                    <a:pt x="17" y="204"/>
                    <a:pt x="17" y="204"/>
                    <a:pt x="17" y="204"/>
                  </a:cubicBezTo>
                  <a:cubicBezTo>
                    <a:pt x="16" y="208"/>
                    <a:pt x="16" y="208"/>
                    <a:pt x="16" y="208"/>
                  </a:cubicBezTo>
                  <a:cubicBezTo>
                    <a:pt x="16" y="208"/>
                    <a:pt x="16" y="208"/>
                    <a:pt x="16" y="208"/>
                  </a:cubicBezTo>
                  <a:cubicBezTo>
                    <a:pt x="12" y="217"/>
                    <a:pt x="12" y="217"/>
                    <a:pt x="12" y="217"/>
                  </a:cubicBezTo>
                  <a:cubicBezTo>
                    <a:pt x="10" y="224"/>
                    <a:pt x="10" y="224"/>
                    <a:pt x="10" y="224"/>
                  </a:cubicBezTo>
                  <a:cubicBezTo>
                    <a:pt x="10" y="225"/>
                    <a:pt x="10" y="225"/>
                    <a:pt x="10" y="225"/>
                  </a:cubicBezTo>
                  <a:cubicBezTo>
                    <a:pt x="10" y="226"/>
                    <a:pt x="10" y="226"/>
                    <a:pt x="10" y="226"/>
                  </a:cubicBezTo>
                  <a:cubicBezTo>
                    <a:pt x="8" y="227"/>
                    <a:pt x="6" y="229"/>
                    <a:pt x="6" y="231"/>
                  </a:cubicBezTo>
                  <a:cubicBezTo>
                    <a:pt x="5" y="232"/>
                    <a:pt x="5" y="233"/>
                    <a:pt x="6" y="234"/>
                  </a:cubicBezTo>
                  <a:cubicBezTo>
                    <a:pt x="6" y="234"/>
                    <a:pt x="6" y="234"/>
                    <a:pt x="6" y="234"/>
                  </a:cubicBezTo>
                  <a:cubicBezTo>
                    <a:pt x="10" y="238"/>
                    <a:pt x="10" y="238"/>
                    <a:pt x="10" y="238"/>
                  </a:cubicBezTo>
                  <a:cubicBezTo>
                    <a:pt x="10" y="238"/>
                    <a:pt x="10" y="238"/>
                    <a:pt x="10" y="238"/>
                  </a:cubicBezTo>
                  <a:cubicBezTo>
                    <a:pt x="10" y="238"/>
                    <a:pt x="10" y="238"/>
                    <a:pt x="10" y="238"/>
                  </a:cubicBezTo>
                  <a:cubicBezTo>
                    <a:pt x="12" y="242"/>
                    <a:pt x="12" y="242"/>
                    <a:pt x="12" y="242"/>
                  </a:cubicBezTo>
                  <a:cubicBezTo>
                    <a:pt x="13" y="241"/>
                    <a:pt x="13" y="241"/>
                    <a:pt x="13" y="241"/>
                  </a:cubicBezTo>
                  <a:cubicBezTo>
                    <a:pt x="13" y="241"/>
                    <a:pt x="13" y="241"/>
                    <a:pt x="13" y="241"/>
                  </a:cubicBezTo>
                  <a:cubicBezTo>
                    <a:pt x="14" y="242"/>
                    <a:pt x="14" y="242"/>
                    <a:pt x="14" y="242"/>
                  </a:cubicBezTo>
                  <a:cubicBezTo>
                    <a:pt x="14" y="243"/>
                    <a:pt x="14" y="243"/>
                    <a:pt x="14" y="243"/>
                  </a:cubicBezTo>
                  <a:cubicBezTo>
                    <a:pt x="14" y="244"/>
                    <a:pt x="14" y="244"/>
                    <a:pt x="14" y="244"/>
                  </a:cubicBezTo>
                  <a:cubicBezTo>
                    <a:pt x="14" y="244"/>
                    <a:pt x="14" y="244"/>
                    <a:pt x="14" y="244"/>
                  </a:cubicBezTo>
                  <a:cubicBezTo>
                    <a:pt x="14" y="244"/>
                    <a:pt x="14" y="244"/>
                    <a:pt x="14" y="244"/>
                  </a:cubicBezTo>
                  <a:cubicBezTo>
                    <a:pt x="14" y="244"/>
                    <a:pt x="14" y="244"/>
                    <a:pt x="14" y="244"/>
                  </a:cubicBezTo>
                  <a:cubicBezTo>
                    <a:pt x="14" y="244"/>
                    <a:pt x="14" y="244"/>
                    <a:pt x="14" y="244"/>
                  </a:cubicBezTo>
                  <a:cubicBezTo>
                    <a:pt x="14" y="247"/>
                    <a:pt x="14" y="247"/>
                    <a:pt x="14" y="247"/>
                  </a:cubicBezTo>
                  <a:cubicBezTo>
                    <a:pt x="18" y="248"/>
                    <a:pt x="18" y="248"/>
                    <a:pt x="18" y="248"/>
                  </a:cubicBezTo>
                  <a:cubicBezTo>
                    <a:pt x="32" y="251"/>
                    <a:pt x="32" y="251"/>
                    <a:pt x="32" y="251"/>
                  </a:cubicBezTo>
                  <a:cubicBezTo>
                    <a:pt x="37" y="251"/>
                    <a:pt x="42" y="250"/>
                    <a:pt x="46" y="248"/>
                  </a:cubicBezTo>
                  <a:cubicBezTo>
                    <a:pt x="51" y="246"/>
                    <a:pt x="56" y="246"/>
                    <a:pt x="60" y="246"/>
                  </a:cubicBezTo>
                  <a:cubicBezTo>
                    <a:pt x="61" y="244"/>
                    <a:pt x="61" y="244"/>
                    <a:pt x="61" y="244"/>
                  </a:cubicBezTo>
                  <a:cubicBezTo>
                    <a:pt x="56" y="233"/>
                    <a:pt x="56" y="233"/>
                    <a:pt x="56" y="233"/>
                  </a:cubicBezTo>
                  <a:cubicBezTo>
                    <a:pt x="56" y="232"/>
                    <a:pt x="56" y="232"/>
                    <a:pt x="56" y="232"/>
                  </a:cubicBezTo>
                  <a:cubicBezTo>
                    <a:pt x="56" y="232"/>
                    <a:pt x="56" y="232"/>
                    <a:pt x="56" y="232"/>
                  </a:cubicBezTo>
                  <a:cubicBezTo>
                    <a:pt x="79" y="200"/>
                    <a:pt x="79" y="200"/>
                    <a:pt x="79" y="200"/>
                  </a:cubicBezTo>
                  <a:cubicBezTo>
                    <a:pt x="104" y="177"/>
                    <a:pt x="104" y="177"/>
                    <a:pt x="104" y="177"/>
                  </a:cubicBezTo>
                  <a:cubicBezTo>
                    <a:pt x="104" y="177"/>
                    <a:pt x="104" y="177"/>
                    <a:pt x="104" y="177"/>
                  </a:cubicBezTo>
                  <a:cubicBezTo>
                    <a:pt x="112" y="174"/>
                    <a:pt x="112" y="174"/>
                    <a:pt x="112" y="174"/>
                  </a:cubicBezTo>
                  <a:cubicBezTo>
                    <a:pt x="116" y="170"/>
                    <a:pt x="116" y="170"/>
                    <a:pt x="116" y="170"/>
                  </a:cubicBezTo>
                  <a:cubicBezTo>
                    <a:pt x="116" y="169"/>
                    <a:pt x="116" y="169"/>
                    <a:pt x="116" y="169"/>
                  </a:cubicBezTo>
                  <a:cubicBezTo>
                    <a:pt x="119" y="167"/>
                    <a:pt x="122" y="165"/>
                    <a:pt x="125" y="164"/>
                  </a:cubicBezTo>
                  <a:cubicBezTo>
                    <a:pt x="122" y="162"/>
                    <a:pt x="122" y="162"/>
                    <a:pt x="122" y="162"/>
                  </a:cubicBezTo>
                  <a:cubicBezTo>
                    <a:pt x="117" y="157"/>
                    <a:pt x="117" y="157"/>
                    <a:pt x="117" y="157"/>
                  </a:cubicBezTo>
                  <a:cubicBezTo>
                    <a:pt x="117" y="156"/>
                    <a:pt x="117" y="156"/>
                    <a:pt x="117" y="156"/>
                  </a:cubicBezTo>
                  <a:cubicBezTo>
                    <a:pt x="117" y="156"/>
                    <a:pt x="117" y="156"/>
                    <a:pt x="117" y="156"/>
                  </a:cubicBezTo>
                  <a:cubicBezTo>
                    <a:pt x="113" y="152"/>
                    <a:pt x="113" y="152"/>
                    <a:pt x="113" y="152"/>
                  </a:cubicBezTo>
                  <a:cubicBezTo>
                    <a:pt x="112" y="151"/>
                    <a:pt x="112" y="151"/>
                    <a:pt x="112" y="151"/>
                  </a:cubicBezTo>
                  <a:cubicBezTo>
                    <a:pt x="112" y="150"/>
                    <a:pt x="112" y="150"/>
                    <a:pt x="112" y="150"/>
                  </a:cubicBezTo>
                  <a:cubicBezTo>
                    <a:pt x="114" y="148"/>
                    <a:pt x="114" y="148"/>
                    <a:pt x="114" y="148"/>
                  </a:cubicBezTo>
                  <a:cubicBezTo>
                    <a:pt x="109" y="149"/>
                    <a:pt x="109" y="149"/>
                    <a:pt x="109" y="149"/>
                  </a:cubicBezTo>
                  <a:cubicBezTo>
                    <a:pt x="98" y="146"/>
                    <a:pt x="98" y="146"/>
                    <a:pt x="98" y="146"/>
                  </a:cubicBezTo>
                  <a:cubicBezTo>
                    <a:pt x="94" y="144"/>
                    <a:pt x="91" y="142"/>
                    <a:pt x="90" y="139"/>
                  </a:cubicBezTo>
                  <a:cubicBezTo>
                    <a:pt x="88" y="132"/>
                    <a:pt x="87" y="125"/>
                    <a:pt x="87" y="120"/>
                  </a:cubicBezTo>
                  <a:cubicBezTo>
                    <a:pt x="86" y="122"/>
                    <a:pt x="84" y="122"/>
                    <a:pt x="82" y="122"/>
                  </a:cubicBezTo>
                  <a:cubicBezTo>
                    <a:pt x="73" y="120"/>
                    <a:pt x="73" y="120"/>
                    <a:pt x="73" y="120"/>
                  </a:cubicBezTo>
                  <a:cubicBezTo>
                    <a:pt x="68" y="116"/>
                    <a:pt x="68" y="116"/>
                    <a:pt x="68" y="116"/>
                  </a:cubicBezTo>
                  <a:cubicBezTo>
                    <a:pt x="61" y="114"/>
                    <a:pt x="61" y="114"/>
                    <a:pt x="61" y="114"/>
                  </a:cubicBezTo>
                  <a:cubicBezTo>
                    <a:pt x="58" y="114"/>
                    <a:pt x="58" y="114"/>
                    <a:pt x="58" y="114"/>
                  </a:cubicBezTo>
                  <a:cubicBezTo>
                    <a:pt x="56" y="114"/>
                    <a:pt x="53" y="114"/>
                    <a:pt x="52" y="112"/>
                  </a:cubicBezTo>
                  <a:cubicBezTo>
                    <a:pt x="49" y="110"/>
                    <a:pt x="48" y="109"/>
                    <a:pt x="48" y="107"/>
                  </a:cubicBezTo>
                  <a:cubicBezTo>
                    <a:pt x="47" y="104"/>
                    <a:pt x="48" y="102"/>
                    <a:pt x="50" y="100"/>
                  </a:cubicBezTo>
                  <a:cubicBezTo>
                    <a:pt x="53" y="98"/>
                    <a:pt x="56" y="95"/>
                    <a:pt x="59" y="91"/>
                  </a:cubicBezTo>
                  <a:cubicBezTo>
                    <a:pt x="56" y="87"/>
                    <a:pt x="55" y="84"/>
                    <a:pt x="56" y="80"/>
                  </a:cubicBezTo>
                  <a:cubicBezTo>
                    <a:pt x="57" y="80"/>
                    <a:pt x="57" y="80"/>
                    <a:pt x="57" y="80"/>
                  </a:cubicBezTo>
                  <a:cubicBezTo>
                    <a:pt x="57" y="78"/>
                    <a:pt x="60" y="76"/>
                    <a:pt x="66" y="74"/>
                  </a:cubicBezTo>
                  <a:cubicBezTo>
                    <a:pt x="67" y="72"/>
                    <a:pt x="68" y="71"/>
                    <a:pt x="68" y="70"/>
                  </a:cubicBezTo>
                  <a:cubicBezTo>
                    <a:pt x="74" y="71"/>
                    <a:pt x="74" y="71"/>
                    <a:pt x="74" y="71"/>
                  </a:cubicBezTo>
                  <a:cubicBezTo>
                    <a:pt x="74" y="70"/>
                    <a:pt x="74" y="70"/>
                    <a:pt x="74" y="70"/>
                  </a:cubicBezTo>
                  <a:cubicBezTo>
                    <a:pt x="70" y="68"/>
                    <a:pt x="68" y="65"/>
                    <a:pt x="70" y="62"/>
                  </a:cubicBezTo>
                  <a:cubicBezTo>
                    <a:pt x="74" y="59"/>
                    <a:pt x="74" y="59"/>
                    <a:pt x="74" y="59"/>
                  </a:cubicBezTo>
                  <a:cubicBezTo>
                    <a:pt x="77" y="58"/>
                    <a:pt x="82" y="58"/>
                    <a:pt x="86" y="61"/>
                  </a:cubicBezTo>
                  <a:cubicBezTo>
                    <a:pt x="95" y="67"/>
                    <a:pt x="95" y="67"/>
                    <a:pt x="95" y="67"/>
                  </a:cubicBezTo>
                  <a:cubicBezTo>
                    <a:pt x="104" y="67"/>
                    <a:pt x="104" y="67"/>
                    <a:pt x="104" y="67"/>
                  </a:cubicBezTo>
                  <a:cubicBezTo>
                    <a:pt x="106" y="70"/>
                    <a:pt x="106" y="70"/>
                    <a:pt x="106" y="70"/>
                  </a:cubicBezTo>
                  <a:cubicBezTo>
                    <a:pt x="107" y="73"/>
                    <a:pt x="107" y="73"/>
                    <a:pt x="107" y="73"/>
                  </a:cubicBezTo>
                  <a:cubicBezTo>
                    <a:pt x="107" y="75"/>
                    <a:pt x="106" y="76"/>
                    <a:pt x="104" y="76"/>
                  </a:cubicBezTo>
                  <a:cubicBezTo>
                    <a:pt x="102" y="76"/>
                    <a:pt x="102" y="78"/>
                    <a:pt x="101" y="80"/>
                  </a:cubicBezTo>
                  <a:cubicBezTo>
                    <a:pt x="105" y="90"/>
                    <a:pt x="105" y="90"/>
                    <a:pt x="105" y="90"/>
                  </a:cubicBezTo>
                  <a:cubicBezTo>
                    <a:pt x="108" y="86"/>
                    <a:pt x="110" y="84"/>
                    <a:pt x="112" y="84"/>
                  </a:cubicBezTo>
                  <a:cubicBezTo>
                    <a:pt x="114" y="84"/>
                    <a:pt x="115" y="85"/>
                    <a:pt x="116" y="86"/>
                  </a:cubicBezTo>
                  <a:cubicBezTo>
                    <a:pt x="118" y="88"/>
                    <a:pt x="119" y="92"/>
                    <a:pt x="120" y="96"/>
                  </a:cubicBezTo>
                  <a:cubicBezTo>
                    <a:pt x="120" y="100"/>
                    <a:pt x="121" y="104"/>
                    <a:pt x="122" y="106"/>
                  </a:cubicBezTo>
                  <a:cubicBezTo>
                    <a:pt x="126" y="110"/>
                    <a:pt x="126" y="110"/>
                    <a:pt x="126" y="110"/>
                  </a:cubicBezTo>
                  <a:cubicBezTo>
                    <a:pt x="130" y="116"/>
                    <a:pt x="133" y="120"/>
                    <a:pt x="134" y="124"/>
                  </a:cubicBezTo>
                  <a:cubicBezTo>
                    <a:pt x="150" y="122"/>
                    <a:pt x="150" y="122"/>
                    <a:pt x="150" y="122"/>
                  </a:cubicBezTo>
                  <a:cubicBezTo>
                    <a:pt x="156" y="118"/>
                    <a:pt x="156" y="118"/>
                    <a:pt x="156" y="118"/>
                  </a:cubicBezTo>
                  <a:cubicBezTo>
                    <a:pt x="163" y="110"/>
                    <a:pt x="163" y="110"/>
                    <a:pt x="163" y="110"/>
                  </a:cubicBezTo>
                  <a:cubicBezTo>
                    <a:pt x="166" y="103"/>
                    <a:pt x="166" y="103"/>
                    <a:pt x="166" y="103"/>
                  </a:cubicBezTo>
                  <a:cubicBezTo>
                    <a:pt x="166" y="102"/>
                    <a:pt x="166" y="102"/>
                    <a:pt x="166" y="102"/>
                  </a:cubicBezTo>
                  <a:cubicBezTo>
                    <a:pt x="166" y="102"/>
                    <a:pt x="166" y="102"/>
                    <a:pt x="166" y="102"/>
                  </a:cubicBezTo>
                  <a:cubicBezTo>
                    <a:pt x="168" y="94"/>
                    <a:pt x="168" y="94"/>
                    <a:pt x="168" y="94"/>
                  </a:cubicBezTo>
                  <a:cubicBezTo>
                    <a:pt x="168" y="94"/>
                    <a:pt x="168" y="94"/>
                    <a:pt x="168" y="94"/>
                  </a:cubicBezTo>
                  <a:cubicBezTo>
                    <a:pt x="168" y="93"/>
                    <a:pt x="168" y="93"/>
                    <a:pt x="168" y="93"/>
                  </a:cubicBezTo>
                  <a:cubicBezTo>
                    <a:pt x="168" y="93"/>
                    <a:pt x="168" y="93"/>
                    <a:pt x="168" y="93"/>
                  </a:cubicBezTo>
                  <a:cubicBezTo>
                    <a:pt x="174" y="89"/>
                    <a:pt x="174" y="89"/>
                    <a:pt x="174" y="89"/>
                  </a:cubicBezTo>
                  <a:cubicBezTo>
                    <a:pt x="176" y="88"/>
                    <a:pt x="176" y="88"/>
                    <a:pt x="176" y="88"/>
                  </a:cubicBezTo>
                  <a:cubicBezTo>
                    <a:pt x="175" y="88"/>
                    <a:pt x="175" y="88"/>
                    <a:pt x="175" y="88"/>
                  </a:cubicBezTo>
                  <a:cubicBezTo>
                    <a:pt x="165" y="84"/>
                    <a:pt x="165" y="84"/>
                    <a:pt x="165" y="84"/>
                  </a:cubicBezTo>
                  <a:cubicBezTo>
                    <a:pt x="164" y="84"/>
                    <a:pt x="164" y="84"/>
                    <a:pt x="164" y="84"/>
                  </a:cubicBezTo>
                  <a:cubicBezTo>
                    <a:pt x="164" y="84"/>
                    <a:pt x="164" y="84"/>
                    <a:pt x="164" y="84"/>
                  </a:cubicBezTo>
                  <a:cubicBezTo>
                    <a:pt x="162" y="78"/>
                    <a:pt x="162" y="78"/>
                    <a:pt x="162" y="78"/>
                  </a:cubicBezTo>
                  <a:lnTo>
                    <a:pt x="162" y="76"/>
                  </a:lnTo>
                  <a:close/>
                </a:path>
              </a:pathLst>
            </a:custGeom>
            <a:solidFill>
              <a:srgbClr val="404040"/>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5" name="Freeform 35"/>
            <p:cNvSpPr>
              <a:spLocks/>
            </p:cNvSpPr>
            <p:nvPr/>
          </p:nvSpPr>
          <p:spPr bwMode="auto">
            <a:xfrm>
              <a:off x="3743541" y="3431366"/>
              <a:ext cx="521896" cy="513639"/>
            </a:xfrm>
            <a:custGeom>
              <a:avLst/>
              <a:gdLst>
                <a:gd name="T0" fmla="*/ 41 w 186"/>
                <a:gd name="T1" fmla="*/ 61 h 183"/>
                <a:gd name="T2" fmla="*/ 1 w 186"/>
                <a:gd name="T3" fmla="*/ 82 h 183"/>
                <a:gd name="T4" fmla="*/ 15 w 186"/>
                <a:gd name="T5" fmla="*/ 111 h 183"/>
                <a:gd name="T6" fmla="*/ 15 w 186"/>
                <a:gd name="T7" fmla="*/ 112 h 183"/>
                <a:gd name="T8" fmla="*/ 33 w 186"/>
                <a:gd name="T9" fmla="*/ 143 h 183"/>
                <a:gd name="T10" fmla="*/ 43 w 186"/>
                <a:gd name="T11" fmla="*/ 145 h 183"/>
                <a:gd name="T12" fmla="*/ 53 w 186"/>
                <a:gd name="T13" fmla="*/ 151 h 183"/>
                <a:gd name="T14" fmla="*/ 106 w 186"/>
                <a:gd name="T15" fmla="*/ 155 h 183"/>
                <a:gd name="T16" fmla="*/ 109 w 186"/>
                <a:gd name="T17" fmla="*/ 173 h 183"/>
                <a:gd name="T18" fmla="*/ 130 w 186"/>
                <a:gd name="T19" fmla="*/ 171 h 183"/>
                <a:gd name="T20" fmla="*/ 142 w 186"/>
                <a:gd name="T21" fmla="*/ 183 h 183"/>
                <a:gd name="T22" fmla="*/ 151 w 186"/>
                <a:gd name="T23" fmla="*/ 175 h 183"/>
                <a:gd name="T24" fmla="*/ 163 w 186"/>
                <a:gd name="T25" fmla="*/ 175 h 183"/>
                <a:gd name="T26" fmla="*/ 173 w 186"/>
                <a:gd name="T27" fmla="*/ 166 h 183"/>
                <a:gd name="T28" fmla="*/ 172 w 186"/>
                <a:gd name="T29" fmla="*/ 163 h 183"/>
                <a:gd name="T30" fmla="*/ 173 w 186"/>
                <a:gd name="T31" fmla="*/ 153 h 183"/>
                <a:gd name="T32" fmla="*/ 152 w 186"/>
                <a:gd name="T33" fmla="*/ 147 h 183"/>
                <a:gd name="T34" fmla="*/ 142 w 186"/>
                <a:gd name="T35" fmla="*/ 131 h 183"/>
                <a:gd name="T36" fmla="*/ 138 w 186"/>
                <a:gd name="T37" fmla="*/ 119 h 183"/>
                <a:gd name="T38" fmla="*/ 149 w 186"/>
                <a:gd name="T39" fmla="*/ 114 h 183"/>
                <a:gd name="T40" fmla="*/ 155 w 186"/>
                <a:gd name="T41" fmla="*/ 102 h 183"/>
                <a:gd name="T42" fmla="*/ 160 w 186"/>
                <a:gd name="T43" fmla="*/ 99 h 183"/>
                <a:gd name="T44" fmla="*/ 159 w 186"/>
                <a:gd name="T45" fmla="*/ 81 h 183"/>
                <a:gd name="T46" fmla="*/ 170 w 186"/>
                <a:gd name="T47" fmla="*/ 83 h 183"/>
                <a:gd name="T48" fmla="*/ 171 w 186"/>
                <a:gd name="T49" fmla="*/ 85 h 183"/>
                <a:gd name="T50" fmla="*/ 186 w 186"/>
                <a:gd name="T51" fmla="*/ 81 h 183"/>
                <a:gd name="T52" fmla="*/ 169 w 186"/>
                <a:gd name="T53" fmla="*/ 69 h 183"/>
                <a:gd name="T54" fmla="*/ 152 w 186"/>
                <a:gd name="T55" fmla="*/ 64 h 183"/>
                <a:gd name="T56" fmla="*/ 151 w 186"/>
                <a:gd name="T57" fmla="*/ 63 h 183"/>
                <a:gd name="T58" fmla="*/ 131 w 186"/>
                <a:gd name="T59" fmla="*/ 49 h 183"/>
                <a:gd name="T60" fmla="*/ 148 w 186"/>
                <a:gd name="T61" fmla="*/ 29 h 183"/>
                <a:gd name="T62" fmla="*/ 141 w 186"/>
                <a:gd name="T63" fmla="*/ 10 h 183"/>
                <a:gd name="T64" fmla="*/ 113 w 186"/>
                <a:gd name="T65" fmla="*/ 15 h 183"/>
                <a:gd name="T66" fmla="*/ 101 w 186"/>
                <a:gd name="T67" fmla="*/ 7 h 183"/>
                <a:gd name="T68" fmla="*/ 95 w 186"/>
                <a:gd name="T69" fmla="*/ 6 h 183"/>
                <a:gd name="T70" fmla="*/ 95 w 186"/>
                <a:gd name="T71" fmla="*/ 3 h 183"/>
                <a:gd name="T72" fmla="*/ 95 w 186"/>
                <a:gd name="T73" fmla="*/ 3 h 183"/>
                <a:gd name="T74" fmla="*/ 94 w 186"/>
                <a:gd name="T75" fmla="*/ 2 h 183"/>
                <a:gd name="T76" fmla="*/ 94 w 186"/>
                <a:gd name="T77" fmla="*/ 0 h 183"/>
                <a:gd name="T78" fmla="*/ 93 w 186"/>
                <a:gd name="T79" fmla="*/ 11 h 183"/>
                <a:gd name="T80" fmla="*/ 91 w 186"/>
                <a:gd name="T81" fmla="*/ 19 h 183"/>
                <a:gd name="T82" fmla="*/ 93 w 186"/>
                <a:gd name="T83" fmla="*/ 34 h 183"/>
                <a:gd name="T84" fmla="*/ 91 w 186"/>
                <a:gd name="T85" fmla="*/ 35 h 183"/>
                <a:gd name="T86" fmla="*/ 87 w 186"/>
                <a:gd name="T87" fmla="*/ 49 h 183"/>
                <a:gd name="T88" fmla="*/ 67 w 186"/>
                <a:gd name="T89" fmla="*/ 55 h 183"/>
                <a:gd name="T90" fmla="*/ 42 w 186"/>
                <a:gd name="T91" fmla="*/ 6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6" h="183">
                  <a:moveTo>
                    <a:pt x="41" y="61"/>
                  </a:moveTo>
                  <a:cubicBezTo>
                    <a:pt x="41" y="61"/>
                    <a:pt x="41" y="61"/>
                    <a:pt x="41" y="61"/>
                  </a:cubicBezTo>
                  <a:cubicBezTo>
                    <a:pt x="11" y="73"/>
                    <a:pt x="11" y="73"/>
                    <a:pt x="11" y="73"/>
                  </a:cubicBezTo>
                  <a:cubicBezTo>
                    <a:pt x="1" y="82"/>
                    <a:pt x="1" y="82"/>
                    <a:pt x="1" y="82"/>
                  </a:cubicBezTo>
                  <a:cubicBezTo>
                    <a:pt x="0" y="95"/>
                    <a:pt x="1" y="103"/>
                    <a:pt x="6" y="106"/>
                  </a:cubicBezTo>
                  <a:cubicBezTo>
                    <a:pt x="15" y="111"/>
                    <a:pt x="15" y="111"/>
                    <a:pt x="15" y="111"/>
                  </a:cubicBezTo>
                  <a:cubicBezTo>
                    <a:pt x="15" y="111"/>
                    <a:pt x="15" y="111"/>
                    <a:pt x="15" y="111"/>
                  </a:cubicBezTo>
                  <a:cubicBezTo>
                    <a:pt x="15" y="112"/>
                    <a:pt x="15" y="112"/>
                    <a:pt x="15" y="112"/>
                  </a:cubicBezTo>
                  <a:cubicBezTo>
                    <a:pt x="18" y="127"/>
                    <a:pt x="18" y="127"/>
                    <a:pt x="18" y="127"/>
                  </a:cubicBezTo>
                  <a:cubicBezTo>
                    <a:pt x="25" y="137"/>
                    <a:pt x="31" y="142"/>
                    <a:pt x="33" y="143"/>
                  </a:cubicBezTo>
                  <a:cubicBezTo>
                    <a:pt x="42" y="145"/>
                    <a:pt x="42" y="145"/>
                    <a:pt x="42" y="145"/>
                  </a:cubicBezTo>
                  <a:cubicBezTo>
                    <a:pt x="43" y="145"/>
                    <a:pt x="43" y="145"/>
                    <a:pt x="43" y="145"/>
                  </a:cubicBezTo>
                  <a:cubicBezTo>
                    <a:pt x="43" y="146"/>
                    <a:pt x="43" y="146"/>
                    <a:pt x="43" y="146"/>
                  </a:cubicBezTo>
                  <a:cubicBezTo>
                    <a:pt x="45" y="147"/>
                    <a:pt x="47" y="149"/>
                    <a:pt x="53" y="151"/>
                  </a:cubicBezTo>
                  <a:cubicBezTo>
                    <a:pt x="77" y="152"/>
                    <a:pt x="77" y="152"/>
                    <a:pt x="77" y="152"/>
                  </a:cubicBezTo>
                  <a:cubicBezTo>
                    <a:pt x="94" y="152"/>
                    <a:pt x="104" y="153"/>
                    <a:pt x="106" y="155"/>
                  </a:cubicBezTo>
                  <a:cubicBezTo>
                    <a:pt x="108" y="157"/>
                    <a:pt x="109" y="161"/>
                    <a:pt x="108" y="167"/>
                  </a:cubicBezTo>
                  <a:cubicBezTo>
                    <a:pt x="108" y="171"/>
                    <a:pt x="108" y="173"/>
                    <a:pt x="109" y="173"/>
                  </a:cubicBezTo>
                  <a:cubicBezTo>
                    <a:pt x="117" y="171"/>
                    <a:pt x="117" y="171"/>
                    <a:pt x="117" y="171"/>
                  </a:cubicBezTo>
                  <a:cubicBezTo>
                    <a:pt x="124" y="169"/>
                    <a:pt x="128" y="169"/>
                    <a:pt x="130" y="171"/>
                  </a:cubicBezTo>
                  <a:cubicBezTo>
                    <a:pt x="133" y="175"/>
                    <a:pt x="133" y="175"/>
                    <a:pt x="133" y="175"/>
                  </a:cubicBezTo>
                  <a:cubicBezTo>
                    <a:pt x="138" y="181"/>
                    <a:pt x="141" y="183"/>
                    <a:pt x="142" y="183"/>
                  </a:cubicBezTo>
                  <a:cubicBezTo>
                    <a:pt x="145" y="182"/>
                    <a:pt x="147" y="180"/>
                    <a:pt x="150" y="176"/>
                  </a:cubicBezTo>
                  <a:cubicBezTo>
                    <a:pt x="151" y="175"/>
                    <a:pt x="151" y="175"/>
                    <a:pt x="151" y="175"/>
                  </a:cubicBezTo>
                  <a:cubicBezTo>
                    <a:pt x="158" y="179"/>
                    <a:pt x="158" y="179"/>
                    <a:pt x="158" y="179"/>
                  </a:cubicBezTo>
                  <a:cubicBezTo>
                    <a:pt x="163" y="175"/>
                    <a:pt x="163" y="175"/>
                    <a:pt x="163" y="175"/>
                  </a:cubicBezTo>
                  <a:cubicBezTo>
                    <a:pt x="164" y="170"/>
                    <a:pt x="167" y="167"/>
                    <a:pt x="171" y="167"/>
                  </a:cubicBezTo>
                  <a:cubicBezTo>
                    <a:pt x="173" y="166"/>
                    <a:pt x="173" y="166"/>
                    <a:pt x="173" y="166"/>
                  </a:cubicBezTo>
                  <a:cubicBezTo>
                    <a:pt x="173" y="164"/>
                    <a:pt x="173" y="164"/>
                    <a:pt x="173" y="164"/>
                  </a:cubicBezTo>
                  <a:cubicBezTo>
                    <a:pt x="172" y="163"/>
                    <a:pt x="172" y="163"/>
                    <a:pt x="172" y="163"/>
                  </a:cubicBezTo>
                  <a:cubicBezTo>
                    <a:pt x="172" y="163"/>
                    <a:pt x="172" y="163"/>
                    <a:pt x="172" y="163"/>
                  </a:cubicBezTo>
                  <a:cubicBezTo>
                    <a:pt x="173" y="153"/>
                    <a:pt x="173" y="153"/>
                    <a:pt x="173" y="153"/>
                  </a:cubicBezTo>
                  <a:cubicBezTo>
                    <a:pt x="169" y="148"/>
                    <a:pt x="165" y="147"/>
                    <a:pt x="161" y="147"/>
                  </a:cubicBezTo>
                  <a:cubicBezTo>
                    <a:pt x="157" y="149"/>
                    <a:pt x="153" y="149"/>
                    <a:pt x="152" y="147"/>
                  </a:cubicBezTo>
                  <a:cubicBezTo>
                    <a:pt x="151" y="146"/>
                    <a:pt x="151" y="145"/>
                    <a:pt x="151" y="143"/>
                  </a:cubicBezTo>
                  <a:cubicBezTo>
                    <a:pt x="149" y="139"/>
                    <a:pt x="146" y="135"/>
                    <a:pt x="142" y="131"/>
                  </a:cubicBezTo>
                  <a:cubicBezTo>
                    <a:pt x="137" y="127"/>
                    <a:pt x="136" y="123"/>
                    <a:pt x="137" y="120"/>
                  </a:cubicBezTo>
                  <a:cubicBezTo>
                    <a:pt x="138" y="119"/>
                    <a:pt x="138" y="119"/>
                    <a:pt x="138" y="119"/>
                  </a:cubicBezTo>
                  <a:cubicBezTo>
                    <a:pt x="149" y="121"/>
                    <a:pt x="149" y="121"/>
                    <a:pt x="149" y="121"/>
                  </a:cubicBezTo>
                  <a:cubicBezTo>
                    <a:pt x="149" y="114"/>
                    <a:pt x="149" y="114"/>
                    <a:pt x="149" y="114"/>
                  </a:cubicBezTo>
                  <a:cubicBezTo>
                    <a:pt x="148" y="110"/>
                    <a:pt x="149" y="107"/>
                    <a:pt x="151" y="105"/>
                  </a:cubicBezTo>
                  <a:cubicBezTo>
                    <a:pt x="151" y="103"/>
                    <a:pt x="153" y="103"/>
                    <a:pt x="155" y="102"/>
                  </a:cubicBezTo>
                  <a:cubicBezTo>
                    <a:pt x="160" y="101"/>
                    <a:pt x="160" y="101"/>
                    <a:pt x="160" y="101"/>
                  </a:cubicBezTo>
                  <a:cubicBezTo>
                    <a:pt x="160" y="99"/>
                    <a:pt x="160" y="99"/>
                    <a:pt x="160" y="99"/>
                  </a:cubicBezTo>
                  <a:cubicBezTo>
                    <a:pt x="157" y="91"/>
                    <a:pt x="155" y="85"/>
                    <a:pt x="157" y="83"/>
                  </a:cubicBezTo>
                  <a:cubicBezTo>
                    <a:pt x="159" y="81"/>
                    <a:pt x="159" y="81"/>
                    <a:pt x="159" y="81"/>
                  </a:cubicBezTo>
                  <a:cubicBezTo>
                    <a:pt x="161" y="81"/>
                    <a:pt x="165" y="81"/>
                    <a:pt x="170" y="83"/>
                  </a:cubicBezTo>
                  <a:cubicBezTo>
                    <a:pt x="170" y="83"/>
                    <a:pt x="170" y="83"/>
                    <a:pt x="170" y="83"/>
                  </a:cubicBezTo>
                  <a:cubicBezTo>
                    <a:pt x="171" y="84"/>
                    <a:pt x="171" y="84"/>
                    <a:pt x="171" y="84"/>
                  </a:cubicBezTo>
                  <a:cubicBezTo>
                    <a:pt x="171" y="85"/>
                    <a:pt x="171" y="85"/>
                    <a:pt x="171" y="85"/>
                  </a:cubicBezTo>
                  <a:cubicBezTo>
                    <a:pt x="175" y="90"/>
                    <a:pt x="177" y="93"/>
                    <a:pt x="179" y="94"/>
                  </a:cubicBezTo>
                  <a:cubicBezTo>
                    <a:pt x="186" y="81"/>
                    <a:pt x="186" y="81"/>
                    <a:pt x="186" y="81"/>
                  </a:cubicBezTo>
                  <a:cubicBezTo>
                    <a:pt x="179" y="73"/>
                    <a:pt x="176" y="67"/>
                    <a:pt x="175" y="65"/>
                  </a:cubicBezTo>
                  <a:cubicBezTo>
                    <a:pt x="169" y="69"/>
                    <a:pt x="169" y="69"/>
                    <a:pt x="169" y="69"/>
                  </a:cubicBezTo>
                  <a:cubicBezTo>
                    <a:pt x="168" y="68"/>
                    <a:pt x="168" y="68"/>
                    <a:pt x="168" y="68"/>
                  </a:cubicBezTo>
                  <a:cubicBezTo>
                    <a:pt x="152" y="64"/>
                    <a:pt x="152" y="64"/>
                    <a:pt x="152" y="64"/>
                  </a:cubicBezTo>
                  <a:cubicBezTo>
                    <a:pt x="151" y="64"/>
                    <a:pt x="151" y="64"/>
                    <a:pt x="151" y="64"/>
                  </a:cubicBezTo>
                  <a:cubicBezTo>
                    <a:pt x="151" y="63"/>
                    <a:pt x="151" y="63"/>
                    <a:pt x="151" y="63"/>
                  </a:cubicBezTo>
                  <a:cubicBezTo>
                    <a:pt x="145" y="60"/>
                    <a:pt x="141" y="57"/>
                    <a:pt x="140" y="53"/>
                  </a:cubicBezTo>
                  <a:cubicBezTo>
                    <a:pt x="131" y="49"/>
                    <a:pt x="131" y="49"/>
                    <a:pt x="131" y="49"/>
                  </a:cubicBezTo>
                  <a:cubicBezTo>
                    <a:pt x="131" y="39"/>
                    <a:pt x="131" y="39"/>
                    <a:pt x="131" y="39"/>
                  </a:cubicBezTo>
                  <a:cubicBezTo>
                    <a:pt x="148" y="29"/>
                    <a:pt x="148" y="29"/>
                    <a:pt x="148" y="29"/>
                  </a:cubicBezTo>
                  <a:cubicBezTo>
                    <a:pt x="147" y="24"/>
                    <a:pt x="146" y="19"/>
                    <a:pt x="144" y="15"/>
                  </a:cubicBezTo>
                  <a:cubicBezTo>
                    <a:pt x="141" y="10"/>
                    <a:pt x="141" y="10"/>
                    <a:pt x="141" y="10"/>
                  </a:cubicBezTo>
                  <a:cubicBezTo>
                    <a:pt x="129" y="11"/>
                    <a:pt x="129" y="11"/>
                    <a:pt x="129" y="11"/>
                  </a:cubicBezTo>
                  <a:cubicBezTo>
                    <a:pt x="124" y="13"/>
                    <a:pt x="119" y="15"/>
                    <a:pt x="113" y="15"/>
                  </a:cubicBezTo>
                  <a:cubicBezTo>
                    <a:pt x="101" y="12"/>
                    <a:pt x="101" y="12"/>
                    <a:pt x="101" y="12"/>
                  </a:cubicBezTo>
                  <a:cubicBezTo>
                    <a:pt x="101" y="7"/>
                    <a:pt x="101" y="7"/>
                    <a:pt x="101" y="7"/>
                  </a:cubicBezTo>
                  <a:cubicBezTo>
                    <a:pt x="99" y="7"/>
                    <a:pt x="99" y="7"/>
                    <a:pt x="99" y="7"/>
                  </a:cubicBezTo>
                  <a:cubicBezTo>
                    <a:pt x="95" y="6"/>
                    <a:pt x="95" y="6"/>
                    <a:pt x="95" y="6"/>
                  </a:cubicBezTo>
                  <a:cubicBezTo>
                    <a:pt x="95" y="3"/>
                    <a:pt x="95" y="3"/>
                    <a:pt x="95" y="3"/>
                  </a:cubicBezTo>
                  <a:cubicBezTo>
                    <a:pt x="95" y="3"/>
                    <a:pt x="95" y="3"/>
                    <a:pt x="95" y="3"/>
                  </a:cubicBezTo>
                  <a:cubicBezTo>
                    <a:pt x="95" y="3"/>
                    <a:pt x="95" y="3"/>
                    <a:pt x="95" y="3"/>
                  </a:cubicBezTo>
                  <a:cubicBezTo>
                    <a:pt x="95" y="3"/>
                    <a:pt x="95" y="3"/>
                    <a:pt x="95" y="3"/>
                  </a:cubicBezTo>
                  <a:cubicBezTo>
                    <a:pt x="95" y="3"/>
                    <a:pt x="95" y="3"/>
                    <a:pt x="95" y="3"/>
                  </a:cubicBezTo>
                  <a:cubicBezTo>
                    <a:pt x="94" y="2"/>
                    <a:pt x="94" y="2"/>
                    <a:pt x="94" y="2"/>
                  </a:cubicBezTo>
                  <a:cubicBezTo>
                    <a:pt x="94" y="1"/>
                    <a:pt x="94" y="1"/>
                    <a:pt x="94" y="1"/>
                  </a:cubicBezTo>
                  <a:cubicBezTo>
                    <a:pt x="94" y="0"/>
                    <a:pt x="94" y="0"/>
                    <a:pt x="94" y="0"/>
                  </a:cubicBezTo>
                  <a:cubicBezTo>
                    <a:pt x="93" y="1"/>
                    <a:pt x="93" y="1"/>
                    <a:pt x="93" y="1"/>
                  </a:cubicBezTo>
                  <a:cubicBezTo>
                    <a:pt x="93" y="11"/>
                    <a:pt x="93" y="11"/>
                    <a:pt x="93" y="11"/>
                  </a:cubicBezTo>
                  <a:cubicBezTo>
                    <a:pt x="92" y="15"/>
                    <a:pt x="92" y="15"/>
                    <a:pt x="92" y="15"/>
                  </a:cubicBezTo>
                  <a:cubicBezTo>
                    <a:pt x="91" y="17"/>
                    <a:pt x="91" y="18"/>
                    <a:pt x="91" y="19"/>
                  </a:cubicBezTo>
                  <a:cubicBezTo>
                    <a:pt x="93" y="21"/>
                    <a:pt x="93" y="25"/>
                    <a:pt x="91" y="27"/>
                  </a:cubicBezTo>
                  <a:cubicBezTo>
                    <a:pt x="93" y="34"/>
                    <a:pt x="93" y="34"/>
                    <a:pt x="93" y="34"/>
                  </a:cubicBezTo>
                  <a:cubicBezTo>
                    <a:pt x="92" y="35"/>
                    <a:pt x="92" y="35"/>
                    <a:pt x="92" y="35"/>
                  </a:cubicBezTo>
                  <a:cubicBezTo>
                    <a:pt x="91" y="35"/>
                    <a:pt x="91" y="35"/>
                    <a:pt x="91" y="35"/>
                  </a:cubicBezTo>
                  <a:cubicBezTo>
                    <a:pt x="87" y="39"/>
                    <a:pt x="87" y="39"/>
                    <a:pt x="87" y="39"/>
                  </a:cubicBezTo>
                  <a:cubicBezTo>
                    <a:pt x="87" y="49"/>
                    <a:pt x="87" y="49"/>
                    <a:pt x="87" y="49"/>
                  </a:cubicBezTo>
                  <a:cubicBezTo>
                    <a:pt x="85" y="49"/>
                    <a:pt x="85" y="49"/>
                    <a:pt x="85" y="49"/>
                  </a:cubicBezTo>
                  <a:cubicBezTo>
                    <a:pt x="77" y="53"/>
                    <a:pt x="71" y="55"/>
                    <a:pt x="67" y="55"/>
                  </a:cubicBezTo>
                  <a:cubicBezTo>
                    <a:pt x="49" y="54"/>
                    <a:pt x="49" y="54"/>
                    <a:pt x="49" y="54"/>
                  </a:cubicBezTo>
                  <a:cubicBezTo>
                    <a:pt x="42" y="61"/>
                    <a:pt x="42" y="61"/>
                    <a:pt x="42" y="61"/>
                  </a:cubicBezTo>
                  <a:lnTo>
                    <a:pt x="41" y="61"/>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6" name="Freeform 36"/>
            <p:cNvSpPr>
              <a:spLocks/>
            </p:cNvSpPr>
            <p:nvPr/>
          </p:nvSpPr>
          <p:spPr bwMode="auto">
            <a:xfrm>
              <a:off x="4722368" y="4528009"/>
              <a:ext cx="145889" cy="359490"/>
            </a:xfrm>
            <a:custGeom>
              <a:avLst/>
              <a:gdLst>
                <a:gd name="T0" fmla="*/ 40 w 52"/>
                <a:gd name="T1" fmla="*/ 0 h 128"/>
                <a:gd name="T2" fmla="*/ 12 w 52"/>
                <a:gd name="T3" fmla="*/ 35 h 128"/>
                <a:gd name="T4" fmla="*/ 0 w 52"/>
                <a:gd name="T5" fmla="*/ 55 h 128"/>
                <a:gd name="T6" fmla="*/ 2 w 52"/>
                <a:gd name="T7" fmla="*/ 77 h 128"/>
                <a:gd name="T8" fmla="*/ 2 w 52"/>
                <a:gd name="T9" fmla="*/ 77 h 128"/>
                <a:gd name="T10" fmla="*/ 2 w 52"/>
                <a:gd name="T11" fmla="*/ 77 h 128"/>
                <a:gd name="T12" fmla="*/ 0 w 52"/>
                <a:gd name="T13" fmla="*/ 92 h 128"/>
                <a:gd name="T14" fmla="*/ 2 w 52"/>
                <a:gd name="T15" fmla="*/ 101 h 128"/>
                <a:gd name="T16" fmla="*/ 18 w 52"/>
                <a:gd name="T17" fmla="*/ 112 h 128"/>
                <a:gd name="T18" fmla="*/ 18 w 52"/>
                <a:gd name="T19" fmla="*/ 112 h 128"/>
                <a:gd name="T20" fmla="*/ 18 w 52"/>
                <a:gd name="T21" fmla="*/ 112 h 128"/>
                <a:gd name="T22" fmla="*/ 19 w 52"/>
                <a:gd name="T23" fmla="*/ 113 h 128"/>
                <a:gd name="T24" fmla="*/ 19 w 52"/>
                <a:gd name="T25" fmla="*/ 113 h 128"/>
                <a:gd name="T26" fmla="*/ 25 w 52"/>
                <a:gd name="T27" fmla="*/ 124 h 128"/>
                <a:gd name="T28" fmla="*/ 30 w 52"/>
                <a:gd name="T29" fmla="*/ 128 h 128"/>
                <a:gd name="T30" fmla="*/ 33 w 52"/>
                <a:gd name="T31" fmla="*/ 102 h 128"/>
                <a:gd name="T32" fmla="*/ 33 w 52"/>
                <a:gd name="T33" fmla="*/ 101 h 128"/>
                <a:gd name="T34" fmla="*/ 44 w 52"/>
                <a:gd name="T35" fmla="*/ 73 h 128"/>
                <a:gd name="T36" fmla="*/ 48 w 52"/>
                <a:gd name="T37" fmla="*/ 40 h 128"/>
                <a:gd name="T38" fmla="*/ 48 w 52"/>
                <a:gd name="T39" fmla="*/ 40 h 128"/>
                <a:gd name="T40" fmla="*/ 49 w 52"/>
                <a:gd name="T41" fmla="*/ 39 h 128"/>
                <a:gd name="T42" fmla="*/ 52 w 52"/>
                <a:gd name="T43" fmla="*/ 30 h 128"/>
                <a:gd name="T44" fmla="*/ 50 w 52"/>
                <a:gd name="T45" fmla="*/ 23 h 128"/>
                <a:gd name="T46" fmla="*/ 50 w 52"/>
                <a:gd name="T47" fmla="*/ 22 h 128"/>
                <a:gd name="T48" fmla="*/ 49 w 52"/>
                <a:gd name="T49" fmla="*/ 22 h 128"/>
                <a:gd name="T50" fmla="*/ 48 w 52"/>
                <a:gd name="T51" fmla="*/ 12 h 128"/>
                <a:gd name="T52" fmla="*/ 49 w 52"/>
                <a:gd name="T53" fmla="*/ 12 h 128"/>
                <a:gd name="T54" fmla="*/ 49 w 52"/>
                <a:gd name="T55" fmla="*/ 11 h 128"/>
                <a:gd name="T56" fmla="*/ 51 w 52"/>
                <a:gd name="T57" fmla="*/ 9 h 128"/>
                <a:gd name="T58" fmla="*/ 52 w 52"/>
                <a:gd name="T59" fmla="*/ 6 h 128"/>
                <a:gd name="T60" fmla="*/ 40 w 52"/>
                <a:gd name="T6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128">
                  <a:moveTo>
                    <a:pt x="40" y="0"/>
                  </a:moveTo>
                  <a:cubicBezTo>
                    <a:pt x="27" y="10"/>
                    <a:pt x="18" y="21"/>
                    <a:pt x="12" y="35"/>
                  </a:cubicBezTo>
                  <a:cubicBezTo>
                    <a:pt x="6" y="47"/>
                    <a:pt x="2" y="53"/>
                    <a:pt x="0" y="55"/>
                  </a:cubicBezTo>
                  <a:cubicBezTo>
                    <a:pt x="2" y="77"/>
                    <a:pt x="2" y="77"/>
                    <a:pt x="2" y="77"/>
                  </a:cubicBezTo>
                  <a:cubicBezTo>
                    <a:pt x="2" y="77"/>
                    <a:pt x="2" y="77"/>
                    <a:pt x="2" y="77"/>
                  </a:cubicBezTo>
                  <a:cubicBezTo>
                    <a:pt x="2" y="77"/>
                    <a:pt x="2" y="77"/>
                    <a:pt x="2" y="77"/>
                  </a:cubicBezTo>
                  <a:cubicBezTo>
                    <a:pt x="0" y="92"/>
                    <a:pt x="0" y="92"/>
                    <a:pt x="0" y="92"/>
                  </a:cubicBezTo>
                  <a:cubicBezTo>
                    <a:pt x="0" y="97"/>
                    <a:pt x="0" y="100"/>
                    <a:pt x="2" y="101"/>
                  </a:cubicBezTo>
                  <a:cubicBezTo>
                    <a:pt x="18" y="112"/>
                    <a:pt x="18" y="112"/>
                    <a:pt x="18" y="112"/>
                  </a:cubicBezTo>
                  <a:cubicBezTo>
                    <a:pt x="18" y="112"/>
                    <a:pt x="18" y="112"/>
                    <a:pt x="18" y="112"/>
                  </a:cubicBezTo>
                  <a:cubicBezTo>
                    <a:pt x="18" y="112"/>
                    <a:pt x="18" y="112"/>
                    <a:pt x="18" y="112"/>
                  </a:cubicBezTo>
                  <a:cubicBezTo>
                    <a:pt x="19" y="113"/>
                    <a:pt x="19" y="113"/>
                    <a:pt x="19" y="113"/>
                  </a:cubicBezTo>
                  <a:cubicBezTo>
                    <a:pt x="19" y="113"/>
                    <a:pt x="19" y="113"/>
                    <a:pt x="19" y="113"/>
                  </a:cubicBezTo>
                  <a:cubicBezTo>
                    <a:pt x="20" y="117"/>
                    <a:pt x="22" y="120"/>
                    <a:pt x="25" y="124"/>
                  </a:cubicBezTo>
                  <a:cubicBezTo>
                    <a:pt x="27" y="126"/>
                    <a:pt x="29" y="128"/>
                    <a:pt x="30" y="128"/>
                  </a:cubicBezTo>
                  <a:cubicBezTo>
                    <a:pt x="33" y="102"/>
                    <a:pt x="33" y="102"/>
                    <a:pt x="33" y="102"/>
                  </a:cubicBezTo>
                  <a:cubicBezTo>
                    <a:pt x="33" y="101"/>
                    <a:pt x="33" y="101"/>
                    <a:pt x="33" y="101"/>
                  </a:cubicBezTo>
                  <a:cubicBezTo>
                    <a:pt x="44" y="73"/>
                    <a:pt x="44" y="73"/>
                    <a:pt x="44" y="73"/>
                  </a:cubicBezTo>
                  <a:cubicBezTo>
                    <a:pt x="48" y="40"/>
                    <a:pt x="48" y="40"/>
                    <a:pt x="48" y="40"/>
                  </a:cubicBezTo>
                  <a:cubicBezTo>
                    <a:pt x="48" y="40"/>
                    <a:pt x="48" y="40"/>
                    <a:pt x="48" y="40"/>
                  </a:cubicBezTo>
                  <a:cubicBezTo>
                    <a:pt x="49" y="39"/>
                    <a:pt x="49" y="39"/>
                    <a:pt x="49" y="39"/>
                  </a:cubicBezTo>
                  <a:cubicBezTo>
                    <a:pt x="52" y="30"/>
                    <a:pt x="52" y="30"/>
                    <a:pt x="52" y="30"/>
                  </a:cubicBezTo>
                  <a:cubicBezTo>
                    <a:pt x="50" y="23"/>
                    <a:pt x="50" y="23"/>
                    <a:pt x="50" y="23"/>
                  </a:cubicBezTo>
                  <a:cubicBezTo>
                    <a:pt x="50" y="22"/>
                    <a:pt x="50" y="22"/>
                    <a:pt x="50" y="22"/>
                  </a:cubicBezTo>
                  <a:cubicBezTo>
                    <a:pt x="49" y="22"/>
                    <a:pt x="49" y="22"/>
                    <a:pt x="49" y="22"/>
                  </a:cubicBezTo>
                  <a:cubicBezTo>
                    <a:pt x="48" y="12"/>
                    <a:pt x="48" y="12"/>
                    <a:pt x="48" y="12"/>
                  </a:cubicBezTo>
                  <a:cubicBezTo>
                    <a:pt x="49" y="12"/>
                    <a:pt x="49" y="12"/>
                    <a:pt x="49" y="12"/>
                  </a:cubicBezTo>
                  <a:cubicBezTo>
                    <a:pt x="49" y="11"/>
                    <a:pt x="49" y="11"/>
                    <a:pt x="49" y="11"/>
                  </a:cubicBezTo>
                  <a:cubicBezTo>
                    <a:pt x="51" y="9"/>
                    <a:pt x="51" y="9"/>
                    <a:pt x="51" y="9"/>
                  </a:cubicBezTo>
                  <a:cubicBezTo>
                    <a:pt x="52" y="6"/>
                    <a:pt x="52" y="6"/>
                    <a:pt x="52" y="6"/>
                  </a:cubicBezTo>
                  <a:lnTo>
                    <a:pt x="40" y="0"/>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7" name="Freeform 37"/>
            <p:cNvSpPr>
              <a:spLocks/>
            </p:cNvSpPr>
            <p:nvPr/>
          </p:nvSpPr>
          <p:spPr bwMode="auto">
            <a:xfrm>
              <a:off x="3622976" y="5167716"/>
              <a:ext cx="229568" cy="193784"/>
            </a:xfrm>
            <a:custGeom>
              <a:avLst/>
              <a:gdLst>
                <a:gd name="T0" fmla="*/ 38 w 82"/>
                <a:gd name="T1" fmla="*/ 6 h 69"/>
                <a:gd name="T2" fmla="*/ 36 w 82"/>
                <a:gd name="T3" fmla="*/ 8 h 69"/>
                <a:gd name="T4" fmla="*/ 36 w 82"/>
                <a:gd name="T5" fmla="*/ 9 h 69"/>
                <a:gd name="T6" fmla="*/ 36 w 82"/>
                <a:gd name="T7" fmla="*/ 10 h 69"/>
                <a:gd name="T8" fmla="*/ 20 w 82"/>
                <a:gd name="T9" fmla="*/ 14 h 69"/>
                <a:gd name="T10" fmla="*/ 20 w 82"/>
                <a:gd name="T11" fmla="*/ 16 h 69"/>
                <a:gd name="T12" fmla="*/ 26 w 82"/>
                <a:gd name="T13" fmla="*/ 22 h 69"/>
                <a:gd name="T14" fmla="*/ 24 w 82"/>
                <a:gd name="T15" fmla="*/ 22 h 69"/>
                <a:gd name="T16" fmla="*/ 16 w 82"/>
                <a:gd name="T17" fmla="*/ 26 h 69"/>
                <a:gd name="T18" fmla="*/ 4 w 82"/>
                <a:gd name="T19" fmla="*/ 35 h 69"/>
                <a:gd name="T20" fmla="*/ 7 w 82"/>
                <a:gd name="T21" fmla="*/ 62 h 69"/>
                <a:gd name="T22" fmla="*/ 19 w 82"/>
                <a:gd name="T23" fmla="*/ 63 h 69"/>
                <a:gd name="T24" fmla="*/ 20 w 82"/>
                <a:gd name="T25" fmla="*/ 63 h 69"/>
                <a:gd name="T26" fmla="*/ 20 w 82"/>
                <a:gd name="T27" fmla="*/ 64 h 69"/>
                <a:gd name="T28" fmla="*/ 32 w 82"/>
                <a:gd name="T29" fmla="*/ 69 h 69"/>
                <a:gd name="T30" fmla="*/ 44 w 82"/>
                <a:gd name="T31" fmla="*/ 67 h 69"/>
                <a:gd name="T32" fmla="*/ 63 w 82"/>
                <a:gd name="T33" fmla="*/ 52 h 69"/>
                <a:gd name="T34" fmla="*/ 64 w 82"/>
                <a:gd name="T35" fmla="*/ 52 h 69"/>
                <a:gd name="T36" fmla="*/ 64 w 82"/>
                <a:gd name="T37" fmla="*/ 51 h 69"/>
                <a:gd name="T38" fmla="*/ 70 w 82"/>
                <a:gd name="T39" fmla="*/ 50 h 69"/>
                <a:gd name="T40" fmla="*/ 68 w 82"/>
                <a:gd name="T41" fmla="*/ 33 h 69"/>
                <a:gd name="T42" fmla="*/ 68 w 82"/>
                <a:gd name="T43" fmla="*/ 32 h 69"/>
                <a:gd name="T44" fmla="*/ 76 w 82"/>
                <a:gd name="T45" fmla="*/ 22 h 69"/>
                <a:gd name="T46" fmla="*/ 76 w 82"/>
                <a:gd name="T47" fmla="*/ 21 h 69"/>
                <a:gd name="T48" fmla="*/ 76 w 82"/>
                <a:gd name="T49" fmla="*/ 21 h 69"/>
                <a:gd name="T50" fmla="*/ 82 w 82"/>
                <a:gd name="T51" fmla="*/ 17 h 69"/>
                <a:gd name="T52" fmla="*/ 80 w 82"/>
                <a:gd name="T53" fmla="*/ 4 h 69"/>
                <a:gd name="T54" fmla="*/ 74 w 82"/>
                <a:gd name="T55" fmla="*/ 0 h 69"/>
                <a:gd name="T56" fmla="*/ 75 w 82"/>
                <a:gd name="T57" fmla="*/ 6 h 69"/>
                <a:gd name="T58" fmla="*/ 64 w 82"/>
                <a:gd name="T59" fmla="*/ 4 h 69"/>
                <a:gd name="T60" fmla="*/ 60 w 82"/>
                <a:gd name="T61" fmla="*/ 6 h 69"/>
                <a:gd name="T62" fmla="*/ 59 w 82"/>
                <a:gd name="T63" fmla="*/ 6 h 69"/>
                <a:gd name="T64" fmla="*/ 59 w 82"/>
                <a:gd name="T65" fmla="*/ 6 h 69"/>
                <a:gd name="T66" fmla="*/ 38 w 82"/>
                <a:gd name="T67" fmla="*/ 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69">
                  <a:moveTo>
                    <a:pt x="38" y="6"/>
                  </a:moveTo>
                  <a:cubicBezTo>
                    <a:pt x="36" y="8"/>
                    <a:pt x="36" y="8"/>
                    <a:pt x="36" y="8"/>
                  </a:cubicBezTo>
                  <a:cubicBezTo>
                    <a:pt x="36" y="9"/>
                    <a:pt x="36" y="9"/>
                    <a:pt x="36" y="9"/>
                  </a:cubicBezTo>
                  <a:cubicBezTo>
                    <a:pt x="36" y="10"/>
                    <a:pt x="36" y="10"/>
                    <a:pt x="36" y="10"/>
                  </a:cubicBezTo>
                  <a:cubicBezTo>
                    <a:pt x="20" y="14"/>
                    <a:pt x="20" y="14"/>
                    <a:pt x="20" y="14"/>
                  </a:cubicBezTo>
                  <a:cubicBezTo>
                    <a:pt x="20" y="16"/>
                    <a:pt x="20" y="16"/>
                    <a:pt x="20" y="16"/>
                  </a:cubicBezTo>
                  <a:cubicBezTo>
                    <a:pt x="26" y="22"/>
                    <a:pt x="26" y="22"/>
                    <a:pt x="26" y="22"/>
                  </a:cubicBezTo>
                  <a:cubicBezTo>
                    <a:pt x="25" y="22"/>
                    <a:pt x="24" y="22"/>
                    <a:pt x="24" y="22"/>
                  </a:cubicBezTo>
                  <a:cubicBezTo>
                    <a:pt x="16" y="26"/>
                    <a:pt x="16" y="26"/>
                    <a:pt x="16" y="26"/>
                  </a:cubicBezTo>
                  <a:cubicBezTo>
                    <a:pt x="4" y="35"/>
                    <a:pt x="4" y="35"/>
                    <a:pt x="4" y="35"/>
                  </a:cubicBezTo>
                  <a:cubicBezTo>
                    <a:pt x="0" y="40"/>
                    <a:pt x="1" y="49"/>
                    <a:pt x="7" y="62"/>
                  </a:cubicBezTo>
                  <a:cubicBezTo>
                    <a:pt x="19" y="63"/>
                    <a:pt x="19" y="63"/>
                    <a:pt x="19" y="63"/>
                  </a:cubicBezTo>
                  <a:cubicBezTo>
                    <a:pt x="20" y="63"/>
                    <a:pt x="20" y="63"/>
                    <a:pt x="20" y="63"/>
                  </a:cubicBezTo>
                  <a:cubicBezTo>
                    <a:pt x="20" y="64"/>
                    <a:pt x="20" y="64"/>
                    <a:pt x="20" y="64"/>
                  </a:cubicBezTo>
                  <a:cubicBezTo>
                    <a:pt x="32" y="69"/>
                    <a:pt x="32" y="69"/>
                    <a:pt x="32" y="69"/>
                  </a:cubicBezTo>
                  <a:cubicBezTo>
                    <a:pt x="44" y="67"/>
                    <a:pt x="44" y="67"/>
                    <a:pt x="44" y="67"/>
                  </a:cubicBezTo>
                  <a:cubicBezTo>
                    <a:pt x="50" y="66"/>
                    <a:pt x="56" y="61"/>
                    <a:pt x="63" y="52"/>
                  </a:cubicBezTo>
                  <a:cubicBezTo>
                    <a:pt x="64" y="52"/>
                    <a:pt x="64" y="52"/>
                    <a:pt x="64" y="52"/>
                  </a:cubicBezTo>
                  <a:cubicBezTo>
                    <a:pt x="64" y="51"/>
                    <a:pt x="64" y="51"/>
                    <a:pt x="64" y="51"/>
                  </a:cubicBezTo>
                  <a:cubicBezTo>
                    <a:pt x="70" y="50"/>
                    <a:pt x="70" y="50"/>
                    <a:pt x="70" y="50"/>
                  </a:cubicBezTo>
                  <a:cubicBezTo>
                    <a:pt x="68" y="33"/>
                    <a:pt x="68" y="33"/>
                    <a:pt x="68" y="33"/>
                  </a:cubicBezTo>
                  <a:cubicBezTo>
                    <a:pt x="68" y="32"/>
                    <a:pt x="68" y="32"/>
                    <a:pt x="68" y="32"/>
                  </a:cubicBezTo>
                  <a:cubicBezTo>
                    <a:pt x="76" y="22"/>
                    <a:pt x="76" y="22"/>
                    <a:pt x="76" y="22"/>
                  </a:cubicBezTo>
                  <a:cubicBezTo>
                    <a:pt x="76" y="21"/>
                    <a:pt x="76" y="21"/>
                    <a:pt x="76" y="21"/>
                  </a:cubicBezTo>
                  <a:cubicBezTo>
                    <a:pt x="76" y="21"/>
                    <a:pt x="76" y="21"/>
                    <a:pt x="76" y="21"/>
                  </a:cubicBezTo>
                  <a:cubicBezTo>
                    <a:pt x="82" y="17"/>
                    <a:pt x="82" y="17"/>
                    <a:pt x="82" y="17"/>
                  </a:cubicBezTo>
                  <a:cubicBezTo>
                    <a:pt x="82" y="12"/>
                    <a:pt x="82" y="8"/>
                    <a:pt x="80" y="4"/>
                  </a:cubicBezTo>
                  <a:cubicBezTo>
                    <a:pt x="78" y="1"/>
                    <a:pt x="76" y="0"/>
                    <a:pt x="74" y="0"/>
                  </a:cubicBezTo>
                  <a:cubicBezTo>
                    <a:pt x="75" y="6"/>
                    <a:pt x="75" y="6"/>
                    <a:pt x="75" y="6"/>
                  </a:cubicBezTo>
                  <a:cubicBezTo>
                    <a:pt x="64" y="4"/>
                    <a:pt x="64" y="4"/>
                    <a:pt x="64" y="4"/>
                  </a:cubicBezTo>
                  <a:cubicBezTo>
                    <a:pt x="60" y="6"/>
                    <a:pt x="60" y="6"/>
                    <a:pt x="60" y="6"/>
                  </a:cubicBezTo>
                  <a:cubicBezTo>
                    <a:pt x="59" y="6"/>
                    <a:pt x="59" y="6"/>
                    <a:pt x="59" y="6"/>
                  </a:cubicBezTo>
                  <a:cubicBezTo>
                    <a:pt x="59" y="6"/>
                    <a:pt x="59" y="6"/>
                    <a:pt x="59" y="6"/>
                  </a:cubicBezTo>
                  <a:lnTo>
                    <a:pt x="38" y="6"/>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82" name="矩形 81"/>
          <p:cNvSpPr/>
          <p:nvPr/>
        </p:nvSpPr>
        <p:spPr>
          <a:xfrm>
            <a:off x="6913495" y="3217428"/>
            <a:ext cx="4533900" cy="2554545"/>
          </a:xfrm>
          <a:prstGeom prst="rect">
            <a:avLst/>
          </a:prstGeom>
        </p:spPr>
        <p:txBody>
          <a:bodyPr wrap="square">
            <a:spAutoFit/>
          </a:bodyPr>
          <a:lstStyle/>
          <a:p>
            <a:pPr algn="just">
              <a:lnSpc>
                <a:spcPct val="125000"/>
              </a:lnSpc>
            </a:pPr>
            <a:r>
              <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1985</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年</a:t>
            </a:r>
            <a:r>
              <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6</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月，我国境内发现</a:t>
            </a:r>
            <a:r>
              <a:rPr lang="zh-CN" altLang="en-US" sz="2400"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首例</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艾滋病病人。</a:t>
            </a:r>
            <a:endPar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pPr algn="just">
              <a:lnSpc>
                <a:spcPct val="125000"/>
              </a:lnSpc>
            </a:pPr>
            <a:endPar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pPr algn="just">
              <a:lnSpc>
                <a:spcPct val="125000"/>
              </a:lnSpc>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自此，疫情呈上升趋势，尤其是</a:t>
            </a:r>
            <a:r>
              <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2000</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年来，</a:t>
            </a:r>
            <a:r>
              <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HIV</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感染人数以每年</a:t>
            </a:r>
            <a:r>
              <a:rPr lang="en-US" altLang="zh-CN" sz="2000"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30%</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的速度增长。</a:t>
            </a:r>
            <a:endPar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pPr algn="just">
              <a:lnSpc>
                <a:spcPct val="125000"/>
              </a:lnSpc>
            </a:pP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pPr algn="just">
              <a:lnSpc>
                <a:spcPct val="125000"/>
              </a:lnSpc>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截至</a:t>
            </a:r>
            <a:r>
              <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2015</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年</a:t>
            </a:r>
            <a:r>
              <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10</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月，全国累计报告现存活艾滋病感染者</a:t>
            </a:r>
            <a:r>
              <a:rPr lang="en-US" altLang="zh-CN" sz="2000"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57.5</a:t>
            </a:r>
            <a:r>
              <a:rPr lang="zh-CN" altLang="en-US" sz="2000"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万例</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，约占全球的</a:t>
            </a:r>
            <a:r>
              <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2%</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2" name="组合 1"/>
          <p:cNvGrpSpPr/>
          <p:nvPr/>
        </p:nvGrpSpPr>
        <p:grpSpPr>
          <a:xfrm>
            <a:off x="7003287" y="1312219"/>
            <a:ext cx="4356101" cy="1442772"/>
            <a:chOff x="6996112" y="1497667"/>
            <a:chExt cx="4356101" cy="1442772"/>
          </a:xfrm>
        </p:grpSpPr>
        <p:grpSp>
          <p:nvGrpSpPr>
            <p:cNvPr id="83" name="组合 82"/>
            <p:cNvGrpSpPr/>
            <p:nvPr/>
          </p:nvGrpSpPr>
          <p:grpSpPr>
            <a:xfrm>
              <a:off x="6996112" y="1497667"/>
              <a:ext cx="4356101" cy="1442772"/>
              <a:chOff x="6996112" y="1468639"/>
              <a:chExt cx="4330089" cy="1442772"/>
            </a:xfrm>
          </p:grpSpPr>
          <p:sp>
            <p:nvSpPr>
              <p:cNvPr id="84" name="矩形 83"/>
              <p:cNvSpPr/>
              <p:nvPr/>
            </p:nvSpPr>
            <p:spPr>
              <a:xfrm>
                <a:off x="6996112" y="1468639"/>
                <a:ext cx="1442772" cy="144277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8438884" y="1468639"/>
                <a:ext cx="1442772" cy="144277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a:off x="9883429" y="1468639"/>
                <a:ext cx="1442772" cy="144277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7" name="文本框 86"/>
            <p:cNvSpPr txBox="1"/>
            <p:nvPr/>
          </p:nvSpPr>
          <p:spPr>
            <a:xfrm>
              <a:off x="7149427" y="2340804"/>
              <a:ext cx="1140057" cy="461665"/>
            </a:xfrm>
            <a:prstGeom prst="rect">
              <a:avLst/>
            </a:prstGeom>
            <a:noFill/>
          </p:spPr>
          <p:txBody>
            <a:bodyPr wrap="none" rtlCol="0">
              <a:spAutoFit/>
            </a:bodyPr>
            <a:lstStyle/>
            <a:p>
              <a:pPr algn="ctr"/>
              <a:r>
                <a:rPr lang="en-US" altLang="zh-CN" sz="2400" dirty="0" smtClean="0">
                  <a:solidFill>
                    <a:schemeClr val="bg1"/>
                  </a:solidFill>
                </a:rPr>
                <a:t>1985</a:t>
              </a:r>
              <a:r>
                <a:rPr lang="zh-CN" altLang="en-US" sz="2400" dirty="0" smtClean="0">
                  <a:solidFill>
                    <a:schemeClr val="bg1"/>
                  </a:solidFill>
                </a:rPr>
                <a:t>年</a:t>
              </a:r>
              <a:endParaRPr lang="zh-CN" altLang="en-US" sz="2400" dirty="0">
                <a:solidFill>
                  <a:schemeClr val="bg1"/>
                </a:solidFill>
              </a:endParaRPr>
            </a:p>
          </p:txBody>
        </p:sp>
        <p:sp>
          <p:nvSpPr>
            <p:cNvPr id="88" name="文本框 87"/>
            <p:cNvSpPr txBox="1"/>
            <p:nvPr/>
          </p:nvSpPr>
          <p:spPr>
            <a:xfrm>
              <a:off x="7148584" y="1856209"/>
              <a:ext cx="1146496" cy="369332"/>
            </a:xfrm>
            <a:prstGeom prst="rect">
              <a:avLst/>
            </a:prstGeom>
            <a:noFill/>
          </p:spPr>
          <p:txBody>
            <a:bodyPr wrap="square" rtlCol="0">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首例病人</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89" name="文本框 88"/>
            <p:cNvSpPr txBox="1"/>
            <p:nvPr/>
          </p:nvSpPr>
          <p:spPr>
            <a:xfrm>
              <a:off x="8581812" y="2340804"/>
              <a:ext cx="1140056" cy="461665"/>
            </a:xfrm>
            <a:prstGeom prst="rect">
              <a:avLst/>
            </a:prstGeom>
            <a:noFill/>
          </p:spPr>
          <p:txBody>
            <a:bodyPr wrap="none" rtlCol="0">
              <a:spAutoFit/>
            </a:bodyPr>
            <a:lstStyle/>
            <a:p>
              <a:pPr algn="ctr"/>
              <a:r>
                <a:rPr lang="en-US" altLang="zh-CN" sz="2400" dirty="0" smtClean="0">
                  <a:solidFill>
                    <a:schemeClr val="bg1"/>
                  </a:solidFill>
                </a:rPr>
                <a:t>2000</a:t>
              </a:r>
              <a:r>
                <a:rPr lang="zh-CN" altLang="en-US" sz="2400" dirty="0" smtClean="0">
                  <a:solidFill>
                    <a:schemeClr val="bg1"/>
                  </a:solidFill>
                </a:rPr>
                <a:t>年</a:t>
              </a:r>
              <a:endParaRPr lang="zh-CN" altLang="en-US" sz="2400" dirty="0">
                <a:solidFill>
                  <a:schemeClr val="bg1"/>
                </a:solidFill>
              </a:endParaRPr>
            </a:p>
          </p:txBody>
        </p:sp>
        <p:sp>
          <p:nvSpPr>
            <p:cNvPr id="90" name="文本框 89"/>
            <p:cNvSpPr txBox="1"/>
            <p:nvPr/>
          </p:nvSpPr>
          <p:spPr>
            <a:xfrm>
              <a:off x="8835589" y="1871698"/>
              <a:ext cx="691498" cy="369332"/>
            </a:xfrm>
            <a:prstGeom prst="rect">
              <a:avLst/>
            </a:prstGeom>
            <a:noFill/>
          </p:spPr>
          <p:txBody>
            <a:bodyPr wrap="square" rtlCol="0">
              <a:spAutoFit/>
            </a:bodyPr>
            <a:lstStyle/>
            <a:p>
              <a:r>
                <a:rPr lang="en-US" altLang="zh-CN" b="1" dirty="0" smtClean="0">
                  <a:solidFill>
                    <a:schemeClr val="bg1"/>
                  </a:solidFill>
                  <a:latin typeface="微软雅黑" panose="020B0503020204020204" pitchFamily="34" charset="-122"/>
                  <a:ea typeface="微软雅黑" panose="020B0503020204020204" pitchFamily="34" charset="-122"/>
                </a:rPr>
                <a:t>30%</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91" name="文本框 90"/>
            <p:cNvSpPr txBox="1"/>
            <p:nvPr/>
          </p:nvSpPr>
          <p:spPr>
            <a:xfrm>
              <a:off x="10038589" y="2340804"/>
              <a:ext cx="1140057" cy="461665"/>
            </a:xfrm>
            <a:prstGeom prst="rect">
              <a:avLst/>
            </a:prstGeom>
            <a:noFill/>
          </p:spPr>
          <p:txBody>
            <a:bodyPr wrap="none" rtlCol="0">
              <a:spAutoFit/>
            </a:bodyPr>
            <a:lstStyle/>
            <a:p>
              <a:pPr algn="ctr"/>
              <a:r>
                <a:rPr lang="en-US" altLang="zh-CN" sz="2400" dirty="0" smtClean="0">
                  <a:solidFill>
                    <a:schemeClr val="bg1"/>
                  </a:solidFill>
                </a:rPr>
                <a:t>2015</a:t>
              </a:r>
              <a:r>
                <a:rPr lang="zh-CN" altLang="en-US" sz="2400" dirty="0" smtClean="0">
                  <a:solidFill>
                    <a:schemeClr val="bg1"/>
                  </a:solidFill>
                </a:rPr>
                <a:t>年</a:t>
              </a:r>
              <a:endParaRPr lang="zh-CN" altLang="en-US" sz="2400" dirty="0">
                <a:solidFill>
                  <a:schemeClr val="bg1"/>
                </a:solidFill>
              </a:endParaRPr>
            </a:p>
          </p:txBody>
        </p:sp>
        <p:sp>
          <p:nvSpPr>
            <p:cNvPr id="92" name="文本框 91"/>
            <p:cNvSpPr txBox="1"/>
            <p:nvPr/>
          </p:nvSpPr>
          <p:spPr>
            <a:xfrm>
              <a:off x="10139136" y="1856209"/>
              <a:ext cx="974713" cy="369332"/>
            </a:xfrm>
            <a:prstGeom prst="rect">
              <a:avLst/>
            </a:prstGeom>
            <a:noFill/>
          </p:spPr>
          <p:txBody>
            <a:bodyPr wrap="square" rtlCol="0">
              <a:spAutoFit/>
            </a:bodyPr>
            <a:lstStyle/>
            <a:p>
              <a:r>
                <a:rPr lang="en-US" altLang="zh-CN" b="1" dirty="0" smtClean="0">
                  <a:solidFill>
                    <a:schemeClr val="bg1"/>
                  </a:solidFill>
                  <a:latin typeface="微软雅黑" panose="020B0503020204020204" pitchFamily="34" charset="-122"/>
                  <a:ea typeface="微软雅黑" panose="020B0503020204020204" pitchFamily="34" charset="-122"/>
                </a:rPr>
                <a:t>57.5</a:t>
              </a:r>
              <a:r>
                <a:rPr lang="zh-CN" altLang="en-US" b="1" dirty="0" smtClean="0">
                  <a:solidFill>
                    <a:schemeClr val="bg1"/>
                  </a:solidFill>
                  <a:latin typeface="微软雅黑" panose="020B0503020204020204" pitchFamily="34" charset="-122"/>
                  <a:ea typeface="微软雅黑" panose="020B0503020204020204" pitchFamily="34" charset="-122"/>
                </a:rPr>
                <a:t>万</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93" name="圆角矩形 92"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57200" y="360913"/>
            <a:ext cx="679470"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t>1-1</a:t>
            </a:r>
            <a:endParaRPr lang="zh-CN" altLang="en-US" sz="2400" b="1" dirty="0"/>
          </a:p>
        </p:txBody>
      </p:sp>
      <p:grpSp>
        <p:nvGrpSpPr>
          <p:cNvPr id="97" name="组合 9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98" name="矩形 97"/>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rgbClr val="EE534F"/>
                  </a:solidFill>
                  <a:ea typeface="Microsoft YaHei UI" panose="020B0503020204020204" pitchFamily="34" charset="-122"/>
                </a:rPr>
                <a:t>我国</a:t>
              </a:r>
              <a:r>
                <a:rPr lang="zh-CN" altLang="en-US" sz="2400" dirty="0" smtClean="0">
                  <a:solidFill>
                    <a:srgbClr val="EE534F"/>
                  </a:solidFill>
                  <a:ea typeface="Microsoft YaHei UI" panose="020B0503020204020204" pitchFamily="34" charset="-122"/>
                </a:rPr>
                <a:t>艾滋病</a:t>
              </a:r>
              <a:r>
                <a:rPr lang="zh-CN" altLang="en-US" sz="2400" dirty="0" smtClean="0">
                  <a:solidFill>
                    <a:schemeClr val="tx1">
                      <a:lumMod val="75000"/>
                      <a:lumOff val="25000"/>
                    </a:schemeClr>
                  </a:solidFill>
                  <a:ea typeface="Microsoft YaHei UI" panose="020B0503020204020204" pitchFamily="34" charset="-122"/>
                </a:rPr>
                <a:t>现状</a:t>
              </a:r>
              <a:endParaRPr lang="zh-CN" altLang="en-US" sz="2400" dirty="0">
                <a:solidFill>
                  <a:schemeClr val="tx1">
                    <a:lumMod val="75000"/>
                    <a:lumOff val="25000"/>
                  </a:schemeClr>
                </a:solidFill>
                <a:ea typeface="Microsoft YaHei UI" panose="020B0503020204020204" pitchFamily="34" charset="-122"/>
              </a:endParaRPr>
            </a:p>
          </p:txBody>
        </p:sp>
        <p:sp>
          <p:nvSpPr>
            <p:cNvPr id="99" name="矩形 98"/>
            <p:cNvSpPr/>
            <p:nvPr/>
          </p:nvSpPr>
          <p:spPr>
            <a:xfrm>
              <a:off x="1299831" y="686775"/>
              <a:ext cx="3654940" cy="276999"/>
            </a:xfrm>
            <a:prstGeom prst="rect">
              <a:avLst/>
            </a:prstGeom>
          </p:spPr>
          <p:txBody>
            <a:bodyPr wrap="square">
              <a:spAutoFit/>
            </a:bodyPr>
            <a:lstStyle/>
            <a:p>
              <a:pPr algn="just"/>
              <a:r>
                <a:rPr lang="en-US" altLang="zh-CN" sz="1200" dirty="0">
                  <a:solidFill>
                    <a:srgbClr val="262425"/>
                  </a:solidFill>
                  <a:ea typeface="Roboto" panose="02000000000000000000" pitchFamily="2" charset="0"/>
                  <a:cs typeface="Open Sans" panose="020B0606030504020204" pitchFamily="34" charset="0"/>
                </a:rPr>
                <a:t>Current </a:t>
              </a:r>
              <a:r>
                <a:rPr lang="en-US" altLang="zh-CN" sz="1200" dirty="0" smtClean="0">
                  <a:solidFill>
                    <a:srgbClr val="262425"/>
                  </a:solidFill>
                  <a:ea typeface="Roboto" panose="02000000000000000000" pitchFamily="2" charset="0"/>
                  <a:cs typeface="Open Sans" panose="020B0606030504020204" pitchFamily="34" charset="0"/>
                </a:rPr>
                <a:t>situation </a:t>
              </a:r>
              <a:r>
                <a:rPr lang="en-US" altLang="zh-CN" sz="1200" dirty="0">
                  <a:solidFill>
                    <a:srgbClr val="262425"/>
                  </a:solidFill>
                  <a:ea typeface="Roboto" panose="02000000000000000000" pitchFamily="2" charset="0"/>
                  <a:cs typeface="Open Sans" panose="020B0606030504020204" pitchFamily="34" charset="0"/>
                </a:rPr>
                <a:t>of HIV </a:t>
              </a:r>
              <a:r>
                <a:rPr lang="en-US" altLang="zh-CN" sz="1200" dirty="0" smtClean="0">
                  <a:solidFill>
                    <a:srgbClr val="262425"/>
                  </a:solidFill>
                  <a:ea typeface="Roboto" panose="02000000000000000000" pitchFamily="2" charset="0"/>
                  <a:cs typeface="Open Sans" panose="020B0606030504020204" pitchFamily="34" charset="0"/>
                </a:rPr>
                <a:t>transmission</a:t>
              </a:r>
              <a:endParaRPr lang="en-US" altLang="zh-CN" sz="1200" dirty="0">
                <a:solidFill>
                  <a:srgbClr val="262425"/>
                </a:solidFill>
                <a:ea typeface="Roboto" panose="02000000000000000000" pitchFamily="2" charset="0"/>
                <a:cs typeface="Open Sans" panose="020B0606030504020204" pitchFamily="34" charset="0"/>
              </a:endParaRPr>
            </a:p>
          </p:txBody>
        </p:sp>
      </p:grpSp>
    </p:spTree>
    <p:extLst>
      <p:ext uri="{BB962C8B-B14F-4D97-AF65-F5344CB8AC3E}">
        <p14:creationId xmlns:p14="http://schemas.microsoft.com/office/powerpoint/2010/main" val="2612579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936508" y="2216178"/>
            <a:ext cx="3958344" cy="3247043"/>
          </a:xfrm>
          <a:prstGeom prst="rect">
            <a:avLst/>
          </a:prstGeom>
        </p:spPr>
        <p:txBody>
          <a:bodyPr wrap="square">
            <a:spAutoFit/>
          </a:bodyPr>
          <a:lstStyle/>
          <a:p>
            <a:pPr algn="just">
              <a:lnSpc>
                <a:spcPct val="125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rPr>
              <a:t>在整体网民、手机网民中，搜索引擎都是</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rPr>
              <a:t>第二大</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rPr>
              <a:t>互联网应用</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rPr>
              <a:t>。</a:t>
            </a:r>
            <a:endPar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endParaRPr>
          </a:p>
          <a:p>
            <a:pPr algn="just">
              <a:lnSpc>
                <a:spcPct val="125000"/>
              </a:lnSpc>
            </a:pPr>
            <a:endPar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endParaRPr>
          </a:p>
          <a:p>
            <a:pPr algn="just">
              <a:lnSpc>
                <a:spcPct val="125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rPr>
              <a:t>网民</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rPr>
              <a:t>在互联网上搜索信息并产生丰富的数据，这些数据被搜索引擎记录</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rPr>
              <a:t>下来。学者</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rPr>
              <a:t>可以通过对这些数据的探索来发现网民的行为</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rPr>
              <a:t>特征。</a:t>
            </a:r>
            <a:endPar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endParaRPr>
          </a:p>
          <a:p>
            <a:pPr algn="just">
              <a:lnSpc>
                <a:spcPct val="125000"/>
              </a:lnSpc>
            </a:pPr>
            <a:endPar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endParaRPr>
          </a:p>
          <a:p>
            <a:pPr algn="just">
              <a:lnSpc>
                <a:spcPct val="125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rPr>
              <a:t>从而</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rPr>
              <a:t>产生了新的研究方向：利用网络数据对社会各种活动进行预测</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rPr>
              <a:t>。</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endParaRPr>
          </a:p>
        </p:txBody>
      </p:sp>
      <p:sp>
        <p:nvSpPr>
          <p:cNvPr id="3"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14" name="圆角矩形 13"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57200" y="360913"/>
            <a:ext cx="679470"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t>1-2</a:t>
            </a:r>
            <a:endParaRPr lang="zh-CN" altLang="en-US" sz="2400" b="1" dirty="0"/>
          </a:p>
        </p:txBody>
      </p:sp>
      <p:grpSp>
        <p:nvGrpSpPr>
          <p:cNvPr id="15" name="组合 14"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16" name="矩形 15"/>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rgbClr val="EE534F"/>
                  </a:solidFill>
                  <a:ea typeface="Microsoft YaHei UI" panose="020B0503020204020204" pitchFamily="34" charset="-122"/>
                </a:rPr>
                <a:t>网络数据</a:t>
              </a:r>
              <a:r>
                <a:rPr lang="zh-CN" altLang="en-US" sz="2400" dirty="0" smtClean="0">
                  <a:solidFill>
                    <a:schemeClr val="tx1">
                      <a:lumMod val="75000"/>
                      <a:lumOff val="25000"/>
                    </a:schemeClr>
                  </a:solidFill>
                  <a:ea typeface="Microsoft YaHei UI" panose="020B0503020204020204" pitchFamily="34" charset="-122"/>
                </a:rPr>
                <a:t>使用现状</a:t>
              </a:r>
              <a:endParaRPr lang="zh-CN" altLang="en-US" sz="2400" dirty="0">
                <a:solidFill>
                  <a:schemeClr val="tx1">
                    <a:lumMod val="75000"/>
                    <a:lumOff val="25000"/>
                  </a:schemeClr>
                </a:solidFill>
                <a:ea typeface="Microsoft YaHei UI" panose="020B0503020204020204" pitchFamily="34" charset="-122"/>
              </a:endParaRPr>
            </a:p>
          </p:txBody>
        </p:sp>
        <p:sp>
          <p:nvSpPr>
            <p:cNvPr id="17" name="矩形 16"/>
            <p:cNvSpPr/>
            <p:nvPr/>
          </p:nvSpPr>
          <p:spPr>
            <a:xfrm>
              <a:off x="1299831" y="686775"/>
              <a:ext cx="3654940" cy="276999"/>
            </a:xfrm>
            <a:prstGeom prst="rect">
              <a:avLst/>
            </a:prstGeom>
          </p:spPr>
          <p:txBody>
            <a:bodyPr wrap="square">
              <a:spAutoFit/>
            </a:bodyPr>
            <a:lstStyle/>
            <a:p>
              <a:pPr algn="just"/>
              <a:r>
                <a:rPr lang="en-US" altLang="zh-CN" sz="1200" dirty="0">
                  <a:solidFill>
                    <a:srgbClr val="262425"/>
                  </a:solidFill>
                  <a:ea typeface="Roboto" panose="02000000000000000000" pitchFamily="2" charset="0"/>
                  <a:cs typeface="Open Sans" panose="020B0606030504020204" pitchFamily="34" charset="0"/>
                </a:rPr>
                <a:t>Current situation of </a:t>
              </a:r>
              <a:r>
                <a:rPr lang="en-US" altLang="zh-CN" sz="1200" dirty="0" smtClean="0">
                  <a:solidFill>
                    <a:srgbClr val="262425"/>
                  </a:solidFill>
                  <a:ea typeface="Roboto" panose="02000000000000000000" pitchFamily="2" charset="0"/>
                  <a:cs typeface="Open Sans" panose="020B0606030504020204" pitchFamily="34" charset="0"/>
                </a:rPr>
                <a:t>network </a:t>
              </a:r>
              <a:r>
                <a:rPr lang="en-US" altLang="zh-CN" sz="1200" dirty="0">
                  <a:solidFill>
                    <a:srgbClr val="262425"/>
                  </a:solidFill>
                  <a:ea typeface="Roboto" panose="02000000000000000000" pitchFamily="2" charset="0"/>
                  <a:cs typeface="Open Sans" panose="020B0606030504020204" pitchFamily="34" charset="0"/>
                </a:rPr>
                <a:t>data usage</a:t>
              </a:r>
            </a:p>
          </p:txBody>
        </p:sp>
      </p:grpSp>
      <p:graphicFrame>
        <p:nvGraphicFramePr>
          <p:cNvPr id="9" name="图表 8"/>
          <p:cNvGraphicFramePr>
            <a:graphicFrameLocks/>
          </p:cNvGraphicFramePr>
          <p:nvPr>
            <p:extLst/>
          </p:nvPr>
        </p:nvGraphicFramePr>
        <p:xfrm>
          <a:off x="5598694" y="2024267"/>
          <a:ext cx="6051440" cy="363086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470624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grpSp>
        <p:nvGrpSpPr>
          <p:cNvPr id="42" name="组合 41"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43" name="矩形 42"/>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rgbClr val="EE534F"/>
                  </a:solidFill>
                  <a:ea typeface="Microsoft YaHei UI" panose="020B0503020204020204" pitchFamily="34" charset="-122"/>
                </a:rPr>
                <a:t>关联机制</a:t>
              </a:r>
              <a:r>
                <a:rPr lang="zh-CN" altLang="en-US" sz="2400" dirty="0" smtClean="0">
                  <a:solidFill>
                    <a:schemeClr val="tx1">
                      <a:lumMod val="75000"/>
                      <a:lumOff val="25000"/>
                    </a:schemeClr>
                  </a:solidFill>
                  <a:ea typeface="Microsoft YaHei UI" panose="020B0503020204020204" pitchFamily="34" charset="-122"/>
                </a:rPr>
                <a:t>分析</a:t>
              </a:r>
              <a:endParaRPr lang="zh-CN" altLang="en-US" sz="2400" dirty="0">
                <a:solidFill>
                  <a:schemeClr val="tx1">
                    <a:lumMod val="75000"/>
                    <a:lumOff val="25000"/>
                  </a:schemeClr>
                </a:solidFill>
                <a:ea typeface="Microsoft YaHei UI" panose="020B0503020204020204" pitchFamily="34" charset="-122"/>
              </a:endParaRPr>
            </a:p>
          </p:txBody>
        </p:sp>
        <p:sp>
          <p:nvSpPr>
            <p:cNvPr id="44" name="矩形 43"/>
            <p:cNvSpPr/>
            <p:nvPr/>
          </p:nvSpPr>
          <p:spPr>
            <a:xfrm>
              <a:off x="1299831" y="686775"/>
              <a:ext cx="3654940" cy="276999"/>
            </a:xfrm>
            <a:prstGeom prst="rect">
              <a:avLst/>
            </a:prstGeom>
          </p:spPr>
          <p:txBody>
            <a:bodyPr wrap="square">
              <a:spAutoFit/>
            </a:bodyPr>
            <a:lstStyle/>
            <a:p>
              <a:pPr algn="just"/>
              <a:r>
                <a:rPr lang="en-US" altLang="zh-CN" sz="1200" dirty="0">
                  <a:solidFill>
                    <a:srgbClr val="262425"/>
                  </a:solidFill>
                  <a:ea typeface="Roboto" panose="02000000000000000000" pitchFamily="2" charset="0"/>
                  <a:cs typeface="Open Sans" panose="020B0606030504020204" pitchFamily="34" charset="0"/>
                </a:rPr>
                <a:t>Analysis of association mechanism</a:t>
              </a:r>
              <a:endParaRPr lang="zh-CN" altLang="en-US" sz="1200" dirty="0">
                <a:solidFill>
                  <a:srgbClr val="404040"/>
                </a:solidFill>
                <a:ea typeface="Roboto" panose="02000000000000000000" pitchFamily="2" charset="0"/>
                <a:cs typeface="Open Sans" panose="020B0606030504020204" pitchFamily="34" charset="0"/>
              </a:endParaRPr>
            </a:p>
          </p:txBody>
        </p:sp>
      </p:grpSp>
      <p:pic>
        <p:nvPicPr>
          <p:cNvPr id="37" name="图片 36"/>
          <p:cNvPicPr/>
          <p:nvPr/>
        </p:nvPicPr>
        <p:blipFill>
          <a:blip r:embed="rId3"/>
          <a:stretch>
            <a:fillRect/>
          </a:stretch>
        </p:blipFill>
        <p:spPr>
          <a:xfrm>
            <a:off x="1784328" y="1483732"/>
            <a:ext cx="8623344" cy="3890536"/>
          </a:xfrm>
          <a:prstGeom prst="rect">
            <a:avLst/>
          </a:prstGeom>
        </p:spPr>
      </p:pic>
      <p:pic>
        <p:nvPicPr>
          <p:cNvPr id="38" name="Picture 2" desc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71972" y="387450"/>
            <a:ext cx="1732578" cy="565740"/>
          </a:xfrm>
          <a:prstGeom prst="rect">
            <a:avLst/>
          </a:prstGeom>
          <a:noFill/>
          <a:extLst>
            <a:ext uri="{909E8E84-426E-40DD-AFC4-6F175D3DCCD1}">
              <a14:hiddenFill xmlns:a14="http://schemas.microsoft.com/office/drawing/2010/main">
                <a:solidFill>
                  <a:srgbClr val="FFFFFF"/>
                </a:solidFill>
              </a14:hiddenFill>
            </a:ext>
          </a:extLst>
        </p:spPr>
      </p:pic>
      <p:sp>
        <p:nvSpPr>
          <p:cNvPr id="39" name="矩形 38"/>
          <p:cNvSpPr/>
          <p:nvPr/>
        </p:nvSpPr>
        <p:spPr>
          <a:xfrm>
            <a:off x="4376619" y="5800731"/>
            <a:ext cx="3438762" cy="369332"/>
          </a:xfrm>
          <a:prstGeom prst="rect">
            <a:avLst/>
          </a:prstGeom>
        </p:spPr>
        <p:txBody>
          <a:bodyPr wrap="none">
            <a:spAutoFit/>
          </a:bodyPr>
          <a:lstStyle/>
          <a:p>
            <a:r>
              <a:rPr lang="zh-CN" altLang="en-US" b="1" dirty="0">
                <a:solidFill>
                  <a:schemeClr val="tx1">
                    <a:lumMod val="75000"/>
                    <a:lumOff val="25000"/>
                  </a:schemeClr>
                </a:solidFill>
              </a:rPr>
              <a:t>艾滋病疑似发病者信息获取流程</a:t>
            </a:r>
          </a:p>
        </p:txBody>
      </p:sp>
      <p:sp>
        <p:nvSpPr>
          <p:cNvPr id="13" name="圆角矩形 12"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57200" y="360913"/>
            <a:ext cx="679470"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t>1-3</a:t>
            </a:r>
            <a:endParaRPr lang="zh-CN" altLang="en-US" sz="2400" b="1" dirty="0"/>
          </a:p>
        </p:txBody>
      </p:sp>
    </p:spTree>
    <p:extLst>
      <p:ext uri="{BB962C8B-B14F-4D97-AF65-F5344CB8AC3E}">
        <p14:creationId xmlns:p14="http://schemas.microsoft.com/office/powerpoint/2010/main" val="29420143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7" name="矩形 6"/>
          <p:cNvSpPr/>
          <p:nvPr/>
        </p:nvSpPr>
        <p:spPr>
          <a:xfrm>
            <a:off x="1292480" y="5765980"/>
            <a:ext cx="4573688" cy="338554"/>
          </a:xfrm>
          <a:prstGeom prst="rect">
            <a:avLst/>
          </a:prstGeom>
        </p:spPr>
        <p:txBody>
          <a:bodyPr wrap="none">
            <a:spAutoFit/>
          </a:bodyPr>
          <a:lstStyle/>
          <a:p>
            <a:r>
              <a:rPr lang="zh-CN" altLang="en-US" sz="1600" b="1" dirty="0" smtClean="0">
                <a:solidFill>
                  <a:schemeClr val="tx1">
                    <a:lumMod val="75000"/>
                    <a:lumOff val="25000"/>
                  </a:schemeClr>
                </a:solidFill>
              </a:rPr>
              <a:t> “阿昔洛韦”搜索量与艾滋病病发数变化曲线图</a:t>
            </a:r>
            <a:endParaRPr lang="zh-CN" altLang="en-US" sz="1600" b="1" dirty="0">
              <a:solidFill>
                <a:schemeClr val="tx1">
                  <a:lumMod val="75000"/>
                  <a:lumOff val="25000"/>
                </a:schemeClr>
              </a:solidFill>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9324" y="1676402"/>
            <a:ext cx="3938505" cy="3737213"/>
          </a:xfrm>
          <a:prstGeom prst="rect">
            <a:avLst/>
          </a:prstGeom>
        </p:spPr>
      </p:pic>
      <p:pic>
        <p:nvPicPr>
          <p:cNvPr id="4" name="图片 3"/>
          <p:cNvPicPr>
            <a:picLocks/>
          </p:cNvPicPr>
          <p:nvPr/>
        </p:nvPicPr>
        <p:blipFill>
          <a:blip r:embed="rId4">
            <a:extLst>
              <a:ext uri="{28A0092B-C50C-407E-A947-70E740481C1C}">
                <a14:useLocalDpi xmlns:a14="http://schemas.microsoft.com/office/drawing/2010/main" val="0"/>
              </a:ext>
            </a:extLst>
          </a:blip>
          <a:stretch>
            <a:fillRect/>
          </a:stretch>
        </p:blipFill>
        <p:spPr>
          <a:xfrm>
            <a:off x="6628689" y="1656006"/>
            <a:ext cx="3960000" cy="3758400"/>
          </a:xfrm>
          <a:prstGeom prst="rect">
            <a:avLst/>
          </a:prstGeom>
        </p:spPr>
      </p:pic>
      <p:sp>
        <p:nvSpPr>
          <p:cNvPr id="10" name="矩形 9"/>
          <p:cNvSpPr/>
          <p:nvPr/>
        </p:nvSpPr>
        <p:spPr>
          <a:xfrm>
            <a:off x="6551875" y="5765980"/>
            <a:ext cx="4113627" cy="338554"/>
          </a:xfrm>
          <a:prstGeom prst="rect">
            <a:avLst/>
          </a:prstGeom>
        </p:spPr>
        <p:txBody>
          <a:bodyPr wrap="none">
            <a:spAutoFit/>
          </a:bodyPr>
          <a:lstStyle/>
          <a:p>
            <a:r>
              <a:rPr lang="zh-CN" altLang="en-US" sz="1600" b="1" dirty="0" smtClean="0">
                <a:solidFill>
                  <a:schemeClr val="tx1">
                    <a:lumMod val="75000"/>
                    <a:lumOff val="25000"/>
                  </a:schemeClr>
                </a:solidFill>
              </a:rPr>
              <a:t>“丘疹”搜索量与艾滋病病发数变化曲线图</a:t>
            </a:r>
            <a:endParaRPr lang="zh-CN" altLang="en-US" sz="1600" b="1" dirty="0">
              <a:solidFill>
                <a:schemeClr val="tx1">
                  <a:lumMod val="75000"/>
                  <a:lumOff val="25000"/>
                </a:schemeClr>
              </a:solidFill>
            </a:endParaRPr>
          </a:p>
        </p:txBody>
      </p:sp>
      <p:grpSp>
        <p:nvGrpSpPr>
          <p:cNvPr id="12" name="组合 11"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13" name="矩形 12"/>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rgbClr val="EE534F"/>
                  </a:solidFill>
                  <a:ea typeface="Microsoft YaHei UI" panose="020B0503020204020204" pitchFamily="34" charset="-122"/>
                </a:rPr>
                <a:t>关联机制</a:t>
              </a:r>
              <a:r>
                <a:rPr lang="zh-CN" altLang="en-US" sz="2400" dirty="0" smtClean="0">
                  <a:solidFill>
                    <a:schemeClr val="tx1">
                      <a:lumMod val="75000"/>
                      <a:lumOff val="25000"/>
                    </a:schemeClr>
                  </a:solidFill>
                  <a:ea typeface="Microsoft YaHei UI" panose="020B0503020204020204" pitchFamily="34" charset="-122"/>
                </a:rPr>
                <a:t>分析</a:t>
              </a:r>
              <a:endParaRPr lang="zh-CN" altLang="en-US" sz="2400" dirty="0">
                <a:solidFill>
                  <a:schemeClr val="tx1">
                    <a:lumMod val="75000"/>
                    <a:lumOff val="25000"/>
                  </a:schemeClr>
                </a:solidFill>
                <a:ea typeface="Microsoft YaHei UI" panose="020B0503020204020204" pitchFamily="34" charset="-122"/>
              </a:endParaRPr>
            </a:p>
          </p:txBody>
        </p:sp>
        <p:sp>
          <p:nvSpPr>
            <p:cNvPr id="14" name="矩形 13"/>
            <p:cNvSpPr/>
            <p:nvPr/>
          </p:nvSpPr>
          <p:spPr>
            <a:xfrm>
              <a:off x="1299831" y="686775"/>
              <a:ext cx="3654940" cy="276999"/>
            </a:xfrm>
            <a:prstGeom prst="rect">
              <a:avLst/>
            </a:prstGeom>
          </p:spPr>
          <p:txBody>
            <a:bodyPr wrap="square">
              <a:spAutoFit/>
            </a:bodyPr>
            <a:lstStyle/>
            <a:p>
              <a:pPr algn="just"/>
              <a:r>
                <a:rPr lang="en-US" altLang="zh-CN" sz="1200" dirty="0">
                  <a:solidFill>
                    <a:srgbClr val="262425"/>
                  </a:solidFill>
                  <a:ea typeface="Roboto" panose="02000000000000000000" pitchFamily="2" charset="0"/>
                  <a:cs typeface="Open Sans" panose="020B0606030504020204" pitchFamily="34" charset="0"/>
                </a:rPr>
                <a:t>Analysis of association mechanism</a:t>
              </a:r>
              <a:endParaRPr lang="zh-CN" altLang="en-US" sz="1200" dirty="0">
                <a:solidFill>
                  <a:srgbClr val="404040"/>
                </a:solidFill>
                <a:ea typeface="Roboto" panose="02000000000000000000" pitchFamily="2" charset="0"/>
                <a:cs typeface="Open Sans" panose="020B0606030504020204" pitchFamily="34" charset="0"/>
              </a:endParaRPr>
            </a:p>
          </p:txBody>
        </p:sp>
      </p:grpSp>
      <p:sp>
        <p:nvSpPr>
          <p:cNvPr id="15" name="圆角矩形 14"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57200" y="360913"/>
            <a:ext cx="679470"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t>1-3</a:t>
            </a:r>
            <a:endParaRPr lang="zh-CN" altLang="en-US" sz="2400" b="1" dirty="0"/>
          </a:p>
        </p:txBody>
      </p:sp>
    </p:spTree>
    <p:extLst>
      <p:ext uri="{BB962C8B-B14F-4D97-AF65-F5344CB8AC3E}">
        <p14:creationId xmlns:p14="http://schemas.microsoft.com/office/powerpoint/2010/main" val="2019361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PicPr>
            <a:picLocks noChangeAspect="1"/>
          </p:cNvPicPr>
          <p:nvPr/>
        </p:nvPicPr>
        <p:blipFill rotWithShape="1">
          <a:blip r:embed="rId3" cstate="print">
            <a:extLst>
              <a:ext uri="{28A0092B-C50C-407E-A947-70E740481C1C}">
                <a14:useLocalDpi xmlns:a14="http://schemas.microsoft.com/office/drawing/2010/main" val="0"/>
              </a:ext>
            </a:extLst>
          </a:blip>
          <a:srcRect l="1" t="28217" r="-29" b="26945"/>
          <a:stretch/>
        </p:blipFill>
        <p:spPr>
          <a:xfrm>
            <a:off x="0" y="1935126"/>
            <a:ext cx="12195544" cy="3075024"/>
          </a:xfrm>
          <a:prstGeom prst="rect">
            <a:avLst/>
          </a:prstGeom>
        </p:spPr>
      </p:pic>
      <p:sp>
        <p:nvSpPr>
          <p:cNvPr id="11" name="圆角矩形 1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668263" y="-1047043"/>
            <a:ext cx="2988254" cy="3962381"/>
          </a:xfrm>
          <a:prstGeom prst="roundRect">
            <a:avLst>
              <a:gd name="adj" fmla="val 12431"/>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p>
          <a:p>
            <a:pPr algn="ctr"/>
            <a:endParaRPr lang="en-US" altLang="zh-CN" sz="3600" dirty="0"/>
          </a:p>
          <a:p>
            <a:pPr algn="ctr"/>
            <a:r>
              <a:rPr lang="en-US" altLang="zh-CN" sz="5400" dirty="0"/>
              <a:t>PART</a:t>
            </a:r>
            <a:r>
              <a:rPr lang="en-US" altLang="zh-CN" sz="3600" dirty="0"/>
              <a:t> </a:t>
            </a:r>
          </a:p>
          <a:p>
            <a:pPr algn="ctr"/>
            <a:r>
              <a:rPr lang="en-US" altLang="zh-CN" sz="11500" dirty="0"/>
              <a:t>02</a:t>
            </a:r>
          </a:p>
        </p:txBody>
      </p:sp>
      <p:sp>
        <p:nvSpPr>
          <p:cNvPr id="12" name="矩形 11"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2865093" y="3478989"/>
            <a:ext cx="6594593"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0" smtClean="0">
                <a:solidFill>
                  <a:schemeClr val="bg1"/>
                </a:solidFill>
                <a:ea typeface="Microsoft YaHei UI" panose="020B0503020204020204" pitchFamily="34" charset="-122"/>
              </a:rPr>
              <a:t>数据采集与处理</a:t>
            </a:r>
            <a:endParaRPr lang="zh-CN" altLang="en-US" sz="6000" dirty="0">
              <a:solidFill>
                <a:schemeClr val="bg1"/>
              </a:solidFill>
              <a:ea typeface="Microsoft YaHei UI" panose="020B0503020204020204" pitchFamily="34" charset="-122"/>
            </a:endParaRPr>
          </a:p>
        </p:txBody>
      </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Tree>
    <p:extLst>
      <p:ext uri="{BB962C8B-B14F-4D97-AF65-F5344CB8AC3E}">
        <p14:creationId xmlns:p14="http://schemas.microsoft.com/office/powerpoint/2010/main" val="2612988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89"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6818223" y="663359"/>
            <a:ext cx="1794051" cy="1077218"/>
          </a:xfrm>
          <a:prstGeom prst="rect">
            <a:avLst/>
          </a:prstGeom>
        </p:spPr>
        <p:txBody>
          <a:bodyPr wrap="square">
            <a:spAutoFit/>
          </a:bodyPr>
          <a:lstStyle/>
          <a:p>
            <a:pPr algn="ctr">
              <a:lnSpc>
                <a:spcPct val="200000"/>
              </a:lnSpc>
            </a:pPr>
            <a:r>
              <a:rPr lang="en-US" altLang="zh-CN" sz="1200" b="1" dirty="0">
                <a:solidFill>
                  <a:schemeClr val="bg1"/>
                </a:solidFill>
                <a:ea typeface="Open Sans" pitchFamily="34" charset="0"/>
                <a:cs typeface="Open Sans" pitchFamily="34" charset="0"/>
              </a:rPr>
              <a:t>Key Words Here</a:t>
            </a:r>
            <a:endParaRPr lang="en-US" sz="1000" dirty="0">
              <a:solidFill>
                <a:schemeClr val="bg1"/>
              </a:solidFill>
              <a:ea typeface="Open Sans" pitchFamily="34" charset="0"/>
              <a:cs typeface="Open Sans" pitchFamily="34" charset="0"/>
            </a:endParaRPr>
          </a:p>
          <a:p>
            <a:pPr algn="ctr"/>
            <a:r>
              <a:rPr lang="en-US" sz="1000" dirty="0">
                <a:solidFill>
                  <a:schemeClr val="bg1"/>
                </a:solidFill>
                <a:ea typeface="Open Sans" pitchFamily="34" charset="0"/>
                <a:cs typeface="Open Sans" pitchFamily="34" charset="0"/>
              </a:rPr>
              <a:t>Vivamus Quam Dolor, Tempor Ac Gravida Sit Amet, Porta Fermentum Magna. Aliquam Euismod.</a:t>
            </a:r>
          </a:p>
        </p:txBody>
      </p:sp>
      <p:sp>
        <p:nvSpPr>
          <p:cNvPr id="21" name="圆角矩形 2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57200" y="360913"/>
            <a:ext cx="679470"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mtClean="0"/>
              <a:t>2-1</a:t>
            </a:r>
            <a:endParaRPr lang="zh-CN" altLang="en-US" sz="2400" b="1" dirty="0"/>
          </a:p>
        </p:txBody>
      </p:sp>
      <p:grpSp>
        <p:nvGrpSpPr>
          <p:cNvPr id="22" name="组合 21"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23" name="矩形 22"/>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rgbClr val="EE534F"/>
                  </a:solidFill>
                  <a:ea typeface="Microsoft YaHei UI" panose="020B0503020204020204" pitchFamily="34" charset="-122"/>
                </a:rPr>
                <a:t>数据</a:t>
              </a:r>
              <a:r>
                <a:rPr lang="zh-CN" altLang="en-US" sz="2400" dirty="0" smtClean="0">
                  <a:solidFill>
                    <a:schemeClr val="tx1">
                      <a:lumMod val="75000"/>
                      <a:lumOff val="25000"/>
                    </a:schemeClr>
                  </a:solidFill>
                  <a:ea typeface="Microsoft YaHei UI" panose="020B0503020204020204" pitchFamily="34" charset="-122"/>
                </a:rPr>
                <a:t>采集</a:t>
              </a:r>
              <a:endParaRPr lang="zh-CN" altLang="en-US" sz="2400" dirty="0">
                <a:solidFill>
                  <a:schemeClr val="tx1">
                    <a:lumMod val="75000"/>
                    <a:lumOff val="25000"/>
                  </a:schemeClr>
                </a:solidFill>
                <a:ea typeface="Microsoft YaHei UI" panose="020B0503020204020204" pitchFamily="34" charset="-122"/>
              </a:endParaRPr>
            </a:p>
          </p:txBody>
        </p:sp>
        <p:sp>
          <p:nvSpPr>
            <p:cNvPr id="24" name="矩形 23"/>
            <p:cNvSpPr/>
            <p:nvPr/>
          </p:nvSpPr>
          <p:spPr>
            <a:xfrm>
              <a:off x="1299831" y="686775"/>
              <a:ext cx="3654940" cy="276999"/>
            </a:xfrm>
            <a:prstGeom prst="rect">
              <a:avLst/>
            </a:prstGeom>
          </p:spPr>
          <p:txBody>
            <a:bodyPr wrap="square">
              <a:spAutoFit/>
            </a:bodyPr>
            <a:lstStyle/>
            <a:p>
              <a:pPr algn="just"/>
              <a:r>
                <a:rPr lang="en-US" altLang="zh-CN" sz="1200" dirty="0">
                  <a:solidFill>
                    <a:srgbClr val="262425"/>
                  </a:solidFill>
                  <a:ea typeface="Roboto" panose="02000000000000000000" pitchFamily="2" charset="0"/>
                  <a:cs typeface="Open Sans" panose="020B0606030504020204" pitchFamily="34" charset="0"/>
                </a:rPr>
                <a:t>Data Collection</a:t>
              </a:r>
            </a:p>
          </p:txBody>
        </p:sp>
      </p:grpSp>
      <p:sp>
        <p:nvSpPr>
          <p:cNvPr id="3"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20" name="矩形 19"/>
          <p:cNvSpPr/>
          <p:nvPr/>
        </p:nvSpPr>
        <p:spPr>
          <a:xfrm>
            <a:off x="1299830" y="1094246"/>
            <a:ext cx="9828833" cy="877163"/>
          </a:xfrm>
          <a:prstGeom prst="rect">
            <a:avLst/>
          </a:prstGeom>
        </p:spPr>
        <p:txBody>
          <a:bodyPr wrap="square">
            <a:spAutoFit/>
          </a:bodyPr>
          <a:lstStyle/>
          <a:p>
            <a:r>
              <a:rPr lang="en-US" altLang="zh-CN" sz="2400" b="1" smtClean="0">
                <a:solidFill>
                  <a:srgbClr val="EE534F"/>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sz="2400" b="1" smtClean="0">
                <a:solidFill>
                  <a:srgbClr val="EE534F"/>
                </a:solidFill>
                <a:latin typeface="微软雅黑" panose="020B0503020204020204" pitchFamily="34" charset="-122"/>
                <a:ea typeface="微软雅黑" panose="020B0503020204020204" pitchFamily="34" charset="-122"/>
                <a:cs typeface="Arial" panose="020B0604020202020204" pitchFamily="34" charset="0"/>
              </a:rPr>
              <a:t>艾滋病病发数数据</a:t>
            </a:r>
            <a:endParaRPr lang="en-US" altLang="zh-CN" sz="2400" b="1" smtClean="0">
              <a:solidFill>
                <a:srgbClr val="EE534F"/>
              </a:solidFill>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pP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公共卫生</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科学数据</a:t>
            </a:r>
            <a:r>
              <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中心</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发布</a:t>
            </a:r>
            <a:r>
              <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共</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可获得自</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2011</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年</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月至</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2015</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年</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12</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月共</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60</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个月</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的月度数据</a:t>
            </a:r>
            <a:r>
              <a:rPr lang="zh-CN" altLang="en-US" dirty="0" smtClean="0"/>
              <a:t>。</a:t>
            </a:r>
            <a:endParaRPr lang="zh-CN" altLang="en-US" dirty="0"/>
          </a:p>
        </p:txBody>
      </p:sp>
      <p:pic>
        <p:nvPicPr>
          <p:cNvPr id="2" name="图片 1"/>
          <p:cNvPicPr>
            <a:picLocks noChangeAspect="1"/>
          </p:cNvPicPr>
          <p:nvPr/>
        </p:nvPicPr>
        <p:blipFill>
          <a:blip r:embed="rId3"/>
          <a:stretch>
            <a:fillRect/>
          </a:stretch>
        </p:blipFill>
        <p:spPr>
          <a:xfrm>
            <a:off x="2062087" y="2101881"/>
            <a:ext cx="7189489" cy="434895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10012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1200</TotalTime>
  <Words>4084</Words>
  <Application>Microsoft Office PowerPoint</Application>
  <PresentationFormat>宽屏</PresentationFormat>
  <Paragraphs>488</Paragraphs>
  <Slides>35</Slides>
  <Notes>28</Notes>
  <HiddenSlides>0</HiddenSlides>
  <MMClips>1</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1</vt:i4>
      </vt:variant>
      <vt:variant>
        <vt:lpstr>幻灯片标题</vt:lpstr>
      </vt:variant>
      <vt:variant>
        <vt:i4>35</vt:i4>
      </vt:variant>
    </vt:vector>
  </HeadingPairs>
  <TitlesOfParts>
    <vt:vector size="54" baseType="lpstr">
      <vt:lpstr>Dotum</vt:lpstr>
      <vt:lpstr>Meiryo UI</vt:lpstr>
      <vt:lpstr>Microsoft JhengHei Light</vt:lpstr>
      <vt:lpstr>Microsoft YaHei UI</vt:lpstr>
      <vt:lpstr>Open Sans</vt:lpstr>
      <vt:lpstr>Open Sans Light</vt:lpstr>
      <vt:lpstr>Roboto</vt:lpstr>
      <vt:lpstr>宋体</vt:lpstr>
      <vt:lpstr>微软雅黑</vt:lpstr>
      <vt:lpstr>Arial</vt:lpstr>
      <vt:lpstr>Calibri</vt:lpstr>
      <vt:lpstr>Calibri Light</vt:lpstr>
      <vt:lpstr>Cambria Math</vt:lpstr>
      <vt:lpstr>Helvetica</vt:lpstr>
      <vt:lpstr>Segoe UI Semilight</vt:lpstr>
      <vt:lpstr>Tahoma</vt:lpstr>
      <vt:lpstr>Times New Roman</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ZSH</dc:creator>
  <cp:lastModifiedBy>HOU LAN</cp:lastModifiedBy>
  <cp:revision>114</cp:revision>
  <dcterms:created xsi:type="dcterms:W3CDTF">2017-06-05T16:44:31Z</dcterms:created>
  <dcterms:modified xsi:type="dcterms:W3CDTF">2017-06-12T05:29:40Z</dcterms:modified>
</cp:coreProperties>
</file>